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0" r:id="rId4"/>
    <p:sldId id="272" r:id="rId5"/>
    <p:sldId id="261" r:id="rId6"/>
    <p:sldId id="271" r:id="rId7"/>
    <p:sldId id="263" r:id="rId8"/>
    <p:sldId id="264" r:id="rId9"/>
    <p:sldId id="285" r:id="rId10"/>
    <p:sldId id="286" r:id="rId11"/>
    <p:sldId id="281" r:id="rId12"/>
    <p:sldId id="283" r:id="rId13"/>
    <p:sldId id="279" r:id="rId14"/>
    <p:sldId id="287" r:id="rId15"/>
    <p:sldId id="288" r:id="rId16"/>
    <p:sldId id="277" r:id="rId17"/>
    <p:sldId id="278" r:id="rId18"/>
    <p:sldId id="270" r:id="rId19"/>
    <p:sldId id="284" r:id="rId20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ECECE"/>
    <a:srgbClr val="40DA70"/>
    <a:srgbClr val="FF9E0F"/>
    <a:srgbClr val="0000CC"/>
    <a:srgbClr val="993300"/>
    <a:srgbClr val="FFFFFF"/>
    <a:srgbClr val="2FD763"/>
    <a:srgbClr val="FF01DB"/>
    <a:srgbClr val="D50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6" autoAdjust="0"/>
    <p:restoredTop sz="70894" autoAdjust="0"/>
  </p:normalViewPr>
  <p:slideViewPr>
    <p:cSldViewPr snapToObjects="1">
      <p:cViewPr varScale="1">
        <p:scale>
          <a:sx n="63" d="100"/>
          <a:sy n="63" d="100"/>
        </p:scale>
        <p:origin x="1781" y="5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7"/>
    </p:cViewPr>
  </p:sorterViewPr>
  <p:notesViewPr>
    <p:cSldViewPr snapToObjects="1">
      <p:cViewPr>
        <p:scale>
          <a:sx n="150" d="100"/>
          <a:sy n="150" d="100"/>
        </p:scale>
        <p:origin x="-720" y="5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05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9586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dirty="0" smtClean="0">
                <a:latin typeface="Times" pitchFamily="18" charset="0"/>
              </a:rPr>
              <a:t>I work for CRITFC and I am stationed at the University of Idaho</a:t>
            </a:r>
            <a:r>
              <a:rPr lang="en-US" baseline="0" dirty="0" smtClean="0">
                <a:latin typeface="Times" pitchFamily="18" charset="0"/>
              </a:rPr>
              <a:t>.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>
                <a:latin typeface="Times" pitchFamily="18" charset="0"/>
              </a:rPr>
              <a:t>Thank co-authors, especially Joe Blodgett.</a:t>
            </a:r>
            <a:endParaRPr lang="en-US" dirty="0" smtClean="0">
              <a:latin typeface="Times" pitchFamily="18" charset="0"/>
            </a:endParaRPr>
          </a:p>
          <a:p>
            <a:pPr marL="228600" indent="-228600">
              <a:buFontTx/>
              <a:buAutoNum type="arabicPeriod"/>
            </a:pPr>
            <a:endParaRPr lang="en-US" dirty="0" smtClean="0">
              <a:latin typeface="Times" pitchFamily="18" charset="0"/>
            </a:endParaRPr>
          </a:p>
          <a:p>
            <a:pPr marL="228600" indent="-228600">
              <a:buFontTx/>
              <a:buAutoNum type="arabicPeriod"/>
            </a:pPr>
            <a:endParaRPr lang="en-US" dirty="0" smtClean="0">
              <a:latin typeface="Times" pitchFamily="18" charset="0"/>
            </a:endParaRPr>
          </a:p>
          <a:p>
            <a:pPr marL="228600" indent="-228600">
              <a:buFontTx/>
              <a:buAutoNum type="arabicPeriod"/>
            </a:pPr>
            <a:endParaRPr lang="en-US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71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panose="02020603060405020304" pitchFamily="18" charset="0"/>
              </a:rPr>
              <a:t>VG left over from first spawning.  Cleared slowly from blood.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panose="02020603060405020304" pitchFamily="18" charset="0"/>
              </a:rPr>
              <a:t>Suggests initial maturation decision made by</a:t>
            </a:r>
            <a:r>
              <a:rPr lang="en-US" baseline="0" dirty="0" smtClean="0">
                <a:latin typeface="Times" panose="02020603060405020304" pitchFamily="18" charset="0"/>
              </a:rPr>
              <a:t> mid-July.</a:t>
            </a:r>
            <a:endParaRPr lang="en-US" dirty="0" smtClean="0">
              <a:latin typeface="Times" panose="02020603060405020304" pitchFamily="18" charset="0"/>
            </a:endParaRPr>
          </a:p>
          <a:p>
            <a:r>
              <a:rPr lang="en-US" baseline="0" dirty="0" smtClean="0">
                <a:latin typeface="Times" panose="02020603060405020304" pitchFamily="18" charset="0"/>
              </a:rPr>
              <a:t>Diagnostic separation of VG not until mid-August to September.</a:t>
            </a:r>
          </a:p>
        </p:txBody>
      </p:sp>
    </p:spTree>
    <p:extLst>
      <p:ext uri="{BB962C8B-B14F-4D97-AF65-F5344CB8AC3E}">
        <p14:creationId xmlns:p14="http://schemas.microsoft.com/office/powerpoint/2010/main" val="242580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" panose="02020603060405020304" pitchFamily="18" charset="0"/>
              </a:rPr>
              <a:t>All fish spawned on the same day, transported to UI.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" panose="02020603060405020304" pitchFamily="18" charset="0"/>
              </a:rPr>
              <a:t>Control ration fish fed standard broodstock ration (.5% </a:t>
            </a:r>
            <a:r>
              <a:rPr lang="en-US" baseline="0" dirty="0" err="1" smtClean="0">
                <a:latin typeface="Times" panose="02020603060405020304" pitchFamily="18" charset="0"/>
              </a:rPr>
              <a:t>bw</a:t>
            </a:r>
            <a:r>
              <a:rPr lang="en-US" baseline="0" dirty="0" smtClean="0">
                <a:latin typeface="Times" panose="02020603060405020304" pitchFamily="18" charset="0"/>
              </a:rPr>
              <a:t>/day).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" panose="02020603060405020304" pitchFamily="18" charset="0"/>
              </a:rPr>
              <a:t>Restricted fish fed restricted ration (0.1% </a:t>
            </a:r>
            <a:r>
              <a:rPr lang="en-US" baseline="0" dirty="0" err="1" smtClean="0">
                <a:latin typeface="Times" panose="02020603060405020304" pitchFamily="18" charset="0"/>
              </a:rPr>
              <a:t>bw</a:t>
            </a:r>
            <a:r>
              <a:rPr lang="en-US" baseline="0" dirty="0" smtClean="0">
                <a:latin typeface="Times" panose="02020603060405020304" pitchFamily="18" charset="0"/>
              </a:rPr>
              <a:t>/day).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" panose="02020603060405020304" pitchFamily="18" charset="0"/>
              </a:rPr>
              <a:t>Control fish </a:t>
            </a:r>
            <a:r>
              <a:rPr lang="en-US" baseline="0" dirty="0" err="1" smtClean="0">
                <a:latin typeface="Times" panose="02020603060405020304" pitchFamily="18" charset="0"/>
              </a:rPr>
              <a:t>rematured</a:t>
            </a:r>
            <a:r>
              <a:rPr lang="en-US" baseline="0" dirty="0" smtClean="0">
                <a:latin typeface="Times" panose="02020603060405020304" pitchFamily="18" charset="0"/>
              </a:rPr>
              <a:t> and restricted fish did not.</a:t>
            </a:r>
          </a:p>
        </p:txBody>
      </p:sp>
    </p:spTree>
    <p:extLst>
      <p:ext uri="{BB962C8B-B14F-4D97-AF65-F5344CB8AC3E}">
        <p14:creationId xmlns:p14="http://schemas.microsoft.com/office/powerpoint/2010/main" val="179359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8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 F. VSP project.  Help from Chris and Todd’s crews.</a:t>
            </a:r>
          </a:p>
          <a:p>
            <a:r>
              <a:rPr lang="en-US" dirty="0" smtClean="0"/>
              <a:t>These are almost all (97%) maiden spawners.</a:t>
            </a:r>
          </a:p>
          <a:p>
            <a:r>
              <a:rPr lang="en-US" dirty="0" smtClean="0"/>
              <a:t>Fish sampled at the same time and place as kelt release.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0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41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>
                <a:latin typeface="Times" panose="02020603060405020304" pitchFamily="18" charset="0"/>
              </a:rPr>
              <a:t>Kelts have an extra year of growth, so they should be larger.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Larger fish have more eggs.</a:t>
            </a:r>
          </a:p>
        </p:txBody>
      </p:sp>
    </p:spTree>
    <p:extLst>
      <p:ext uri="{BB962C8B-B14F-4D97-AF65-F5344CB8AC3E}">
        <p14:creationId xmlns:p14="http://schemas.microsoft.com/office/powerpoint/2010/main" val="3938659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>
                <a:latin typeface="Times" panose="02020603060405020304" pitchFamily="18" charset="0"/>
              </a:rPr>
              <a:t>Kelts did not have to migrate, so they should have greater energy reserves.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Successful spawning is energy dependent.</a:t>
            </a:r>
          </a:p>
        </p:txBody>
      </p:sp>
    </p:spTree>
    <p:extLst>
      <p:ext uri="{BB962C8B-B14F-4D97-AF65-F5344CB8AC3E}">
        <p14:creationId xmlns:p14="http://schemas.microsoft.com/office/powerpoint/2010/main" val="3211582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>
                <a:latin typeface="Times" panose="02020603060405020304" pitchFamily="18" charset="0"/>
              </a:rPr>
              <a:t>E2 substantially higher in 2012, slightly lower in 2013.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No evidence for impaired reproductive development in kelts.</a:t>
            </a:r>
          </a:p>
        </p:txBody>
      </p:sp>
    </p:spTree>
    <p:extLst>
      <p:ext uri="{BB962C8B-B14F-4D97-AF65-F5344CB8AC3E}">
        <p14:creationId xmlns:p14="http://schemas.microsoft.com/office/powerpoint/2010/main" val="55797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28600" indent="-228600"/>
            <a:endParaRPr lang="en-US" dirty="0" smtClean="0">
              <a:latin typeface="Times" pitchFamily="18" charset="0"/>
            </a:endParaRPr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1066800" y="44958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ct val="30000"/>
              </a:spcBef>
            </a:pPr>
            <a:endParaRPr lang="en-US" sz="1200" b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99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2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Number of </a:t>
            </a:r>
            <a:r>
              <a:rPr lang="en-US" baseline="0" dirty="0" err="1" smtClean="0"/>
              <a:t>outmigrating</a:t>
            </a:r>
            <a:r>
              <a:rPr lang="en-US" baseline="0" dirty="0" smtClean="0"/>
              <a:t> fish is high, number of successful repeat spawners is low.</a:t>
            </a:r>
          </a:p>
          <a:p>
            <a:r>
              <a:rPr lang="en-US" baseline="0" dirty="0" smtClean="0"/>
              <a:t>Replace low migration/ocean survival with captive environment.</a:t>
            </a:r>
          </a:p>
          <a:p>
            <a:r>
              <a:rPr lang="en-US" baseline="0" dirty="0" smtClean="0"/>
              <a:t>90-95% of surviving reconditioned kelts are female.</a:t>
            </a:r>
          </a:p>
          <a:p>
            <a:r>
              <a:rPr lang="en-US" baseline="0" dirty="0" smtClean="0"/>
              <a:t>Survival 2009-2013 42%.</a:t>
            </a:r>
          </a:p>
          <a:p>
            <a:r>
              <a:rPr lang="en-US" baseline="0" dirty="0" smtClean="0"/>
              <a:t>Release about 5% of run as reconditioned kelts.</a:t>
            </a:r>
          </a:p>
        </p:txBody>
      </p:sp>
    </p:spTree>
    <p:extLst>
      <p:ext uri="{BB962C8B-B14F-4D97-AF65-F5344CB8AC3E}">
        <p14:creationId xmlns:p14="http://schemas.microsoft.com/office/powerpoint/2010/main" val="364491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panose="02020603060405020304" pitchFamily="18" charset="0"/>
              </a:rPr>
              <a:t>Synonyms:</a:t>
            </a:r>
            <a:r>
              <a:rPr lang="en-US" baseline="0" dirty="0" smtClean="0">
                <a:latin typeface="Times" panose="02020603060405020304" pitchFamily="18" charset="0"/>
              </a:rPr>
              <a:t> Consecutive and sequential, skip and alternate.  Multi-year alternates exist.</a:t>
            </a:r>
            <a:endParaRPr lang="en-US" dirty="0" smtClean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7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panose="02020603060405020304" pitchFamily="18" charset="0"/>
              </a:rPr>
              <a:t>Less is known</a:t>
            </a:r>
            <a:r>
              <a:rPr lang="en-US" baseline="0" dirty="0" smtClean="0">
                <a:latin typeface="Times" panose="02020603060405020304" pitchFamily="18" charset="0"/>
              </a:rPr>
              <a:t> about rematuration, but it is reasonable to suppose that it is regulated similarly.</a:t>
            </a:r>
          </a:p>
        </p:txBody>
      </p:sp>
    </p:spTree>
    <p:extLst>
      <p:ext uri="{BB962C8B-B14F-4D97-AF65-F5344CB8AC3E}">
        <p14:creationId xmlns:p14="http://schemas.microsoft.com/office/powerpoint/2010/main" val="336956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panose="02020603060405020304" pitchFamily="18" charset="0"/>
              </a:rPr>
              <a:t>Initial stages in maturation/rematuration occur</a:t>
            </a:r>
            <a:r>
              <a:rPr lang="en-US" baseline="0" dirty="0" smtClean="0">
                <a:latin typeface="Times" panose="02020603060405020304" pitchFamily="18" charset="0"/>
              </a:rPr>
              <a:t> ~ 1 year prior to spawning.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Brain integrates internal/external inputs: photoperiod, energetic status, etc.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Genetic threshold: how much energy needed to initiate maturation.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Exact nature of signal of energy stores is not known: igf system leading candidates.</a:t>
            </a:r>
            <a:endParaRPr lang="en-US" dirty="0" smtClean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6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>
                <a:latin typeface="Times" panose="02020603060405020304" pitchFamily="18" charset="0"/>
              </a:rPr>
              <a:t>Well studied due to importance of RBT in aquaculture.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E2 peaks before spawning, then decreases.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Vtg peaks near spawning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GSI increases to over 1 % by 6 months prior to spawning.</a:t>
            </a:r>
            <a:endParaRPr lang="en-US" dirty="0" smtClean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07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use non-lethal techniques for ESA</a:t>
            </a:r>
            <a:r>
              <a:rPr lang="en-US" baseline="0" dirty="0" smtClean="0"/>
              <a:t> listed fish.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8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" panose="02020603060405020304" pitchFamily="18" charset="0"/>
              </a:rPr>
              <a:t> 5 orders of magnitude difference E2, 7 VG.</a:t>
            </a:r>
          </a:p>
          <a:p>
            <a:r>
              <a:rPr lang="en-US" dirty="0" smtClean="0">
                <a:latin typeface="Times" panose="02020603060405020304" pitchFamily="18" charset="0"/>
              </a:rPr>
              <a:t>Maturing fish in red, non-maturing fish in blue.</a:t>
            </a:r>
          </a:p>
          <a:p>
            <a:r>
              <a:rPr lang="en-US" dirty="0" smtClean="0">
                <a:latin typeface="Times" panose="02020603060405020304" pitchFamily="18" charset="0"/>
              </a:rPr>
              <a:t>Identification of groups based on</a:t>
            </a:r>
            <a:r>
              <a:rPr lang="en-US" baseline="0" dirty="0" smtClean="0">
                <a:latin typeface="Times" panose="02020603060405020304" pitchFamily="18" charset="0"/>
              </a:rPr>
              <a:t> extensive data on E2 and VG during maturation in RBT.</a:t>
            </a:r>
            <a:endParaRPr lang="en-US" dirty="0" smtClean="0">
              <a:latin typeface="Times" panose="02020603060405020304" pitchFamily="18" charset="0"/>
            </a:endParaRPr>
          </a:p>
          <a:p>
            <a:r>
              <a:rPr lang="en-US" dirty="0" smtClean="0">
                <a:latin typeface="Times" panose="02020603060405020304" pitchFamily="18" charset="0"/>
              </a:rPr>
              <a:t>Big difference between years in maturation percentage – need more data.</a:t>
            </a:r>
          </a:p>
          <a:p>
            <a:r>
              <a:rPr lang="en-US" i="0" dirty="0" smtClean="0">
                <a:latin typeface="Times" panose="02020603060405020304" pitchFamily="18" charset="0"/>
              </a:rPr>
              <a:t>2013-4:</a:t>
            </a:r>
            <a:r>
              <a:rPr lang="en-US" i="0" baseline="0" dirty="0" smtClean="0">
                <a:latin typeface="Times" panose="02020603060405020304" pitchFamily="18" charset="0"/>
              </a:rPr>
              <a:t> based on 1</a:t>
            </a:r>
            <a:r>
              <a:rPr lang="en-US" i="0" baseline="30000" dirty="0" smtClean="0">
                <a:latin typeface="Times" panose="02020603060405020304" pitchFamily="18" charset="0"/>
              </a:rPr>
              <a:t>st</a:t>
            </a:r>
            <a:r>
              <a:rPr lang="en-US" i="0" baseline="0" dirty="0" smtClean="0">
                <a:latin typeface="Times" panose="02020603060405020304" pitchFamily="18" charset="0"/>
              </a:rPr>
              <a:t> 4 </a:t>
            </a:r>
            <a:r>
              <a:rPr lang="en-US" i="0" baseline="0" dirty="0" err="1" smtClean="0">
                <a:latin typeface="Times" panose="02020603060405020304" pitchFamily="18" charset="0"/>
              </a:rPr>
              <a:t>yrs</a:t>
            </a:r>
            <a:r>
              <a:rPr lang="en-US" i="0" baseline="0" dirty="0" smtClean="0">
                <a:latin typeface="Times" panose="02020603060405020304" pitchFamily="18" charset="0"/>
              </a:rPr>
              <a:t>, E2 sufficient to assess maturation status.</a:t>
            </a:r>
            <a:endParaRPr lang="en-US" i="0" dirty="0" smtClean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50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panose="02020603060405020304" pitchFamily="18" charset="0"/>
              </a:rPr>
              <a:t>E2</a:t>
            </a:r>
            <a:r>
              <a:rPr lang="en-US" baseline="0" dirty="0" smtClean="0">
                <a:latin typeface="Times" panose="02020603060405020304" pitchFamily="18" charset="0"/>
              </a:rPr>
              <a:t> low at spawning.  E2 production increases during maturation.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" panose="02020603060405020304" pitchFamily="18" charset="0"/>
              </a:rPr>
              <a:t>Suggests initial maturation decision made by</a:t>
            </a:r>
            <a:r>
              <a:rPr lang="en-US" baseline="0" dirty="0" smtClean="0">
                <a:latin typeface="Times" panose="02020603060405020304" pitchFamily="18" charset="0"/>
              </a:rPr>
              <a:t> mid-July.</a:t>
            </a:r>
            <a:endParaRPr lang="en-US" dirty="0" smtClean="0">
              <a:latin typeface="Times" panose="02020603060405020304" pitchFamily="18" charset="0"/>
            </a:endParaRPr>
          </a:p>
          <a:p>
            <a:r>
              <a:rPr lang="en-US" baseline="0" dirty="0" smtClean="0">
                <a:latin typeface="Times" panose="02020603060405020304" pitchFamily="18" charset="0"/>
              </a:rPr>
              <a:t>Diagnostic separation of E2 not until mid-August to September.</a:t>
            </a:r>
          </a:p>
          <a:p>
            <a:r>
              <a:rPr lang="en-US" baseline="0" dirty="0" smtClean="0">
                <a:latin typeface="Times" panose="02020603060405020304" pitchFamily="18" charset="0"/>
              </a:rPr>
              <a:t>Don’t know why there was a difference at intake in 2009.</a:t>
            </a:r>
          </a:p>
        </p:txBody>
      </p:sp>
    </p:spTree>
    <p:extLst>
      <p:ext uri="{BB962C8B-B14F-4D97-AF65-F5344CB8AC3E}">
        <p14:creationId xmlns:p14="http://schemas.microsoft.com/office/powerpoint/2010/main" val="309543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6200"/>
            <a:ext cx="10287000" cy="31242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6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Reproductive </a:t>
            </a:r>
            <a:r>
              <a:rPr lang="en-US" sz="36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evelopment in Reconditioned </a:t>
            </a:r>
            <a:r>
              <a:rPr lang="en-US" sz="36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emale Yakima River Steelhead Kelts: Comparison with Maiden Spawners</a:t>
            </a:r>
            <a:r>
              <a:rPr 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3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2286000"/>
            <a:ext cx="9753600" cy="12192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Pierce</a:t>
            </a:r>
            <a:r>
              <a:rPr lang="en-US" sz="20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 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Blodgett</a:t>
            </a:r>
            <a:r>
              <a:rPr lang="en-US" sz="20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Frederiksen</a:t>
            </a:r>
            <a:r>
              <a:rPr lang="en-US" sz="20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Luke Caldwell</a:t>
            </a:r>
            <a:r>
              <a:rPr lang="en-US" sz="2000" b="1" baseline="3000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Tim 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Cavileer</a:t>
            </a:r>
            <a:r>
              <a:rPr lang="en-US" sz="20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 Medeiros</a:t>
            </a:r>
            <a:r>
              <a:rPr lang="en-US" sz="2000" b="1" baseline="3000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Ryan Branstetter</a:t>
            </a:r>
            <a:r>
              <a:rPr lang="en-US" sz="2000" b="1" baseline="3000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Neil Graham</a:t>
            </a:r>
            <a:r>
              <a:rPr lang="en-US" sz="20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Jenkins</a:t>
            </a:r>
            <a:r>
              <a:rPr lang="en-US" sz="2000" b="1" baseline="3000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Bosch</a:t>
            </a:r>
            <a:r>
              <a:rPr lang="en-US" sz="2000" b="1" baseline="3000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sz="2000" b="1" baseline="3000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000" b="1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Doug 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Hatch</a:t>
            </a:r>
            <a:r>
              <a:rPr lang="en-US" sz="20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Jim Nagler</a:t>
            </a:r>
            <a:r>
              <a:rPr lang="en-US" sz="20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endParaRPr lang="en-US" sz="2000" b="1" dirty="0" smtClean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Idaho, Moscow ID</a:t>
            </a:r>
          </a:p>
          <a:p>
            <a:r>
              <a:rPr lang="en-US" sz="18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 River Inter-Tribal Fish Commission, Portland OR</a:t>
            </a:r>
          </a:p>
          <a:p>
            <a:r>
              <a:rPr lang="en-US" sz="1800" b="1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8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Yakama Nation, Toppenish WA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24300" y="54864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00000"/>
              <a:defRPr/>
            </a:pPr>
            <a:r>
              <a:rPr lang="en-US" sz="2400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YBSM 2015</a:t>
            </a:r>
            <a:endParaRPr lang="en-US" sz="2400" kern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573088" y="5014119"/>
          <a:ext cx="118903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" name="Photo Editor Photo" r:id="rId4" imgW="5485714" imgH="5477640" progId="">
                  <p:embed/>
                </p:oleObj>
              </mc:Choice>
              <mc:Fallback>
                <p:oleObj name="Photo Editor Photo" r:id="rId4" imgW="5485714" imgH="54776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5014119"/>
                        <a:ext cx="1189037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019300" y="4867275"/>
          <a:ext cx="118903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Photo Editor Photo" r:id="rId6" imgW="1523810" imgH="1895238" progId="">
                  <p:embed/>
                </p:oleObj>
              </mc:Choice>
              <mc:Fallback>
                <p:oleObj name="Photo Editor Photo" r:id="rId6" imgW="1523810" imgH="18952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4867275"/>
                        <a:ext cx="1189038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Background image on Homepage"/>
          <p:cNvPicPr>
            <a:picLocks noChangeAspect="1" noChangeArrowheads="1"/>
          </p:cNvPicPr>
          <p:nvPr/>
        </p:nvPicPr>
        <p:blipFill>
          <a:blip r:embed="rId8" cstate="print"/>
          <a:srcRect r="53644" b="59418"/>
          <a:stretch>
            <a:fillRect/>
          </a:stretch>
        </p:blipFill>
        <p:spPr bwMode="auto">
          <a:xfrm>
            <a:off x="7581900" y="5853687"/>
            <a:ext cx="1985963" cy="851913"/>
          </a:xfrm>
          <a:prstGeom prst="rect">
            <a:avLst/>
          </a:prstGeom>
          <a:noFill/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980522" y="4512566"/>
            <a:ext cx="1188718" cy="1188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" y="290513"/>
            <a:ext cx="10248900" cy="1157287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Plasma VG levels were high at intake into reconditioning, and typically decreased in non-rematuring versus rematuring fish by mid-July.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257800"/>
            <a:ext cx="101727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Serially sampled fish.  Maturation category assigned by release E2 and VG levels.  Significant 2-way ANOVA (maturation, sample date, maturation x sample date) in all years, followed by </a:t>
            </a:r>
            <a:r>
              <a:rPr lang="en-US" sz="1600" dirty="0" err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Tukey’s</a:t>
            </a:r>
            <a:r>
              <a:rPr lang="en-US" sz="1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test for the effect of maturation status at each sampling point.</a:t>
            </a:r>
            <a:endParaRPr lang="en-US" sz="160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63879"/>
              </p:ext>
            </p:extLst>
          </p:nvPr>
        </p:nvGraphicFramePr>
        <p:xfrm>
          <a:off x="114192" y="1981200"/>
          <a:ext cx="10048997" cy="2743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Prism 6" r:id="rId4" imgW="8478363" imgH="2314553" progId="Prism6.Document">
                  <p:embed/>
                </p:oleObj>
              </mc:Choice>
              <mc:Fallback>
                <p:oleObj name="Prism 6" r:id="rId4" imgW="8478363" imgH="2314553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192" y="1981200"/>
                        <a:ext cx="10048997" cy="2743201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3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" y="61913"/>
            <a:ext cx="10248900" cy="1157287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post-spawning rainbow trout, plasma estradiol was reduced by nutritional restriction within 10 weeks after spawning.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443246"/>
            <a:ext cx="10172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Caldwell et al., PLOS One, 2014.</a:t>
            </a:r>
            <a:endParaRPr lang="en-US" sz="160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160874"/>
            <a:ext cx="7391400" cy="525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ChangeArrowheads="1"/>
          </p:cNvSpPr>
          <p:nvPr/>
        </p:nvSpPr>
        <p:spPr bwMode="auto">
          <a:xfrm>
            <a:off x="647700" y="106362"/>
            <a:ext cx="90678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Rematuration is determined early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799" y="1600200"/>
            <a:ext cx="8535586" cy="3634853"/>
            <a:chOff x="853799" y="1600200"/>
            <a:chExt cx="8535586" cy="3634853"/>
          </a:xfrm>
        </p:grpSpPr>
        <p:sp>
          <p:nvSpPr>
            <p:cNvPr id="3" name="AutoShape 2"/>
            <p:cNvSpPr>
              <a:spLocks noChangeAspect="1" noChangeArrowheads="1"/>
            </p:cNvSpPr>
            <p:nvPr/>
          </p:nvSpPr>
          <p:spPr bwMode="auto">
            <a:xfrm rot="5429633">
              <a:off x="5212752" y="2942666"/>
              <a:ext cx="1208087" cy="1165225"/>
            </a:xfrm>
            <a:custGeom>
              <a:avLst/>
              <a:gdLst>
                <a:gd name="G0" fmla="+- 16267 0 0"/>
                <a:gd name="G1" fmla="+- 4661 0 0"/>
                <a:gd name="G2" fmla="+- 12158 0 4661"/>
                <a:gd name="G3" fmla="+- G2 0 4661"/>
                <a:gd name="G4" fmla="*/ G3 32768 32059"/>
                <a:gd name="G5" fmla="*/ G4 1 2"/>
                <a:gd name="G6" fmla="+- 21600 0 16267"/>
                <a:gd name="G7" fmla="*/ G6 4661 6079"/>
                <a:gd name="G8" fmla="+- G7 16267 0"/>
                <a:gd name="T0" fmla="*/ 16267 w 21600"/>
                <a:gd name="T1" fmla="*/ 0 h 21600"/>
                <a:gd name="T2" fmla="*/ 16267 w 21600"/>
                <a:gd name="T3" fmla="*/ 12158 h 21600"/>
                <a:gd name="T4" fmla="*/ 14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6267" y="0"/>
                  </a:lnTo>
                  <a:lnTo>
                    <a:pt x="16267" y="4661"/>
                  </a:lnTo>
                  <a:lnTo>
                    <a:pt x="12427" y="4661"/>
                  </a:lnTo>
                  <a:cubicBezTo>
                    <a:pt x="5564" y="4661"/>
                    <a:pt x="0" y="8018"/>
                    <a:pt x="0" y="12158"/>
                  </a:cubicBezTo>
                  <a:lnTo>
                    <a:pt x="0" y="21600"/>
                  </a:lnTo>
                  <a:lnTo>
                    <a:pt x="2899" y="21600"/>
                  </a:lnTo>
                  <a:lnTo>
                    <a:pt x="2899" y="12158"/>
                  </a:lnTo>
                  <a:cubicBezTo>
                    <a:pt x="2899" y="9584"/>
                    <a:pt x="7165" y="7497"/>
                    <a:pt x="12427" y="7497"/>
                  </a:cubicBezTo>
                  <a:lnTo>
                    <a:pt x="16267" y="7497"/>
                  </a:lnTo>
                  <a:lnTo>
                    <a:pt x="16267" y="121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2"/>
            <p:cNvSpPr>
              <a:spLocks noChangeAspect="1" noChangeArrowheads="1"/>
            </p:cNvSpPr>
            <p:nvPr/>
          </p:nvSpPr>
          <p:spPr bwMode="auto">
            <a:xfrm rot="5429633">
              <a:off x="3124995" y="2942666"/>
              <a:ext cx="1208087" cy="1165225"/>
            </a:xfrm>
            <a:custGeom>
              <a:avLst/>
              <a:gdLst>
                <a:gd name="G0" fmla="+- 16267 0 0"/>
                <a:gd name="G1" fmla="+- 4661 0 0"/>
                <a:gd name="G2" fmla="+- 12158 0 4661"/>
                <a:gd name="G3" fmla="+- G2 0 4661"/>
                <a:gd name="G4" fmla="*/ G3 32768 32059"/>
                <a:gd name="G5" fmla="*/ G4 1 2"/>
                <a:gd name="G6" fmla="+- 21600 0 16267"/>
                <a:gd name="G7" fmla="*/ G6 4661 6079"/>
                <a:gd name="G8" fmla="+- G7 16267 0"/>
                <a:gd name="T0" fmla="*/ 16267 w 21600"/>
                <a:gd name="T1" fmla="*/ 0 h 21600"/>
                <a:gd name="T2" fmla="*/ 16267 w 21600"/>
                <a:gd name="T3" fmla="*/ 12158 h 21600"/>
                <a:gd name="T4" fmla="*/ 14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6267" y="0"/>
                  </a:lnTo>
                  <a:lnTo>
                    <a:pt x="16267" y="4661"/>
                  </a:lnTo>
                  <a:lnTo>
                    <a:pt x="12427" y="4661"/>
                  </a:lnTo>
                  <a:cubicBezTo>
                    <a:pt x="5564" y="4661"/>
                    <a:pt x="0" y="8018"/>
                    <a:pt x="0" y="12158"/>
                  </a:cubicBezTo>
                  <a:lnTo>
                    <a:pt x="0" y="21600"/>
                  </a:lnTo>
                  <a:lnTo>
                    <a:pt x="2899" y="21600"/>
                  </a:lnTo>
                  <a:lnTo>
                    <a:pt x="2899" y="12158"/>
                  </a:lnTo>
                  <a:cubicBezTo>
                    <a:pt x="2899" y="9584"/>
                    <a:pt x="7165" y="7497"/>
                    <a:pt x="12427" y="7497"/>
                  </a:cubicBezTo>
                  <a:lnTo>
                    <a:pt x="16267" y="7497"/>
                  </a:lnTo>
                  <a:lnTo>
                    <a:pt x="16267" y="121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spect="1" noChangeArrowheads="1"/>
            </p:cNvSpPr>
            <p:nvPr/>
          </p:nvSpPr>
          <p:spPr bwMode="auto">
            <a:xfrm>
              <a:off x="2198838" y="1600200"/>
              <a:ext cx="1076087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sz="2200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Spring</a:t>
              </a:r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75233">
              <a:off x="7610761" y="1924225"/>
              <a:ext cx="1778624" cy="1967568"/>
            </a:xfrm>
            <a:prstGeom prst="irregularSeal1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1"/>
            <p:cNvSpPr txBox="1">
              <a:spLocks noChangeAspect="1" noChangeArrowheads="1"/>
            </p:cNvSpPr>
            <p:nvPr/>
          </p:nvSpPr>
          <p:spPr bwMode="auto">
            <a:xfrm>
              <a:off x="3151803" y="4191395"/>
              <a:ext cx="4125297" cy="36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Survival, Growth, and Energy Reserves</a:t>
              </a:r>
              <a:endParaRPr lang="en-US" alt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860497" y="2740025"/>
              <a:ext cx="1321603" cy="2936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SPAWNING</a:t>
              </a:r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3"/>
            <p:cNvSpPr>
              <a:spLocks noChangeAspect="1" noChangeArrowheads="1"/>
            </p:cNvSpPr>
            <p:nvPr/>
          </p:nvSpPr>
          <p:spPr bwMode="auto">
            <a:xfrm>
              <a:off x="1943100" y="4437754"/>
              <a:ext cx="1090422" cy="1463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4"/>
            <p:cNvSpPr>
              <a:spLocks noChangeAspect="1" noChangeArrowheads="1"/>
            </p:cNvSpPr>
            <p:nvPr/>
          </p:nvSpPr>
          <p:spPr bwMode="auto">
            <a:xfrm rot="-5370367">
              <a:off x="987196" y="3155833"/>
              <a:ext cx="1288150" cy="1554944"/>
            </a:xfrm>
            <a:custGeom>
              <a:avLst/>
              <a:gdLst>
                <a:gd name="G0" fmla="+- 17509 0 0"/>
                <a:gd name="G1" fmla="+- 4886 0 0"/>
                <a:gd name="G2" fmla="+- 12158 0 4886"/>
                <a:gd name="G3" fmla="+- G2 0 4886"/>
                <a:gd name="G4" fmla="*/ G3 32768 32059"/>
                <a:gd name="G5" fmla="*/ G4 1 2"/>
                <a:gd name="G6" fmla="+- 21600 0 17509"/>
                <a:gd name="G7" fmla="*/ G6 4886 6079"/>
                <a:gd name="G8" fmla="+- G7 17509 0"/>
                <a:gd name="T0" fmla="*/ 17509 w 21600"/>
                <a:gd name="T1" fmla="*/ 0 h 21600"/>
                <a:gd name="T2" fmla="*/ 17509 w 21600"/>
                <a:gd name="T3" fmla="*/ 12158 h 21600"/>
                <a:gd name="T4" fmla="*/ 122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7509" y="0"/>
                  </a:lnTo>
                  <a:lnTo>
                    <a:pt x="17509" y="4886"/>
                  </a:lnTo>
                  <a:lnTo>
                    <a:pt x="12427" y="4886"/>
                  </a:lnTo>
                  <a:cubicBezTo>
                    <a:pt x="5564" y="4886"/>
                    <a:pt x="0" y="8142"/>
                    <a:pt x="0" y="12158"/>
                  </a:cubicBezTo>
                  <a:lnTo>
                    <a:pt x="0" y="21600"/>
                  </a:lnTo>
                  <a:lnTo>
                    <a:pt x="2439" y="21600"/>
                  </a:lnTo>
                  <a:lnTo>
                    <a:pt x="2439" y="12158"/>
                  </a:lnTo>
                  <a:cubicBezTo>
                    <a:pt x="2439" y="9460"/>
                    <a:pt x="6911" y="7272"/>
                    <a:pt x="12427" y="7272"/>
                  </a:cubicBezTo>
                  <a:lnTo>
                    <a:pt x="17509" y="7272"/>
                  </a:lnTo>
                  <a:lnTo>
                    <a:pt x="17509" y="121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1768476" y="2363787"/>
              <a:ext cx="5883275" cy="1000125"/>
            </a:xfrm>
            <a:prstGeom prst="rightArrow">
              <a:avLst>
                <a:gd name="adj1" fmla="val 43176"/>
                <a:gd name="adj2" fmla="val 35322"/>
              </a:avLst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rgbClr val="FF9E0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332039" y="2625724"/>
              <a:ext cx="14446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/>
            <a:p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INITIATION</a:t>
              </a:r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819650" y="2649536"/>
              <a:ext cx="1860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/>
            <a:p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CONTINUATION</a:t>
              </a:r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 rot="1905809">
              <a:off x="3820924" y="4440972"/>
              <a:ext cx="1185863" cy="790575"/>
              <a:chOff x="3026" y="1298"/>
              <a:chExt cx="2356" cy="1693"/>
            </a:xfrm>
          </p:grpSpPr>
          <p:sp>
            <p:nvSpPr>
              <p:cNvPr id="15" name="Freeform 75"/>
              <p:cNvSpPr>
                <a:spLocks/>
              </p:cNvSpPr>
              <p:nvPr/>
            </p:nvSpPr>
            <p:spPr bwMode="auto">
              <a:xfrm>
                <a:off x="3026" y="1298"/>
                <a:ext cx="2356" cy="1693"/>
              </a:xfrm>
              <a:custGeom>
                <a:avLst/>
                <a:gdLst/>
                <a:ahLst/>
                <a:cxnLst>
                  <a:cxn ang="0">
                    <a:pos x="35" y="1594"/>
                  </a:cxn>
                  <a:cxn ang="0">
                    <a:pos x="339" y="1273"/>
                  </a:cxn>
                  <a:cxn ang="0">
                    <a:pos x="535" y="1034"/>
                  </a:cxn>
                  <a:cxn ang="0">
                    <a:pos x="683" y="795"/>
                  </a:cxn>
                  <a:cxn ang="0">
                    <a:pos x="901" y="563"/>
                  </a:cxn>
                  <a:cxn ang="0">
                    <a:pos x="1259" y="395"/>
                  </a:cxn>
                  <a:cxn ang="0">
                    <a:pos x="1694" y="297"/>
                  </a:cxn>
                  <a:cxn ang="0">
                    <a:pos x="2031" y="143"/>
                  </a:cxn>
                  <a:cxn ang="0">
                    <a:pos x="2258" y="7"/>
                  </a:cxn>
                  <a:cxn ang="0">
                    <a:pos x="2348" y="98"/>
                  </a:cxn>
                  <a:cxn ang="0">
                    <a:pos x="2303" y="188"/>
                  </a:cxn>
                  <a:cxn ang="0">
                    <a:pos x="2027" y="412"/>
                  </a:cxn>
                  <a:cxn ang="0">
                    <a:pos x="1912" y="549"/>
                  </a:cxn>
                  <a:cxn ang="0">
                    <a:pos x="1744" y="746"/>
                  </a:cxn>
                  <a:cxn ang="0">
                    <a:pos x="1491" y="1069"/>
                  </a:cxn>
                  <a:cxn ang="0">
                    <a:pos x="1154" y="1280"/>
                  </a:cxn>
                  <a:cxn ang="0">
                    <a:pos x="901" y="1357"/>
                  </a:cxn>
                  <a:cxn ang="0">
                    <a:pos x="592" y="1434"/>
                  </a:cxn>
                  <a:cxn ang="0">
                    <a:pos x="262" y="1640"/>
                  </a:cxn>
                  <a:cxn ang="0">
                    <a:pos x="126" y="1685"/>
                  </a:cxn>
                  <a:cxn ang="0">
                    <a:pos x="35" y="1594"/>
                  </a:cxn>
                </a:cxnLst>
                <a:rect l="0" t="0" r="r" b="b"/>
                <a:pathLst>
                  <a:path w="2356" h="1693">
                    <a:moveTo>
                      <a:pt x="35" y="1594"/>
                    </a:moveTo>
                    <a:cubicBezTo>
                      <a:pt x="70" y="1526"/>
                      <a:pt x="256" y="1366"/>
                      <a:pt x="339" y="1273"/>
                    </a:cubicBezTo>
                    <a:cubicBezTo>
                      <a:pt x="422" y="1180"/>
                      <a:pt x="478" y="1114"/>
                      <a:pt x="535" y="1034"/>
                    </a:cubicBezTo>
                    <a:cubicBezTo>
                      <a:pt x="592" y="954"/>
                      <a:pt x="622" y="873"/>
                      <a:pt x="683" y="795"/>
                    </a:cubicBezTo>
                    <a:cubicBezTo>
                      <a:pt x="744" y="717"/>
                      <a:pt x="805" y="630"/>
                      <a:pt x="901" y="563"/>
                    </a:cubicBezTo>
                    <a:cubicBezTo>
                      <a:pt x="997" y="496"/>
                      <a:pt x="1127" y="439"/>
                      <a:pt x="1259" y="395"/>
                    </a:cubicBezTo>
                    <a:cubicBezTo>
                      <a:pt x="1391" y="351"/>
                      <a:pt x="1565" y="339"/>
                      <a:pt x="1694" y="297"/>
                    </a:cubicBezTo>
                    <a:cubicBezTo>
                      <a:pt x="1823" y="255"/>
                      <a:pt x="1937" y="191"/>
                      <a:pt x="2031" y="143"/>
                    </a:cubicBezTo>
                    <a:cubicBezTo>
                      <a:pt x="2125" y="95"/>
                      <a:pt x="2205" y="14"/>
                      <a:pt x="2258" y="7"/>
                    </a:cubicBezTo>
                    <a:cubicBezTo>
                      <a:pt x="2311" y="0"/>
                      <a:pt x="2341" y="68"/>
                      <a:pt x="2348" y="98"/>
                    </a:cubicBezTo>
                    <a:cubicBezTo>
                      <a:pt x="2355" y="128"/>
                      <a:pt x="2356" y="136"/>
                      <a:pt x="2303" y="188"/>
                    </a:cubicBezTo>
                    <a:cubicBezTo>
                      <a:pt x="2250" y="240"/>
                      <a:pt x="2092" y="352"/>
                      <a:pt x="2027" y="412"/>
                    </a:cubicBezTo>
                    <a:cubicBezTo>
                      <a:pt x="1962" y="472"/>
                      <a:pt x="1959" y="493"/>
                      <a:pt x="1912" y="549"/>
                    </a:cubicBezTo>
                    <a:cubicBezTo>
                      <a:pt x="1865" y="605"/>
                      <a:pt x="1814" y="659"/>
                      <a:pt x="1744" y="746"/>
                    </a:cubicBezTo>
                    <a:cubicBezTo>
                      <a:pt x="1674" y="833"/>
                      <a:pt x="1589" y="980"/>
                      <a:pt x="1491" y="1069"/>
                    </a:cubicBezTo>
                    <a:cubicBezTo>
                      <a:pt x="1393" y="1158"/>
                      <a:pt x="1252" y="1232"/>
                      <a:pt x="1154" y="1280"/>
                    </a:cubicBezTo>
                    <a:cubicBezTo>
                      <a:pt x="1056" y="1328"/>
                      <a:pt x="995" y="1331"/>
                      <a:pt x="901" y="1357"/>
                    </a:cubicBezTo>
                    <a:cubicBezTo>
                      <a:pt x="807" y="1383"/>
                      <a:pt x="698" y="1387"/>
                      <a:pt x="592" y="1434"/>
                    </a:cubicBezTo>
                    <a:cubicBezTo>
                      <a:pt x="486" y="1481"/>
                      <a:pt x="340" y="1598"/>
                      <a:pt x="262" y="1640"/>
                    </a:cubicBezTo>
                    <a:cubicBezTo>
                      <a:pt x="184" y="1682"/>
                      <a:pt x="164" y="1693"/>
                      <a:pt x="126" y="1685"/>
                    </a:cubicBezTo>
                    <a:cubicBezTo>
                      <a:pt x="88" y="1677"/>
                      <a:pt x="0" y="1668"/>
                      <a:pt x="35" y="15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CC"/>
                  </a:gs>
                  <a:gs pos="50000">
                    <a:srgbClr val="FFCC66">
                      <a:alpha val="86000"/>
                    </a:srgbClr>
                  </a:gs>
                  <a:gs pos="100000">
                    <a:srgbClr val="FFFFCC"/>
                  </a:gs>
                </a:gsLst>
                <a:lin ang="0" scaled="1"/>
              </a:gradFill>
              <a:ln w="12700" cmpd="sng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76"/>
              <p:cNvSpPr>
                <a:spLocks/>
              </p:cNvSpPr>
              <p:nvPr/>
            </p:nvSpPr>
            <p:spPr bwMode="auto">
              <a:xfrm>
                <a:off x="3198" y="1480"/>
                <a:ext cx="1918" cy="1300"/>
              </a:xfrm>
              <a:custGeom>
                <a:avLst/>
                <a:gdLst>
                  <a:gd name="T0" fmla="*/ 1918 w 1918"/>
                  <a:gd name="T1" fmla="*/ 0 h 1300"/>
                  <a:gd name="T2" fmla="*/ 1665 w 1918"/>
                  <a:gd name="T3" fmla="*/ 141 h 1300"/>
                  <a:gd name="T4" fmla="*/ 1335 w 1918"/>
                  <a:gd name="T5" fmla="*/ 227 h 1300"/>
                  <a:gd name="T6" fmla="*/ 778 w 1918"/>
                  <a:gd name="T7" fmla="*/ 445 h 1300"/>
                  <a:gd name="T8" fmla="*/ 279 w 1918"/>
                  <a:gd name="T9" fmla="*/ 1049 h 1300"/>
                  <a:gd name="T10" fmla="*/ 0 w 1918"/>
                  <a:gd name="T11" fmla="*/ 1300 h 1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8"/>
                  <a:gd name="T19" fmla="*/ 0 h 1300"/>
                  <a:gd name="T20" fmla="*/ 1918 w 1918"/>
                  <a:gd name="T21" fmla="*/ 1300 h 1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8" h="1300">
                    <a:moveTo>
                      <a:pt x="1918" y="0"/>
                    </a:moveTo>
                    <a:cubicBezTo>
                      <a:pt x="1876" y="23"/>
                      <a:pt x="1762" y="103"/>
                      <a:pt x="1665" y="141"/>
                    </a:cubicBezTo>
                    <a:cubicBezTo>
                      <a:pt x="1568" y="179"/>
                      <a:pt x="1483" y="176"/>
                      <a:pt x="1335" y="227"/>
                    </a:cubicBezTo>
                    <a:cubicBezTo>
                      <a:pt x="1187" y="278"/>
                      <a:pt x="954" y="308"/>
                      <a:pt x="778" y="445"/>
                    </a:cubicBezTo>
                    <a:cubicBezTo>
                      <a:pt x="602" y="582"/>
                      <a:pt x="409" y="907"/>
                      <a:pt x="279" y="1049"/>
                    </a:cubicBezTo>
                    <a:cubicBezTo>
                      <a:pt x="149" y="1191"/>
                      <a:pt x="58" y="1248"/>
                      <a:pt x="0" y="130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auto">
              <a:xfrm>
                <a:off x="3290" y="1540"/>
                <a:ext cx="1918" cy="1300"/>
              </a:xfrm>
              <a:custGeom>
                <a:avLst/>
                <a:gdLst>
                  <a:gd name="T0" fmla="*/ 0 w 1918"/>
                  <a:gd name="T1" fmla="*/ 1300 h 1300"/>
                  <a:gd name="T2" fmla="*/ 257 w 1918"/>
                  <a:gd name="T3" fmla="*/ 1178 h 1300"/>
                  <a:gd name="T4" fmla="*/ 342 w 1918"/>
                  <a:gd name="T5" fmla="*/ 1129 h 1300"/>
                  <a:gd name="T6" fmla="*/ 555 w 1918"/>
                  <a:gd name="T7" fmla="*/ 1061 h 1300"/>
                  <a:gd name="T8" fmla="*/ 939 w 1918"/>
                  <a:gd name="T9" fmla="*/ 869 h 1300"/>
                  <a:gd name="T10" fmla="*/ 1170 w 1918"/>
                  <a:gd name="T11" fmla="*/ 736 h 1300"/>
                  <a:gd name="T12" fmla="*/ 1325 w 1918"/>
                  <a:gd name="T13" fmla="*/ 574 h 1300"/>
                  <a:gd name="T14" fmla="*/ 1458 w 1918"/>
                  <a:gd name="T15" fmla="*/ 392 h 1300"/>
                  <a:gd name="T16" fmla="*/ 1606 w 1918"/>
                  <a:gd name="T17" fmla="*/ 244 h 1300"/>
                  <a:gd name="T18" fmla="*/ 1918 w 1918"/>
                  <a:gd name="T19" fmla="*/ 0 h 13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18"/>
                  <a:gd name="T31" fmla="*/ 0 h 1300"/>
                  <a:gd name="T32" fmla="*/ 1918 w 1918"/>
                  <a:gd name="T33" fmla="*/ 1300 h 13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18" h="1300">
                    <a:moveTo>
                      <a:pt x="0" y="1300"/>
                    </a:moveTo>
                    <a:cubicBezTo>
                      <a:pt x="43" y="1280"/>
                      <a:pt x="200" y="1206"/>
                      <a:pt x="257" y="1178"/>
                    </a:cubicBezTo>
                    <a:cubicBezTo>
                      <a:pt x="314" y="1150"/>
                      <a:pt x="292" y="1148"/>
                      <a:pt x="342" y="1129"/>
                    </a:cubicBezTo>
                    <a:cubicBezTo>
                      <a:pt x="392" y="1110"/>
                      <a:pt x="455" y="1104"/>
                      <a:pt x="555" y="1061"/>
                    </a:cubicBezTo>
                    <a:cubicBezTo>
                      <a:pt x="655" y="1018"/>
                      <a:pt x="837" y="923"/>
                      <a:pt x="939" y="869"/>
                    </a:cubicBezTo>
                    <a:cubicBezTo>
                      <a:pt x="1041" y="815"/>
                      <a:pt x="1106" y="785"/>
                      <a:pt x="1170" y="736"/>
                    </a:cubicBezTo>
                    <a:cubicBezTo>
                      <a:pt x="1234" y="687"/>
                      <a:pt x="1277" y="631"/>
                      <a:pt x="1325" y="574"/>
                    </a:cubicBezTo>
                    <a:cubicBezTo>
                      <a:pt x="1373" y="517"/>
                      <a:pt x="1411" y="447"/>
                      <a:pt x="1458" y="392"/>
                    </a:cubicBezTo>
                    <a:cubicBezTo>
                      <a:pt x="1505" y="337"/>
                      <a:pt x="1530" y="309"/>
                      <a:pt x="1606" y="244"/>
                    </a:cubicBezTo>
                    <a:cubicBezTo>
                      <a:pt x="1682" y="179"/>
                      <a:pt x="1853" y="51"/>
                      <a:pt x="1918" y="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78"/>
              <p:cNvSpPr>
                <a:spLocks/>
              </p:cNvSpPr>
              <p:nvPr/>
            </p:nvSpPr>
            <p:spPr bwMode="auto">
              <a:xfrm>
                <a:off x="3183" y="1525"/>
                <a:ext cx="1920" cy="1270"/>
              </a:xfrm>
              <a:custGeom>
                <a:avLst/>
                <a:gdLst>
                  <a:gd name="T0" fmla="*/ 1920 w 1920"/>
                  <a:gd name="T1" fmla="*/ 0 h 1270"/>
                  <a:gd name="T2" fmla="*/ 1277 w 1920"/>
                  <a:gd name="T3" fmla="*/ 280 h 1270"/>
                  <a:gd name="T4" fmla="*/ 1095 w 1920"/>
                  <a:gd name="T5" fmla="*/ 336 h 1270"/>
                  <a:gd name="T6" fmla="*/ 814 w 1920"/>
                  <a:gd name="T7" fmla="*/ 540 h 1270"/>
                  <a:gd name="T8" fmla="*/ 377 w 1920"/>
                  <a:gd name="T9" fmla="*/ 998 h 1270"/>
                  <a:gd name="T10" fmla="*/ 60 w 1920"/>
                  <a:gd name="T11" fmla="*/ 1225 h 1270"/>
                  <a:gd name="T12" fmla="*/ 15 w 1920"/>
                  <a:gd name="T13" fmla="*/ 1270 h 1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0"/>
                  <a:gd name="T22" fmla="*/ 0 h 1270"/>
                  <a:gd name="T23" fmla="*/ 1920 w 1920"/>
                  <a:gd name="T24" fmla="*/ 1270 h 1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0" h="1270">
                    <a:moveTo>
                      <a:pt x="1920" y="0"/>
                    </a:moveTo>
                    <a:cubicBezTo>
                      <a:pt x="1813" y="47"/>
                      <a:pt x="1414" y="224"/>
                      <a:pt x="1277" y="280"/>
                    </a:cubicBezTo>
                    <a:cubicBezTo>
                      <a:pt x="1140" y="336"/>
                      <a:pt x="1172" y="293"/>
                      <a:pt x="1095" y="336"/>
                    </a:cubicBezTo>
                    <a:cubicBezTo>
                      <a:pt x="1018" y="379"/>
                      <a:pt x="934" y="430"/>
                      <a:pt x="814" y="540"/>
                    </a:cubicBezTo>
                    <a:cubicBezTo>
                      <a:pt x="694" y="650"/>
                      <a:pt x="503" y="884"/>
                      <a:pt x="377" y="998"/>
                    </a:cubicBezTo>
                    <a:cubicBezTo>
                      <a:pt x="251" y="1112"/>
                      <a:pt x="120" y="1180"/>
                      <a:pt x="60" y="1225"/>
                    </a:cubicBezTo>
                    <a:cubicBezTo>
                      <a:pt x="0" y="1270"/>
                      <a:pt x="7" y="1270"/>
                      <a:pt x="15" y="127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79"/>
              <p:cNvSpPr>
                <a:spLocks/>
              </p:cNvSpPr>
              <p:nvPr/>
            </p:nvSpPr>
            <p:spPr bwMode="auto">
              <a:xfrm>
                <a:off x="3152" y="1525"/>
                <a:ext cx="1951" cy="1315"/>
              </a:xfrm>
              <a:custGeom>
                <a:avLst/>
                <a:gdLst>
                  <a:gd name="T0" fmla="*/ 1951 w 1951"/>
                  <a:gd name="T1" fmla="*/ 0 h 1315"/>
                  <a:gd name="T2" fmla="*/ 1140 w 1951"/>
                  <a:gd name="T3" fmla="*/ 477 h 1315"/>
                  <a:gd name="T4" fmla="*/ 499 w 1951"/>
                  <a:gd name="T5" fmla="*/ 998 h 1315"/>
                  <a:gd name="T6" fmla="*/ 0 w 1951"/>
                  <a:gd name="T7" fmla="*/ 1315 h 13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1"/>
                  <a:gd name="T13" fmla="*/ 0 h 1315"/>
                  <a:gd name="T14" fmla="*/ 1951 w 1951"/>
                  <a:gd name="T15" fmla="*/ 1315 h 13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1" h="1315">
                    <a:moveTo>
                      <a:pt x="1951" y="0"/>
                    </a:moveTo>
                    <a:cubicBezTo>
                      <a:pt x="1816" y="80"/>
                      <a:pt x="1382" y="311"/>
                      <a:pt x="1140" y="477"/>
                    </a:cubicBezTo>
                    <a:cubicBezTo>
                      <a:pt x="898" y="643"/>
                      <a:pt x="689" y="858"/>
                      <a:pt x="499" y="998"/>
                    </a:cubicBezTo>
                    <a:cubicBezTo>
                      <a:pt x="309" y="1138"/>
                      <a:pt x="83" y="1262"/>
                      <a:pt x="0" y="1315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3198" y="1525"/>
                <a:ext cx="1950" cy="1406"/>
              </a:xfrm>
              <a:custGeom>
                <a:avLst/>
                <a:gdLst>
                  <a:gd name="T0" fmla="*/ 1950 w 1950"/>
                  <a:gd name="T1" fmla="*/ 0 h 1406"/>
                  <a:gd name="T2" fmla="*/ 1632 w 1950"/>
                  <a:gd name="T3" fmla="*/ 272 h 1406"/>
                  <a:gd name="T4" fmla="*/ 1375 w 1950"/>
                  <a:gd name="T5" fmla="*/ 449 h 1406"/>
                  <a:gd name="T6" fmla="*/ 1108 w 1950"/>
                  <a:gd name="T7" fmla="*/ 674 h 1406"/>
                  <a:gd name="T8" fmla="*/ 834 w 1950"/>
                  <a:gd name="T9" fmla="*/ 849 h 1406"/>
                  <a:gd name="T10" fmla="*/ 498 w 1950"/>
                  <a:gd name="T11" fmla="*/ 1043 h 1406"/>
                  <a:gd name="T12" fmla="*/ 0 w 1950"/>
                  <a:gd name="T13" fmla="*/ 1406 h 14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0"/>
                  <a:gd name="T22" fmla="*/ 0 h 1406"/>
                  <a:gd name="T23" fmla="*/ 1950 w 1950"/>
                  <a:gd name="T24" fmla="*/ 1406 h 14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0" h="1406">
                    <a:moveTo>
                      <a:pt x="1950" y="0"/>
                    </a:moveTo>
                    <a:cubicBezTo>
                      <a:pt x="1836" y="94"/>
                      <a:pt x="1728" y="197"/>
                      <a:pt x="1632" y="272"/>
                    </a:cubicBezTo>
                    <a:cubicBezTo>
                      <a:pt x="1536" y="347"/>
                      <a:pt x="1462" y="382"/>
                      <a:pt x="1375" y="449"/>
                    </a:cubicBezTo>
                    <a:cubicBezTo>
                      <a:pt x="1288" y="516"/>
                      <a:pt x="1198" y="607"/>
                      <a:pt x="1108" y="674"/>
                    </a:cubicBezTo>
                    <a:cubicBezTo>
                      <a:pt x="1018" y="741"/>
                      <a:pt x="936" y="787"/>
                      <a:pt x="834" y="849"/>
                    </a:cubicBezTo>
                    <a:cubicBezTo>
                      <a:pt x="732" y="911"/>
                      <a:pt x="637" y="950"/>
                      <a:pt x="498" y="1043"/>
                    </a:cubicBezTo>
                    <a:cubicBezTo>
                      <a:pt x="359" y="1136"/>
                      <a:pt x="83" y="1345"/>
                      <a:pt x="0" y="1406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82" descr="newfa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2130" y="4487340"/>
              <a:ext cx="742950" cy="74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/>
            <p:cNvSpPr txBox="1">
              <a:spLocks noChangeAspect="1" noChangeArrowheads="1"/>
            </p:cNvSpPr>
            <p:nvPr/>
          </p:nvSpPr>
          <p:spPr bwMode="auto">
            <a:xfrm>
              <a:off x="4676407" y="1600200"/>
              <a:ext cx="2003793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sz="2200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Summer/Fall</a:t>
              </a:r>
            </a:p>
          </p:txBody>
        </p:sp>
        <p:sp>
          <p:nvSpPr>
            <p:cNvPr id="23" name="Text Box 5"/>
            <p:cNvSpPr txBox="1">
              <a:spLocks noChangeAspect="1" noChangeArrowheads="1"/>
            </p:cNvSpPr>
            <p:nvPr/>
          </p:nvSpPr>
          <p:spPr bwMode="auto">
            <a:xfrm>
              <a:off x="7651751" y="1600200"/>
              <a:ext cx="1076087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sz="2200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Spring</a:t>
              </a:r>
            </a:p>
          </p:txBody>
        </p:sp>
        <p:sp>
          <p:nvSpPr>
            <p:cNvPr id="24" name="Text Box 5"/>
            <p:cNvSpPr txBox="1">
              <a:spLocks noChangeAspect="1" noChangeArrowheads="1"/>
            </p:cNvSpPr>
            <p:nvPr/>
          </p:nvSpPr>
          <p:spPr bwMode="auto">
            <a:xfrm>
              <a:off x="2238613" y="2042820"/>
              <a:ext cx="1076087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i="1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April</a:t>
              </a:r>
            </a:p>
          </p:txBody>
        </p:sp>
        <p:sp>
          <p:nvSpPr>
            <p:cNvPr id="25" name="Text Box 5"/>
            <p:cNvSpPr txBox="1">
              <a:spLocks noChangeAspect="1" noChangeArrowheads="1"/>
            </p:cNvSpPr>
            <p:nvPr/>
          </p:nvSpPr>
          <p:spPr bwMode="auto">
            <a:xfrm>
              <a:off x="4673838" y="2042820"/>
              <a:ext cx="2603262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i="1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August/September</a:t>
              </a:r>
            </a:p>
          </p:txBody>
        </p:sp>
      </p:grpSp>
      <p:sp>
        <p:nvSpPr>
          <p:cNvPr id="27" name="Oval 26"/>
          <p:cNvSpPr/>
          <p:nvPr/>
        </p:nvSpPr>
        <p:spPr bwMode="auto">
          <a:xfrm>
            <a:off x="1956388" y="2354261"/>
            <a:ext cx="1933167" cy="1000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8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1600200"/>
            <a:ext cx="6705600" cy="5031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911" y="1600200"/>
            <a:ext cx="2534094" cy="237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911" y="4068183"/>
            <a:ext cx="2534094" cy="25977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" y="214313"/>
            <a:ext cx="10248900" cy="12881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Upriver migrating maiden female steelhead were sampled during October in 2012 and 2013 at Prosser dam, about 1 km upstream from the reconditioned kelt release point</a:t>
            </a:r>
            <a:r>
              <a:rPr lang="en-US" sz="28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0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" y="214313"/>
            <a:ext cx="10248900" cy="128818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Maiden steelhead sampled at the Denil were compared with rematuring female reconditioned kelts sampled in October.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84889"/>
              </p:ext>
            </p:extLst>
          </p:nvPr>
        </p:nvGraphicFramePr>
        <p:xfrm>
          <a:off x="2552700" y="1349946"/>
          <a:ext cx="5181601" cy="4517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930"/>
                <a:gridCol w="1498270"/>
                <a:gridCol w="990600"/>
                <a:gridCol w="1447801"/>
              </a:tblGrid>
              <a:tr h="457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Response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Effect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Partial eta squared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2364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Length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0.0546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&lt;.0001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0.1418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 x 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0.0371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Weight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0.0025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0.0230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&lt;.0001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0.3131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 x 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0.0327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0.0116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5834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Condition Factor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0.0057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0.0193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&lt;.0001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0.3284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 x 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0.0322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0.0116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Muscle Lipid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&lt;.0001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0.0443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&lt;.0001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0.0545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 x 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&lt;.0001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</a:rPr>
                        <a:t>0.0746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Plasma E2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&lt;.0001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0.1559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&lt;.0001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0.0445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 x 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&lt;.0001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0.1867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Plasma VG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&lt;.0001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0.1175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0.9261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23642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Year x Kelt vs Maiden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0.1184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0.0064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138446"/>
            <a:ext cx="10172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Two-way ANOVA.  Partial eta squared is a measure of effect size similar to r</a:t>
            </a:r>
            <a:r>
              <a:rPr lang="en-US" sz="1600" baseline="300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" y="76200"/>
            <a:ext cx="10248900" cy="115728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Rematuring reconditioned kelts were larger than maidens.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909846"/>
            <a:ext cx="10172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2-way ANOVA followed by </a:t>
            </a:r>
            <a:r>
              <a:rPr lang="en-US" sz="1600" b="0" dirty="0" err="1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Tukey’s</a:t>
            </a:r>
            <a:r>
              <a:rPr lang="en-US" sz="1600" b="0" dirty="0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 test</a:t>
            </a:r>
            <a:r>
              <a:rPr lang="en-US" sz="16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743063"/>
              </p:ext>
            </p:extLst>
          </p:nvPr>
        </p:nvGraphicFramePr>
        <p:xfrm>
          <a:off x="468313" y="1228725"/>
          <a:ext cx="9350375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Prism 6" r:id="rId4" imgW="9350173" imgH="4400891" progId="Prism6.Document">
                  <p:embed/>
                </p:oleObj>
              </mc:Choice>
              <mc:Fallback>
                <p:oleObj name="Prism 6" r:id="rId4" imgW="9350173" imgH="440089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313" y="1228725"/>
                        <a:ext cx="9350375" cy="44005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5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" y="76200"/>
            <a:ext cx="10248900" cy="115728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Rematuring reconditioned kelts had higher condition factors and similar or higher muscle lipid levels versus maidens.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892225"/>
            <a:ext cx="10172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dirty="0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Muscle lipid levels measured were measured with a Fish Fatmeter (Distell, </a:t>
            </a:r>
            <a:r>
              <a:rPr lang="en-US" sz="1600" b="0" dirty="0" err="1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Inc</a:t>
            </a:r>
            <a:r>
              <a:rPr lang="en-US" sz="1600" b="0" dirty="0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). 2-way ANOVA followed by </a:t>
            </a:r>
            <a:r>
              <a:rPr lang="en-US" sz="1600" b="0" dirty="0" err="1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Tukey’s</a:t>
            </a:r>
            <a:r>
              <a:rPr lang="en-US" sz="1600" b="0" dirty="0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 test</a:t>
            </a:r>
            <a:r>
              <a:rPr lang="en-US" sz="16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365"/>
              </p:ext>
            </p:extLst>
          </p:nvPr>
        </p:nvGraphicFramePr>
        <p:xfrm>
          <a:off x="463550" y="1223963"/>
          <a:ext cx="9359900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Prism 6" r:id="rId4" imgW="9359171" imgH="4408450" progId="Prism6.Document">
                  <p:embed/>
                </p:oleObj>
              </mc:Choice>
              <mc:Fallback>
                <p:oleObj name="Prism 6" r:id="rId4" imgW="9359171" imgH="4408450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550" y="1223963"/>
                        <a:ext cx="9359900" cy="44084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" y="76200"/>
            <a:ext cx="10248900" cy="115728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Rematuring reconditioned kelts had similar plasma E2 and VG levels versus maidens.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909846"/>
            <a:ext cx="10172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0" dirty="0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E2: 2-way ANOVA followed by </a:t>
            </a:r>
            <a:r>
              <a:rPr lang="en-US" sz="1600" b="0" dirty="0" err="1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Tukey’s</a:t>
            </a:r>
            <a:r>
              <a:rPr lang="en-US" sz="1600" b="0" dirty="0" smtClean="0">
                <a:solidFill>
                  <a:srgbClr val="CECECE"/>
                </a:solidFill>
                <a:latin typeface="Times New Roman" pitchFamily="18" charset="0"/>
                <a:cs typeface="Times New Roman" pitchFamily="18" charset="0"/>
              </a:rPr>
              <a:t> test</a:t>
            </a:r>
            <a:r>
              <a:rPr lang="en-US" sz="16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VG: only year was significant in 2-way ANOVA.</a:t>
            </a:r>
            <a:endParaRPr lang="en-US" sz="1600" b="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5841"/>
              </p:ext>
            </p:extLst>
          </p:nvPr>
        </p:nvGraphicFramePr>
        <p:xfrm>
          <a:off x="800100" y="1304925"/>
          <a:ext cx="86868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Prism 6" r:id="rId4" imgW="8687137" imgH="4248627" progId="Prism6.Document">
                  <p:embed/>
                </p:oleObj>
              </mc:Choice>
              <mc:Fallback>
                <p:oleObj name="Prism 6" r:id="rId4" imgW="8687137" imgH="424862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" y="1304925"/>
                        <a:ext cx="8686800" cy="424815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7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" y="304800"/>
            <a:ext cx="10287000" cy="838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Conclusions</a:t>
            </a: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533400" y="1313795"/>
            <a:ext cx="9220200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Clr>
                <a:schemeClr val="folHlink"/>
              </a:buClr>
              <a:defRPr/>
            </a:pPr>
            <a:r>
              <a:rPr lang="en-US" sz="2000" b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kelt reconditioning project at Prosser releases both rematuring and non-rematuring females.  Rematuration percentage varies between years.</a:t>
            </a:r>
          </a:p>
          <a:p>
            <a:pPr lvl="1">
              <a:spcBef>
                <a:spcPct val="50000"/>
              </a:spcBef>
              <a:buClr>
                <a:schemeClr val="folHlink"/>
              </a:buClr>
              <a:defRPr/>
            </a:pPr>
            <a:r>
              <a:rPr lang="en-US" sz="2000" b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Reproductive trajectory is determined during the critical period 1 year prior to spawning.</a:t>
            </a:r>
          </a:p>
          <a:p>
            <a:pPr lvl="1">
              <a:spcBef>
                <a:spcPct val="50000"/>
              </a:spcBef>
              <a:buClr>
                <a:schemeClr val="folHlink"/>
              </a:buClr>
              <a:defRPr/>
            </a:pPr>
            <a:r>
              <a:rPr lang="en-US" sz="2000" b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Fish can be screened for maturation status by blood hormone level from mid-August onward.</a:t>
            </a:r>
          </a:p>
          <a:p>
            <a:pPr lvl="1">
              <a:spcBef>
                <a:spcPct val="50000"/>
              </a:spcBef>
              <a:buClr>
                <a:schemeClr val="folHlink"/>
              </a:buClr>
              <a:defRPr/>
            </a:pPr>
            <a:r>
              <a:rPr lang="en-US" sz="2000" b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Rematuring reconditioned kelts are larger and have greater energy reserves than maiden spawners at the same point in migration.</a:t>
            </a:r>
          </a:p>
          <a:p>
            <a:pPr lvl="1">
              <a:spcBef>
                <a:spcPct val="50000"/>
              </a:spcBef>
              <a:buClr>
                <a:schemeClr val="folHlink"/>
              </a:buClr>
              <a:defRPr/>
            </a:pPr>
            <a:r>
              <a:rPr lang="en-US" sz="2000" b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no evidence for impairment in reproductive development in rematuring reconditioned kelts versus maidens.</a:t>
            </a:r>
          </a:p>
        </p:txBody>
      </p:sp>
    </p:spTree>
    <p:extLst>
      <p:ext uri="{BB962C8B-B14F-4D97-AF65-F5344CB8AC3E}">
        <p14:creationId xmlns:p14="http://schemas.microsoft.com/office/powerpoint/2010/main" val="345035256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" y="366713"/>
            <a:ext cx="10248900" cy="115728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Non-rematuring females </a:t>
            </a:r>
            <a:r>
              <a:rPr lang="en-US" sz="28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rematured</a:t>
            </a: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at a high rate if held for a second year.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28904"/>
              </p:ext>
            </p:extLst>
          </p:nvPr>
        </p:nvGraphicFramePr>
        <p:xfrm>
          <a:off x="771525" y="2133600"/>
          <a:ext cx="8743950" cy="2246486"/>
        </p:xfrm>
        <a:graphic>
          <a:graphicData uri="http://schemas.openxmlformats.org/drawingml/2006/table">
            <a:tbl>
              <a:tblPr/>
              <a:tblGrid>
                <a:gridCol w="1426885"/>
                <a:gridCol w="1426885"/>
                <a:gridCol w="1780752"/>
                <a:gridCol w="1164338"/>
                <a:gridCol w="810471"/>
                <a:gridCol w="924621"/>
                <a:gridCol w="1209998"/>
              </a:tblGrid>
              <a:tr h="64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Site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Release Year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Non-rematuring females held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Sampled next Fall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Mature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Survival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Maturation</a:t>
                      </a:r>
                    </a:p>
                  </a:txBody>
                  <a:tcPr marL="6849" marR="6849" marT="68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Prosser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38.2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84.6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Prosser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33.3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50.0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Prosser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16.7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85.7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Prosser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ECEC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No data yet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Prosser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2011-13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27.3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</a:rPr>
                        <a:t>79.2</a:t>
                      </a:r>
                    </a:p>
                  </a:txBody>
                  <a:tcPr marL="6849" marR="6849" marT="68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6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6445" y="0"/>
            <a:ext cx="10287000" cy="1122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ECECE"/>
                </a:solidFill>
              </a:rPr>
              <a:t>Kelt reconditioning is restoration strategy that takes advantages of the repeat spawning life history of steelhead.</a:t>
            </a:r>
            <a:r>
              <a:rPr lang="en-US" sz="3600" dirty="0" smtClean="0">
                <a:solidFill>
                  <a:srgbClr val="CECECE"/>
                </a:solidFill>
              </a:rPr>
              <a:t>  </a:t>
            </a:r>
            <a:endParaRPr lang="en-US" sz="3600" dirty="0">
              <a:solidFill>
                <a:srgbClr val="CECECE"/>
              </a:solidFill>
            </a:endParaRPr>
          </a:p>
        </p:txBody>
      </p:sp>
      <p:pic>
        <p:nvPicPr>
          <p:cNvPr id="5122" name="Picture 2" descr="Yak Bas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3" y="1219200"/>
            <a:ext cx="3947007" cy="38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4305300" y="1237129"/>
            <a:ext cx="5837272" cy="3639671"/>
            <a:chOff x="95440500" y="108356400"/>
            <a:chExt cx="5877053" cy="366460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0500" y="108356400"/>
              <a:ext cx="5877053" cy="1993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0500" y="110356650"/>
              <a:ext cx="5877053" cy="1664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410200"/>
            <a:ext cx="1015791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08109" y="3429000"/>
            <a:ext cx="1198345" cy="777154"/>
            <a:chOff x="-2247900" y="2461145"/>
            <a:chExt cx="1198345" cy="777154"/>
          </a:xfrm>
        </p:grpSpPr>
        <p:sp>
          <p:nvSpPr>
            <p:cNvPr id="15" name="Left Arrow 14"/>
            <p:cNvSpPr/>
            <p:nvPr/>
          </p:nvSpPr>
          <p:spPr bwMode="auto">
            <a:xfrm>
              <a:off x="-2247900" y="2565721"/>
              <a:ext cx="471638" cy="242011"/>
            </a:xfrm>
            <a:prstGeom prst="leftArrow">
              <a:avLst/>
            </a:prstGeom>
            <a:solidFill>
              <a:srgbClr val="FF9E0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Arrow 15"/>
            <p:cNvSpPr/>
            <p:nvPr/>
          </p:nvSpPr>
          <p:spPr bwMode="auto">
            <a:xfrm flipH="1">
              <a:off x="-2247900" y="2809515"/>
              <a:ext cx="477583" cy="181508"/>
            </a:xfrm>
            <a:prstGeom prst="leftArrow">
              <a:avLst/>
            </a:prstGeom>
            <a:solidFill>
              <a:srgbClr val="FF9E0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Left Arrow 16"/>
            <p:cNvSpPr/>
            <p:nvPr/>
          </p:nvSpPr>
          <p:spPr bwMode="auto">
            <a:xfrm>
              <a:off x="-2247900" y="3051526"/>
              <a:ext cx="471638" cy="86728"/>
            </a:xfrm>
            <a:prstGeom prst="leftArrow">
              <a:avLst/>
            </a:prstGeom>
            <a:solidFill>
              <a:srgbClr val="FF9E0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823484" y="2461145"/>
              <a:ext cx="74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9E0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r>
                <a:rPr lang="en-US" dirty="0" smtClean="0">
                  <a:solidFill>
                    <a:srgbClr val="FF9E0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en-US" dirty="0">
                <a:solidFill>
                  <a:srgbClr val="FF9E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790700" y="2758277"/>
              <a:ext cx="74114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9E0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70%</a:t>
              </a:r>
              <a:endParaRPr lang="en-US" sz="1400" dirty="0">
                <a:solidFill>
                  <a:srgbClr val="FF9E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790700" y="2930522"/>
              <a:ext cx="7411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9E0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&lt;3%</a:t>
              </a:r>
              <a:endParaRPr lang="en-US" sz="1400" dirty="0">
                <a:solidFill>
                  <a:srgbClr val="FF9E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ChangeArrowheads="1"/>
          </p:cNvSpPr>
          <p:nvPr/>
        </p:nvSpPr>
        <p:spPr bwMode="auto">
          <a:xfrm>
            <a:off x="452438" y="106362"/>
            <a:ext cx="9067800" cy="1074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Natural repeat spawning female </a:t>
            </a:r>
            <a:r>
              <a:rPr lang="en-US" sz="3200" dirty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steelh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ead have two major 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post-spawning </a:t>
            </a: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life histories.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55138" y="1306513"/>
            <a:ext cx="11588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Spawning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71900" y="3237006"/>
            <a:ext cx="1665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Kelt Migration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100" y="5486400"/>
            <a:ext cx="8128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Ocean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1038" y="3237006"/>
            <a:ext cx="19478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Return Migration</a:t>
            </a:r>
          </a:p>
        </p:txBody>
      </p:sp>
      <p:sp>
        <p:nvSpPr>
          <p:cNvPr id="46" name="Arc 30"/>
          <p:cNvSpPr>
            <a:spLocks/>
          </p:cNvSpPr>
          <p:nvPr/>
        </p:nvSpPr>
        <p:spPr bwMode="auto">
          <a:xfrm rot="5400000">
            <a:off x="1451078" y="4160091"/>
            <a:ext cx="2020794" cy="914400"/>
          </a:xfrm>
          <a:custGeom>
            <a:avLst/>
            <a:gdLst>
              <a:gd name="T0" fmla="*/ 0 w 21600"/>
              <a:gd name="T1" fmla="*/ 0 h 21598"/>
              <a:gd name="T2" fmla="*/ 0 w 21600"/>
              <a:gd name="T3" fmla="*/ 0 h 21598"/>
              <a:gd name="T4" fmla="*/ 0 w 21600"/>
              <a:gd name="T5" fmla="*/ 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</a:path>
              <a:path w="21600" h="21598" stroke="0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  <a:lnTo>
                  <a:pt x="0" y="0"/>
                </a:lnTo>
                <a:close/>
              </a:path>
            </a:pathLst>
          </a:custGeom>
          <a:noFill/>
          <a:ln w="76200" cap="rnd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47" name="Arc 30"/>
          <p:cNvSpPr>
            <a:spLocks/>
          </p:cNvSpPr>
          <p:nvPr/>
        </p:nvSpPr>
        <p:spPr bwMode="auto">
          <a:xfrm rot="5400000">
            <a:off x="1006475" y="3700463"/>
            <a:ext cx="2025650" cy="1828800"/>
          </a:xfrm>
          <a:custGeom>
            <a:avLst/>
            <a:gdLst>
              <a:gd name="T0" fmla="*/ 0 w 21600"/>
              <a:gd name="T1" fmla="*/ 0 h 21598"/>
              <a:gd name="T2" fmla="*/ 0 w 21600"/>
              <a:gd name="T3" fmla="*/ 0 h 21598"/>
              <a:gd name="T4" fmla="*/ 0 w 21600"/>
              <a:gd name="T5" fmla="*/ 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</a:path>
              <a:path w="21600" h="21598" stroke="0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  <a:lnTo>
                  <a:pt x="0" y="0"/>
                </a:lnTo>
                <a:close/>
              </a:path>
            </a:pathLst>
          </a:custGeom>
          <a:noFill/>
          <a:ln w="76200" cap="rnd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49" name="Arc 30"/>
          <p:cNvSpPr>
            <a:spLocks/>
          </p:cNvSpPr>
          <p:nvPr/>
        </p:nvSpPr>
        <p:spPr bwMode="auto">
          <a:xfrm rot="10800000">
            <a:off x="1562101" y="1463040"/>
            <a:ext cx="1005840" cy="1737360"/>
          </a:xfrm>
          <a:custGeom>
            <a:avLst/>
            <a:gdLst>
              <a:gd name="T0" fmla="*/ 0 w 21600"/>
              <a:gd name="T1" fmla="*/ 0 h 21598"/>
              <a:gd name="T2" fmla="*/ 0 w 21600"/>
              <a:gd name="T3" fmla="*/ 0 h 21598"/>
              <a:gd name="T4" fmla="*/ 0 w 21600"/>
              <a:gd name="T5" fmla="*/ 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</a:path>
              <a:path w="21600" h="21598" stroke="0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  <a:lnTo>
                  <a:pt x="0" y="0"/>
                </a:lnTo>
                <a:close/>
              </a:path>
            </a:pathLst>
          </a:custGeom>
          <a:noFill/>
          <a:ln w="76200" cap="rnd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Arc 30"/>
          <p:cNvSpPr>
            <a:spLocks/>
          </p:cNvSpPr>
          <p:nvPr/>
        </p:nvSpPr>
        <p:spPr bwMode="auto">
          <a:xfrm rot="10800000" flipH="1" flipV="1">
            <a:off x="3695700" y="3657600"/>
            <a:ext cx="914400" cy="1970087"/>
          </a:xfrm>
          <a:custGeom>
            <a:avLst/>
            <a:gdLst>
              <a:gd name="T0" fmla="*/ 0 w 21600"/>
              <a:gd name="T1" fmla="*/ 0 h 21598"/>
              <a:gd name="T2" fmla="*/ 0 w 21600"/>
              <a:gd name="T3" fmla="*/ 0 h 21598"/>
              <a:gd name="T4" fmla="*/ 0 w 21600"/>
              <a:gd name="T5" fmla="*/ 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</a:path>
              <a:path w="21600" h="21598" stroke="0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  <a:lnTo>
                  <a:pt x="0" y="0"/>
                </a:lnTo>
                <a:close/>
              </a:path>
            </a:pathLst>
          </a:custGeom>
          <a:noFill/>
          <a:ln w="76200" cap="rnd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8150" y="3849688"/>
            <a:ext cx="1377950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Consecutive</a:t>
            </a:r>
          </a:p>
          <a:p>
            <a:pPr eaLnBrk="0" hangingPunct="0">
              <a:defRPr/>
            </a:pP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Spawner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months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524" y="3849688"/>
            <a:ext cx="12041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Skip</a:t>
            </a:r>
          </a:p>
          <a:p>
            <a:pPr eaLnBrk="0" hangingPunct="0">
              <a:defRPr/>
            </a:pP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Spawner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months</a:t>
            </a:r>
            <a:endParaRPr lang="en-US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 30"/>
          <p:cNvSpPr>
            <a:spLocks/>
          </p:cNvSpPr>
          <p:nvPr/>
        </p:nvSpPr>
        <p:spPr bwMode="auto">
          <a:xfrm rot="5400000" flipH="1" flipV="1">
            <a:off x="3284220" y="1935479"/>
            <a:ext cx="1737360" cy="914400"/>
          </a:xfrm>
          <a:custGeom>
            <a:avLst/>
            <a:gdLst>
              <a:gd name="T0" fmla="*/ 0 w 21600"/>
              <a:gd name="T1" fmla="*/ 0 h 21598"/>
              <a:gd name="T2" fmla="*/ 0 w 21600"/>
              <a:gd name="T3" fmla="*/ 0 h 21598"/>
              <a:gd name="T4" fmla="*/ 0 w 21600"/>
              <a:gd name="T5" fmla="*/ 0 h 21598"/>
              <a:gd name="T6" fmla="*/ 0 60000 65536"/>
              <a:gd name="T7" fmla="*/ 0 60000 65536"/>
              <a:gd name="T8" fmla="*/ 0 60000 65536"/>
              <a:gd name="T9" fmla="*/ 0 w 21600"/>
              <a:gd name="T10" fmla="*/ 0 h 21598"/>
              <a:gd name="T11" fmla="*/ 21600 w 21600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8" fill="none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</a:path>
              <a:path w="21600" h="21598" stroke="0" extrusionOk="0">
                <a:moveTo>
                  <a:pt x="21600" y="0"/>
                </a:moveTo>
                <a:cubicBezTo>
                  <a:pt x="21600" y="11810"/>
                  <a:pt x="12114" y="21430"/>
                  <a:pt x="305" y="21597"/>
                </a:cubicBezTo>
                <a:lnTo>
                  <a:pt x="0" y="0"/>
                </a:lnTo>
                <a:close/>
              </a:path>
            </a:pathLst>
          </a:custGeom>
          <a:noFill/>
          <a:ln w="76200" cap="rnd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0300" y="1371600"/>
            <a:ext cx="3886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Skip spawning is common in seasonally breeding iteroparous fishes, and is driven by energetics (</a:t>
            </a:r>
            <a:r>
              <a:rPr lang="en-US" dirty="0" err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Rideout</a:t>
            </a:r>
            <a:r>
              <a:rPr lang="en-US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2005).</a:t>
            </a:r>
          </a:p>
          <a:p>
            <a:endParaRPr lang="en-US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Repeat spawners tagged at </a:t>
            </a:r>
            <a:r>
              <a:rPr lang="en-US" dirty="0" err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McNary</a:t>
            </a:r>
            <a:r>
              <a:rPr lang="en-US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Dam were 47</a:t>
            </a:r>
            <a:r>
              <a:rPr 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consecutive spawners/53% </a:t>
            </a:r>
            <a:r>
              <a:rPr 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skip spawners (</a:t>
            </a:r>
            <a:r>
              <a:rPr lang="en-US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Keefer 2008).</a:t>
            </a:r>
          </a:p>
          <a:p>
            <a:endParaRPr lang="en-US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Fecundity and egg size are greater in skip spawning than consecutive spawning Atlantic salmon (Reid &amp; </a:t>
            </a:r>
            <a:r>
              <a:rPr lang="en-US" dirty="0" err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Chaput</a:t>
            </a:r>
            <a:r>
              <a:rPr lang="en-US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2012).</a:t>
            </a:r>
          </a:p>
          <a:p>
            <a:endParaRPr lang="en-US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Hypothesis: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Reconditioned female steelhead may be consecutive or skip spawners.</a:t>
            </a:r>
          </a:p>
          <a:p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4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4" name="Rectangle 24"/>
          <p:cNvSpPr>
            <a:spLocks noChangeArrowheads="1"/>
          </p:cNvSpPr>
          <p:nvPr/>
        </p:nvSpPr>
        <p:spPr bwMode="auto">
          <a:xfrm>
            <a:off x="647700" y="106362"/>
            <a:ext cx="9067800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sz="32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 salmonids, maturation is initiated during a critical period about 1 year before spawning</a:t>
            </a:r>
            <a:r>
              <a:rPr lang="en-US" sz="32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799" y="1600200"/>
            <a:ext cx="8535586" cy="3634853"/>
            <a:chOff x="853799" y="1600200"/>
            <a:chExt cx="8535586" cy="3634853"/>
          </a:xfrm>
        </p:grpSpPr>
        <p:sp>
          <p:nvSpPr>
            <p:cNvPr id="3" name="AutoShape 2"/>
            <p:cNvSpPr>
              <a:spLocks noChangeAspect="1" noChangeArrowheads="1"/>
            </p:cNvSpPr>
            <p:nvPr/>
          </p:nvSpPr>
          <p:spPr bwMode="auto">
            <a:xfrm rot="5429633">
              <a:off x="5212752" y="2942666"/>
              <a:ext cx="1208087" cy="1165225"/>
            </a:xfrm>
            <a:custGeom>
              <a:avLst/>
              <a:gdLst>
                <a:gd name="G0" fmla="+- 16267 0 0"/>
                <a:gd name="G1" fmla="+- 4661 0 0"/>
                <a:gd name="G2" fmla="+- 12158 0 4661"/>
                <a:gd name="G3" fmla="+- G2 0 4661"/>
                <a:gd name="G4" fmla="*/ G3 32768 32059"/>
                <a:gd name="G5" fmla="*/ G4 1 2"/>
                <a:gd name="G6" fmla="+- 21600 0 16267"/>
                <a:gd name="G7" fmla="*/ G6 4661 6079"/>
                <a:gd name="G8" fmla="+- G7 16267 0"/>
                <a:gd name="T0" fmla="*/ 16267 w 21600"/>
                <a:gd name="T1" fmla="*/ 0 h 21600"/>
                <a:gd name="T2" fmla="*/ 16267 w 21600"/>
                <a:gd name="T3" fmla="*/ 12158 h 21600"/>
                <a:gd name="T4" fmla="*/ 14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6267" y="0"/>
                  </a:lnTo>
                  <a:lnTo>
                    <a:pt x="16267" y="4661"/>
                  </a:lnTo>
                  <a:lnTo>
                    <a:pt x="12427" y="4661"/>
                  </a:lnTo>
                  <a:cubicBezTo>
                    <a:pt x="5564" y="4661"/>
                    <a:pt x="0" y="8018"/>
                    <a:pt x="0" y="12158"/>
                  </a:cubicBezTo>
                  <a:lnTo>
                    <a:pt x="0" y="21600"/>
                  </a:lnTo>
                  <a:lnTo>
                    <a:pt x="2899" y="21600"/>
                  </a:lnTo>
                  <a:lnTo>
                    <a:pt x="2899" y="12158"/>
                  </a:lnTo>
                  <a:cubicBezTo>
                    <a:pt x="2899" y="9584"/>
                    <a:pt x="7165" y="7497"/>
                    <a:pt x="12427" y="7497"/>
                  </a:cubicBezTo>
                  <a:lnTo>
                    <a:pt x="16267" y="7497"/>
                  </a:lnTo>
                  <a:lnTo>
                    <a:pt x="16267" y="121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2"/>
            <p:cNvSpPr>
              <a:spLocks noChangeAspect="1" noChangeArrowheads="1"/>
            </p:cNvSpPr>
            <p:nvPr/>
          </p:nvSpPr>
          <p:spPr bwMode="auto">
            <a:xfrm rot="5429633">
              <a:off x="3124995" y="2942666"/>
              <a:ext cx="1208087" cy="1165225"/>
            </a:xfrm>
            <a:custGeom>
              <a:avLst/>
              <a:gdLst>
                <a:gd name="G0" fmla="+- 16267 0 0"/>
                <a:gd name="G1" fmla="+- 4661 0 0"/>
                <a:gd name="G2" fmla="+- 12158 0 4661"/>
                <a:gd name="G3" fmla="+- G2 0 4661"/>
                <a:gd name="G4" fmla="*/ G3 32768 32059"/>
                <a:gd name="G5" fmla="*/ G4 1 2"/>
                <a:gd name="G6" fmla="+- 21600 0 16267"/>
                <a:gd name="G7" fmla="*/ G6 4661 6079"/>
                <a:gd name="G8" fmla="+- G7 16267 0"/>
                <a:gd name="T0" fmla="*/ 16267 w 21600"/>
                <a:gd name="T1" fmla="*/ 0 h 21600"/>
                <a:gd name="T2" fmla="*/ 16267 w 21600"/>
                <a:gd name="T3" fmla="*/ 12158 h 21600"/>
                <a:gd name="T4" fmla="*/ 145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6267" y="0"/>
                  </a:lnTo>
                  <a:lnTo>
                    <a:pt x="16267" y="4661"/>
                  </a:lnTo>
                  <a:lnTo>
                    <a:pt x="12427" y="4661"/>
                  </a:lnTo>
                  <a:cubicBezTo>
                    <a:pt x="5564" y="4661"/>
                    <a:pt x="0" y="8018"/>
                    <a:pt x="0" y="12158"/>
                  </a:cubicBezTo>
                  <a:lnTo>
                    <a:pt x="0" y="21600"/>
                  </a:lnTo>
                  <a:lnTo>
                    <a:pt x="2899" y="21600"/>
                  </a:lnTo>
                  <a:lnTo>
                    <a:pt x="2899" y="12158"/>
                  </a:lnTo>
                  <a:cubicBezTo>
                    <a:pt x="2899" y="9584"/>
                    <a:pt x="7165" y="7497"/>
                    <a:pt x="12427" y="7497"/>
                  </a:cubicBezTo>
                  <a:lnTo>
                    <a:pt x="16267" y="7497"/>
                  </a:lnTo>
                  <a:lnTo>
                    <a:pt x="16267" y="121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spect="1" noChangeArrowheads="1"/>
            </p:cNvSpPr>
            <p:nvPr/>
          </p:nvSpPr>
          <p:spPr bwMode="auto">
            <a:xfrm>
              <a:off x="2198838" y="1600200"/>
              <a:ext cx="1076087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sz="2200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Spring</a:t>
              </a:r>
            </a:p>
          </p:txBody>
        </p:sp>
        <p:sp>
          <p:nvSpPr>
            <p:cNvPr id="6" name="AutoShape 6"/>
            <p:cNvSpPr>
              <a:spLocks noChangeAspect="1" noChangeArrowheads="1"/>
            </p:cNvSpPr>
            <p:nvPr/>
          </p:nvSpPr>
          <p:spPr bwMode="auto">
            <a:xfrm rot="75233">
              <a:off x="7610761" y="1924225"/>
              <a:ext cx="1778624" cy="1967568"/>
            </a:xfrm>
            <a:prstGeom prst="irregularSeal1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1"/>
            <p:cNvSpPr txBox="1">
              <a:spLocks noChangeAspect="1" noChangeArrowheads="1"/>
            </p:cNvSpPr>
            <p:nvPr/>
          </p:nvSpPr>
          <p:spPr bwMode="auto">
            <a:xfrm>
              <a:off x="3151803" y="4191395"/>
              <a:ext cx="4125297" cy="36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Survival, Growth, and Energy Reserves</a:t>
              </a:r>
              <a:endParaRPr lang="en-US" altLang="en-US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860497" y="2740025"/>
              <a:ext cx="1321603" cy="2936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/>
            <a:p>
              <a:r>
                <a:rPr lang="en-US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SPAWNING</a:t>
              </a:r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3"/>
            <p:cNvSpPr>
              <a:spLocks noChangeAspect="1" noChangeArrowheads="1"/>
            </p:cNvSpPr>
            <p:nvPr/>
          </p:nvSpPr>
          <p:spPr bwMode="auto">
            <a:xfrm>
              <a:off x="1943100" y="4437754"/>
              <a:ext cx="1090422" cy="14630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4"/>
            <p:cNvSpPr>
              <a:spLocks noChangeAspect="1" noChangeArrowheads="1"/>
            </p:cNvSpPr>
            <p:nvPr/>
          </p:nvSpPr>
          <p:spPr bwMode="auto">
            <a:xfrm rot="-5370367">
              <a:off x="987196" y="3155833"/>
              <a:ext cx="1288150" cy="1554944"/>
            </a:xfrm>
            <a:custGeom>
              <a:avLst/>
              <a:gdLst>
                <a:gd name="G0" fmla="+- 17509 0 0"/>
                <a:gd name="G1" fmla="+- 4886 0 0"/>
                <a:gd name="G2" fmla="+- 12158 0 4886"/>
                <a:gd name="G3" fmla="+- G2 0 4886"/>
                <a:gd name="G4" fmla="*/ G3 32768 32059"/>
                <a:gd name="G5" fmla="*/ G4 1 2"/>
                <a:gd name="G6" fmla="+- 21600 0 17509"/>
                <a:gd name="G7" fmla="*/ G6 4886 6079"/>
                <a:gd name="G8" fmla="+- G7 17509 0"/>
                <a:gd name="T0" fmla="*/ 17509 w 21600"/>
                <a:gd name="T1" fmla="*/ 0 h 21600"/>
                <a:gd name="T2" fmla="*/ 17509 w 21600"/>
                <a:gd name="T3" fmla="*/ 12158 h 21600"/>
                <a:gd name="T4" fmla="*/ 1220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7509" y="0"/>
                  </a:lnTo>
                  <a:lnTo>
                    <a:pt x="17509" y="4886"/>
                  </a:lnTo>
                  <a:lnTo>
                    <a:pt x="12427" y="4886"/>
                  </a:lnTo>
                  <a:cubicBezTo>
                    <a:pt x="5564" y="4886"/>
                    <a:pt x="0" y="8142"/>
                    <a:pt x="0" y="12158"/>
                  </a:cubicBezTo>
                  <a:lnTo>
                    <a:pt x="0" y="21600"/>
                  </a:lnTo>
                  <a:lnTo>
                    <a:pt x="2439" y="21600"/>
                  </a:lnTo>
                  <a:lnTo>
                    <a:pt x="2439" y="12158"/>
                  </a:lnTo>
                  <a:cubicBezTo>
                    <a:pt x="2439" y="9460"/>
                    <a:pt x="6911" y="7272"/>
                    <a:pt x="12427" y="7272"/>
                  </a:cubicBezTo>
                  <a:lnTo>
                    <a:pt x="17509" y="7272"/>
                  </a:lnTo>
                  <a:lnTo>
                    <a:pt x="17509" y="121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1768476" y="2363787"/>
              <a:ext cx="5883275" cy="1000125"/>
            </a:xfrm>
            <a:prstGeom prst="rightArrow">
              <a:avLst>
                <a:gd name="adj1" fmla="val 43176"/>
                <a:gd name="adj2" fmla="val 35322"/>
              </a:avLst>
            </a:prstGeom>
            <a:gradFill rotWithShape="0">
              <a:gsLst>
                <a:gs pos="0">
                  <a:schemeClr val="bg2">
                    <a:lumMod val="75000"/>
                  </a:schemeClr>
                </a:gs>
                <a:gs pos="100000">
                  <a:srgbClr val="FF9E0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332039" y="2625724"/>
              <a:ext cx="14446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/>
            <a:p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INITIATION</a:t>
              </a:r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819650" y="2649536"/>
              <a:ext cx="1860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/>
            <a:lstStyle/>
            <a:p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CONTINUATION</a:t>
              </a:r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 rot="1905809">
              <a:off x="3820924" y="4440972"/>
              <a:ext cx="1185863" cy="790575"/>
              <a:chOff x="3026" y="1298"/>
              <a:chExt cx="2356" cy="1693"/>
            </a:xfrm>
          </p:grpSpPr>
          <p:sp>
            <p:nvSpPr>
              <p:cNvPr id="15" name="Freeform 75"/>
              <p:cNvSpPr>
                <a:spLocks/>
              </p:cNvSpPr>
              <p:nvPr/>
            </p:nvSpPr>
            <p:spPr bwMode="auto">
              <a:xfrm>
                <a:off x="3026" y="1298"/>
                <a:ext cx="2356" cy="1693"/>
              </a:xfrm>
              <a:custGeom>
                <a:avLst/>
                <a:gdLst/>
                <a:ahLst/>
                <a:cxnLst>
                  <a:cxn ang="0">
                    <a:pos x="35" y="1594"/>
                  </a:cxn>
                  <a:cxn ang="0">
                    <a:pos x="339" y="1273"/>
                  </a:cxn>
                  <a:cxn ang="0">
                    <a:pos x="535" y="1034"/>
                  </a:cxn>
                  <a:cxn ang="0">
                    <a:pos x="683" y="795"/>
                  </a:cxn>
                  <a:cxn ang="0">
                    <a:pos x="901" y="563"/>
                  </a:cxn>
                  <a:cxn ang="0">
                    <a:pos x="1259" y="395"/>
                  </a:cxn>
                  <a:cxn ang="0">
                    <a:pos x="1694" y="297"/>
                  </a:cxn>
                  <a:cxn ang="0">
                    <a:pos x="2031" y="143"/>
                  </a:cxn>
                  <a:cxn ang="0">
                    <a:pos x="2258" y="7"/>
                  </a:cxn>
                  <a:cxn ang="0">
                    <a:pos x="2348" y="98"/>
                  </a:cxn>
                  <a:cxn ang="0">
                    <a:pos x="2303" y="188"/>
                  </a:cxn>
                  <a:cxn ang="0">
                    <a:pos x="2027" y="412"/>
                  </a:cxn>
                  <a:cxn ang="0">
                    <a:pos x="1912" y="549"/>
                  </a:cxn>
                  <a:cxn ang="0">
                    <a:pos x="1744" y="746"/>
                  </a:cxn>
                  <a:cxn ang="0">
                    <a:pos x="1491" y="1069"/>
                  </a:cxn>
                  <a:cxn ang="0">
                    <a:pos x="1154" y="1280"/>
                  </a:cxn>
                  <a:cxn ang="0">
                    <a:pos x="901" y="1357"/>
                  </a:cxn>
                  <a:cxn ang="0">
                    <a:pos x="592" y="1434"/>
                  </a:cxn>
                  <a:cxn ang="0">
                    <a:pos x="262" y="1640"/>
                  </a:cxn>
                  <a:cxn ang="0">
                    <a:pos x="126" y="1685"/>
                  </a:cxn>
                  <a:cxn ang="0">
                    <a:pos x="35" y="1594"/>
                  </a:cxn>
                </a:cxnLst>
                <a:rect l="0" t="0" r="r" b="b"/>
                <a:pathLst>
                  <a:path w="2356" h="1693">
                    <a:moveTo>
                      <a:pt x="35" y="1594"/>
                    </a:moveTo>
                    <a:cubicBezTo>
                      <a:pt x="70" y="1526"/>
                      <a:pt x="256" y="1366"/>
                      <a:pt x="339" y="1273"/>
                    </a:cubicBezTo>
                    <a:cubicBezTo>
                      <a:pt x="422" y="1180"/>
                      <a:pt x="478" y="1114"/>
                      <a:pt x="535" y="1034"/>
                    </a:cubicBezTo>
                    <a:cubicBezTo>
                      <a:pt x="592" y="954"/>
                      <a:pt x="622" y="873"/>
                      <a:pt x="683" y="795"/>
                    </a:cubicBezTo>
                    <a:cubicBezTo>
                      <a:pt x="744" y="717"/>
                      <a:pt x="805" y="630"/>
                      <a:pt x="901" y="563"/>
                    </a:cubicBezTo>
                    <a:cubicBezTo>
                      <a:pt x="997" y="496"/>
                      <a:pt x="1127" y="439"/>
                      <a:pt x="1259" y="395"/>
                    </a:cubicBezTo>
                    <a:cubicBezTo>
                      <a:pt x="1391" y="351"/>
                      <a:pt x="1565" y="339"/>
                      <a:pt x="1694" y="297"/>
                    </a:cubicBezTo>
                    <a:cubicBezTo>
                      <a:pt x="1823" y="255"/>
                      <a:pt x="1937" y="191"/>
                      <a:pt x="2031" y="143"/>
                    </a:cubicBezTo>
                    <a:cubicBezTo>
                      <a:pt x="2125" y="95"/>
                      <a:pt x="2205" y="14"/>
                      <a:pt x="2258" y="7"/>
                    </a:cubicBezTo>
                    <a:cubicBezTo>
                      <a:pt x="2311" y="0"/>
                      <a:pt x="2341" y="68"/>
                      <a:pt x="2348" y="98"/>
                    </a:cubicBezTo>
                    <a:cubicBezTo>
                      <a:pt x="2355" y="128"/>
                      <a:pt x="2356" y="136"/>
                      <a:pt x="2303" y="188"/>
                    </a:cubicBezTo>
                    <a:cubicBezTo>
                      <a:pt x="2250" y="240"/>
                      <a:pt x="2092" y="352"/>
                      <a:pt x="2027" y="412"/>
                    </a:cubicBezTo>
                    <a:cubicBezTo>
                      <a:pt x="1962" y="472"/>
                      <a:pt x="1959" y="493"/>
                      <a:pt x="1912" y="549"/>
                    </a:cubicBezTo>
                    <a:cubicBezTo>
                      <a:pt x="1865" y="605"/>
                      <a:pt x="1814" y="659"/>
                      <a:pt x="1744" y="746"/>
                    </a:cubicBezTo>
                    <a:cubicBezTo>
                      <a:pt x="1674" y="833"/>
                      <a:pt x="1589" y="980"/>
                      <a:pt x="1491" y="1069"/>
                    </a:cubicBezTo>
                    <a:cubicBezTo>
                      <a:pt x="1393" y="1158"/>
                      <a:pt x="1252" y="1232"/>
                      <a:pt x="1154" y="1280"/>
                    </a:cubicBezTo>
                    <a:cubicBezTo>
                      <a:pt x="1056" y="1328"/>
                      <a:pt x="995" y="1331"/>
                      <a:pt x="901" y="1357"/>
                    </a:cubicBezTo>
                    <a:cubicBezTo>
                      <a:pt x="807" y="1383"/>
                      <a:pt x="698" y="1387"/>
                      <a:pt x="592" y="1434"/>
                    </a:cubicBezTo>
                    <a:cubicBezTo>
                      <a:pt x="486" y="1481"/>
                      <a:pt x="340" y="1598"/>
                      <a:pt x="262" y="1640"/>
                    </a:cubicBezTo>
                    <a:cubicBezTo>
                      <a:pt x="184" y="1682"/>
                      <a:pt x="164" y="1693"/>
                      <a:pt x="126" y="1685"/>
                    </a:cubicBezTo>
                    <a:cubicBezTo>
                      <a:pt x="88" y="1677"/>
                      <a:pt x="0" y="1668"/>
                      <a:pt x="35" y="15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CC"/>
                  </a:gs>
                  <a:gs pos="50000">
                    <a:srgbClr val="FFCC66">
                      <a:alpha val="86000"/>
                    </a:srgbClr>
                  </a:gs>
                  <a:gs pos="100000">
                    <a:srgbClr val="FFFFCC"/>
                  </a:gs>
                </a:gsLst>
                <a:lin ang="0" scaled="1"/>
              </a:gradFill>
              <a:ln w="12700" cmpd="sng">
                <a:solidFill>
                  <a:srgbClr val="FFCC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76"/>
              <p:cNvSpPr>
                <a:spLocks/>
              </p:cNvSpPr>
              <p:nvPr/>
            </p:nvSpPr>
            <p:spPr bwMode="auto">
              <a:xfrm>
                <a:off x="3198" y="1480"/>
                <a:ext cx="1918" cy="1300"/>
              </a:xfrm>
              <a:custGeom>
                <a:avLst/>
                <a:gdLst>
                  <a:gd name="T0" fmla="*/ 1918 w 1918"/>
                  <a:gd name="T1" fmla="*/ 0 h 1300"/>
                  <a:gd name="T2" fmla="*/ 1665 w 1918"/>
                  <a:gd name="T3" fmla="*/ 141 h 1300"/>
                  <a:gd name="T4" fmla="*/ 1335 w 1918"/>
                  <a:gd name="T5" fmla="*/ 227 h 1300"/>
                  <a:gd name="T6" fmla="*/ 778 w 1918"/>
                  <a:gd name="T7" fmla="*/ 445 h 1300"/>
                  <a:gd name="T8" fmla="*/ 279 w 1918"/>
                  <a:gd name="T9" fmla="*/ 1049 h 1300"/>
                  <a:gd name="T10" fmla="*/ 0 w 1918"/>
                  <a:gd name="T11" fmla="*/ 1300 h 1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8"/>
                  <a:gd name="T19" fmla="*/ 0 h 1300"/>
                  <a:gd name="T20" fmla="*/ 1918 w 1918"/>
                  <a:gd name="T21" fmla="*/ 1300 h 1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8" h="1300">
                    <a:moveTo>
                      <a:pt x="1918" y="0"/>
                    </a:moveTo>
                    <a:cubicBezTo>
                      <a:pt x="1876" y="23"/>
                      <a:pt x="1762" y="103"/>
                      <a:pt x="1665" y="141"/>
                    </a:cubicBezTo>
                    <a:cubicBezTo>
                      <a:pt x="1568" y="179"/>
                      <a:pt x="1483" y="176"/>
                      <a:pt x="1335" y="227"/>
                    </a:cubicBezTo>
                    <a:cubicBezTo>
                      <a:pt x="1187" y="278"/>
                      <a:pt x="954" y="308"/>
                      <a:pt x="778" y="445"/>
                    </a:cubicBezTo>
                    <a:cubicBezTo>
                      <a:pt x="602" y="582"/>
                      <a:pt x="409" y="907"/>
                      <a:pt x="279" y="1049"/>
                    </a:cubicBezTo>
                    <a:cubicBezTo>
                      <a:pt x="149" y="1191"/>
                      <a:pt x="58" y="1248"/>
                      <a:pt x="0" y="130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77"/>
              <p:cNvSpPr>
                <a:spLocks/>
              </p:cNvSpPr>
              <p:nvPr/>
            </p:nvSpPr>
            <p:spPr bwMode="auto">
              <a:xfrm>
                <a:off x="3290" y="1540"/>
                <a:ext cx="1918" cy="1300"/>
              </a:xfrm>
              <a:custGeom>
                <a:avLst/>
                <a:gdLst>
                  <a:gd name="T0" fmla="*/ 0 w 1918"/>
                  <a:gd name="T1" fmla="*/ 1300 h 1300"/>
                  <a:gd name="T2" fmla="*/ 257 w 1918"/>
                  <a:gd name="T3" fmla="*/ 1178 h 1300"/>
                  <a:gd name="T4" fmla="*/ 342 w 1918"/>
                  <a:gd name="T5" fmla="*/ 1129 h 1300"/>
                  <a:gd name="T6" fmla="*/ 555 w 1918"/>
                  <a:gd name="T7" fmla="*/ 1061 h 1300"/>
                  <a:gd name="T8" fmla="*/ 939 w 1918"/>
                  <a:gd name="T9" fmla="*/ 869 h 1300"/>
                  <a:gd name="T10" fmla="*/ 1170 w 1918"/>
                  <a:gd name="T11" fmla="*/ 736 h 1300"/>
                  <a:gd name="T12" fmla="*/ 1325 w 1918"/>
                  <a:gd name="T13" fmla="*/ 574 h 1300"/>
                  <a:gd name="T14" fmla="*/ 1458 w 1918"/>
                  <a:gd name="T15" fmla="*/ 392 h 1300"/>
                  <a:gd name="T16" fmla="*/ 1606 w 1918"/>
                  <a:gd name="T17" fmla="*/ 244 h 1300"/>
                  <a:gd name="T18" fmla="*/ 1918 w 1918"/>
                  <a:gd name="T19" fmla="*/ 0 h 13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18"/>
                  <a:gd name="T31" fmla="*/ 0 h 1300"/>
                  <a:gd name="T32" fmla="*/ 1918 w 1918"/>
                  <a:gd name="T33" fmla="*/ 1300 h 13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18" h="1300">
                    <a:moveTo>
                      <a:pt x="0" y="1300"/>
                    </a:moveTo>
                    <a:cubicBezTo>
                      <a:pt x="43" y="1280"/>
                      <a:pt x="200" y="1206"/>
                      <a:pt x="257" y="1178"/>
                    </a:cubicBezTo>
                    <a:cubicBezTo>
                      <a:pt x="314" y="1150"/>
                      <a:pt x="292" y="1148"/>
                      <a:pt x="342" y="1129"/>
                    </a:cubicBezTo>
                    <a:cubicBezTo>
                      <a:pt x="392" y="1110"/>
                      <a:pt x="455" y="1104"/>
                      <a:pt x="555" y="1061"/>
                    </a:cubicBezTo>
                    <a:cubicBezTo>
                      <a:pt x="655" y="1018"/>
                      <a:pt x="837" y="923"/>
                      <a:pt x="939" y="869"/>
                    </a:cubicBezTo>
                    <a:cubicBezTo>
                      <a:pt x="1041" y="815"/>
                      <a:pt x="1106" y="785"/>
                      <a:pt x="1170" y="736"/>
                    </a:cubicBezTo>
                    <a:cubicBezTo>
                      <a:pt x="1234" y="687"/>
                      <a:pt x="1277" y="631"/>
                      <a:pt x="1325" y="574"/>
                    </a:cubicBezTo>
                    <a:cubicBezTo>
                      <a:pt x="1373" y="517"/>
                      <a:pt x="1411" y="447"/>
                      <a:pt x="1458" y="392"/>
                    </a:cubicBezTo>
                    <a:cubicBezTo>
                      <a:pt x="1505" y="337"/>
                      <a:pt x="1530" y="309"/>
                      <a:pt x="1606" y="244"/>
                    </a:cubicBezTo>
                    <a:cubicBezTo>
                      <a:pt x="1682" y="179"/>
                      <a:pt x="1853" y="51"/>
                      <a:pt x="1918" y="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78"/>
              <p:cNvSpPr>
                <a:spLocks/>
              </p:cNvSpPr>
              <p:nvPr/>
            </p:nvSpPr>
            <p:spPr bwMode="auto">
              <a:xfrm>
                <a:off x="3183" y="1525"/>
                <a:ext cx="1920" cy="1270"/>
              </a:xfrm>
              <a:custGeom>
                <a:avLst/>
                <a:gdLst>
                  <a:gd name="T0" fmla="*/ 1920 w 1920"/>
                  <a:gd name="T1" fmla="*/ 0 h 1270"/>
                  <a:gd name="T2" fmla="*/ 1277 w 1920"/>
                  <a:gd name="T3" fmla="*/ 280 h 1270"/>
                  <a:gd name="T4" fmla="*/ 1095 w 1920"/>
                  <a:gd name="T5" fmla="*/ 336 h 1270"/>
                  <a:gd name="T6" fmla="*/ 814 w 1920"/>
                  <a:gd name="T7" fmla="*/ 540 h 1270"/>
                  <a:gd name="T8" fmla="*/ 377 w 1920"/>
                  <a:gd name="T9" fmla="*/ 998 h 1270"/>
                  <a:gd name="T10" fmla="*/ 60 w 1920"/>
                  <a:gd name="T11" fmla="*/ 1225 h 1270"/>
                  <a:gd name="T12" fmla="*/ 15 w 1920"/>
                  <a:gd name="T13" fmla="*/ 1270 h 1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20"/>
                  <a:gd name="T22" fmla="*/ 0 h 1270"/>
                  <a:gd name="T23" fmla="*/ 1920 w 1920"/>
                  <a:gd name="T24" fmla="*/ 1270 h 1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20" h="1270">
                    <a:moveTo>
                      <a:pt x="1920" y="0"/>
                    </a:moveTo>
                    <a:cubicBezTo>
                      <a:pt x="1813" y="47"/>
                      <a:pt x="1414" y="224"/>
                      <a:pt x="1277" y="280"/>
                    </a:cubicBezTo>
                    <a:cubicBezTo>
                      <a:pt x="1140" y="336"/>
                      <a:pt x="1172" y="293"/>
                      <a:pt x="1095" y="336"/>
                    </a:cubicBezTo>
                    <a:cubicBezTo>
                      <a:pt x="1018" y="379"/>
                      <a:pt x="934" y="430"/>
                      <a:pt x="814" y="540"/>
                    </a:cubicBezTo>
                    <a:cubicBezTo>
                      <a:pt x="694" y="650"/>
                      <a:pt x="503" y="884"/>
                      <a:pt x="377" y="998"/>
                    </a:cubicBezTo>
                    <a:cubicBezTo>
                      <a:pt x="251" y="1112"/>
                      <a:pt x="120" y="1180"/>
                      <a:pt x="60" y="1225"/>
                    </a:cubicBezTo>
                    <a:cubicBezTo>
                      <a:pt x="0" y="1270"/>
                      <a:pt x="7" y="1270"/>
                      <a:pt x="15" y="1270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79"/>
              <p:cNvSpPr>
                <a:spLocks/>
              </p:cNvSpPr>
              <p:nvPr/>
            </p:nvSpPr>
            <p:spPr bwMode="auto">
              <a:xfrm>
                <a:off x="3152" y="1525"/>
                <a:ext cx="1951" cy="1315"/>
              </a:xfrm>
              <a:custGeom>
                <a:avLst/>
                <a:gdLst>
                  <a:gd name="T0" fmla="*/ 1951 w 1951"/>
                  <a:gd name="T1" fmla="*/ 0 h 1315"/>
                  <a:gd name="T2" fmla="*/ 1140 w 1951"/>
                  <a:gd name="T3" fmla="*/ 477 h 1315"/>
                  <a:gd name="T4" fmla="*/ 499 w 1951"/>
                  <a:gd name="T5" fmla="*/ 998 h 1315"/>
                  <a:gd name="T6" fmla="*/ 0 w 1951"/>
                  <a:gd name="T7" fmla="*/ 1315 h 13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51"/>
                  <a:gd name="T13" fmla="*/ 0 h 1315"/>
                  <a:gd name="T14" fmla="*/ 1951 w 1951"/>
                  <a:gd name="T15" fmla="*/ 1315 h 13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51" h="1315">
                    <a:moveTo>
                      <a:pt x="1951" y="0"/>
                    </a:moveTo>
                    <a:cubicBezTo>
                      <a:pt x="1816" y="80"/>
                      <a:pt x="1382" y="311"/>
                      <a:pt x="1140" y="477"/>
                    </a:cubicBezTo>
                    <a:cubicBezTo>
                      <a:pt x="898" y="643"/>
                      <a:pt x="689" y="858"/>
                      <a:pt x="499" y="998"/>
                    </a:cubicBezTo>
                    <a:cubicBezTo>
                      <a:pt x="309" y="1138"/>
                      <a:pt x="83" y="1262"/>
                      <a:pt x="0" y="1315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80"/>
              <p:cNvSpPr>
                <a:spLocks/>
              </p:cNvSpPr>
              <p:nvPr/>
            </p:nvSpPr>
            <p:spPr bwMode="auto">
              <a:xfrm>
                <a:off x="3198" y="1525"/>
                <a:ext cx="1950" cy="1406"/>
              </a:xfrm>
              <a:custGeom>
                <a:avLst/>
                <a:gdLst>
                  <a:gd name="T0" fmla="*/ 1950 w 1950"/>
                  <a:gd name="T1" fmla="*/ 0 h 1406"/>
                  <a:gd name="T2" fmla="*/ 1632 w 1950"/>
                  <a:gd name="T3" fmla="*/ 272 h 1406"/>
                  <a:gd name="T4" fmla="*/ 1375 w 1950"/>
                  <a:gd name="T5" fmla="*/ 449 h 1406"/>
                  <a:gd name="T6" fmla="*/ 1108 w 1950"/>
                  <a:gd name="T7" fmla="*/ 674 h 1406"/>
                  <a:gd name="T8" fmla="*/ 834 w 1950"/>
                  <a:gd name="T9" fmla="*/ 849 h 1406"/>
                  <a:gd name="T10" fmla="*/ 498 w 1950"/>
                  <a:gd name="T11" fmla="*/ 1043 h 1406"/>
                  <a:gd name="T12" fmla="*/ 0 w 1950"/>
                  <a:gd name="T13" fmla="*/ 1406 h 14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50"/>
                  <a:gd name="T22" fmla="*/ 0 h 1406"/>
                  <a:gd name="T23" fmla="*/ 1950 w 1950"/>
                  <a:gd name="T24" fmla="*/ 1406 h 14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50" h="1406">
                    <a:moveTo>
                      <a:pt x="1950" y="0"/>
                    </a:moveTo>
                    <a:cubicBezTo>
                      <a:pt x="1836" y="94"/>
                      <a:pt x="1728" y="197"/>
                      <a:pt x="1632" y="272"/>
                    </a:cubicBezTo>
                    <a:cubicBezTo>
                      <a:pt x="1536" y="347"/>
                      <a:pt x="1462" y="382"/>
                      <a:pt x="1375" y="449"/>
                    </a:cubicBezTo>
                    <a:cubicBezTo>
                      <a:pt x="1288" y="516"/>
                      <a:pt x="1198" y="607"/>
                      <a:pt x="1108" y="674"/>
                    </a:cubicBezTo>
                    <a:cubicBezTo>
                      <a:pt x="1018" y="741"/>
                      <a:pt x="936" y="787"/>
                      <a:pt x="834" y="849"/>
                    </a:cubicBezTo>
                    <a:cubicBezTo>
                      <a:pt x="732" y="911"/>
                      <a:pt x="637" y="950"/>
                      <a:pt x="498" y="1043"/>
                    </a:cubicBezTo>
                    <a:cubicBezTo>
                      <a:pt x="359" y="1136"/>
                      <a:pt x="83" y="1345"/>
                      <a:pt x="0" y="1406"/>
                    </a:cubicBezTo>
                  </a:path>
                </a:pathLst>
              </a:custGeom>
              <a:noFill/>
              <a:ln w="28575" cmpd="sng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1" name="Picture 82" descr="newfa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92130" y="4487340"/>
              <a:ext cx="742950" cy="747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/>
            <p:cNvSpPr txBox="1">
              <a:spLocks noChangeAspect="1" noChangeArrowheads="1"/>
            </p:cNvSpPr>
            <p:nvPr/>
          </p:nvSpPr>
          <p:spPr bwMode="auto">
            <a:xfrm>
              <a:off x="4676407" y="1600200"/>
              <a:ext cx="2003793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sz="2200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Summer/Fall</a:t>
              </a:r>
            </a:p>
          </p:txBody>
        </p:sp>
        <p:sp>
          <p:nvSpPr>
            <p:cNvPr id="23" name="Text Box 5"/>
            <p:cNvSpPr txBox="1">
              <a:spLocks noChangeAspect="1" noChangeArrowheads="1"/>
            </p:cNvSpPr>
            <p:nvPr/>
          </p:nvSpPr>
          <p:spPr bwMode="auto">
            <a:xfrm>
              <a:off x="7651751" y="1600200"/>
              <a:ext cx="1076087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sz="2200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Spring</a:t>
              </a:r>
            </a:p>
          </p:txBody>
        </p:sp>
        <p:sp>
          <p:nvSpPr>
            <p:cNvPr id="24" name="Text Box 5"/>
            <p:cNvSpPr txBox="1">
              <a:spLocks noChangeAspect="1" noChangeArrowheads="1"/>
            </p:cNvSpPr>
            <p:nvPr/>
          </p:nvSpPr>
          <p:spPr bwMode="auto">
            <a:xfrm>
              <a:off x="2238613" y="2042820"/>
              <a:ext cx="1076087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i="1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April</a:t>
              </a:r>
            </a:p>
          </p:txBody>
        </p:sp>
        <p:sp>
          <p:nvSpPr>
            <p:cNvPr id="25" name="Text Box 5"/>
            <p:cNvSpPr txBox="1">
              <a:spLocks noChangeAspect="1" noChangeArrowheads="1"/>
            </p:cNvSpPr>
            <p:nvPr/>
          </p:nvSpPr>
          <p:spPr bwMode="auto">
            <a:xfrm>
              <a:off x="4673838" y="2042820"/>
              <a:ext cx="2603262" cy="39558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r>
                <a:rPr lang="en-US" altLang="en-US" i="1" dirty="0" smtClean="0">
                  <a:solidFill>
                    <a:srgbClr val="CECE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August/September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919004" y="5480731"/>
            <a:ext cx="894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Question: When is rematuration determined in steelhead kelts?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0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 txBox="1">
            <a:spLocks noChangeArrowheads="1"/>
          </p:cNvSpPr>
          <p:nvPr/>
        </p:nvSpPr>
        <p:spPr>
          <a:xfrm>
            <a:off x="0" y="290513"/>
            <a:ext cx="10287000" cy="1157287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en-US" sz="3200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The Reproductive </a:t>
            </a:r>
            <a:r>
              <a:rPr lang="en-US" sz="3200" kern="0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Endocrin</a:t>
            </a:r>
            <a:r>
              <a:rPr lang="en-US" sz="3200" kern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e Axis regulates reproductive maturation in female salmonids.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83624" y="1702713"/>
            <a:ext cx="7977188" cy="4315475"/>
            <a:chOff x="1083624" y="1702713"/>
            <a:chExt cx="7977188" cy="4315475"/>
          </a:xfrm>
        </p:grpSpPr>
        <p:grpSp>
          <p:nvGrpSpPr>
            <p:cNvPr id="6148" name="Group 122"/>
            <p:cNvGrpSpPr>
              <a:grpSpLocks/>
            </p:cNvGrpSpPr>
            <p:nvPr/>
          </p:nvGrpSpPr>
          <p:grpSpPr bwMode="auto">
            <a:xfrm>
              <a:off x="1083624" y="1763688"/>
              <a:ext cx="7977188" cy="4254500"/>
              <a:chOff x="1028700" y="1676400"/>
              <a:chExt cx="7976881" cy="4254500"/>
            </a:xfrm>
          </p:grpSpPr>
          <p:grpSp>
            <p:nvGrpSpPr>
              <p:cNvPr id="6149" name="Group 131"/>
              <p:cNvGrpSpPr>
                <a:grpSpLocks/>
              </p:cNvGrpSpPr>
              <p:nvPr/>
            </p:nvGrpSpPr>
            <p:grpSpPr bwMode="auto">
              <a:xfrm>
                <a:off x="1028700" y="1676400"/>
                <a:ext cx="7976881" cy="4254500"/>
                <a:chOff x="1143000" y="2317750"/>
                <a:chExt cx="7976881" cy="4254500"/>
              </a:xfrm>
            </p:grpSpPr>
            <p:sp>
              <p:nvSpPr>
                <p:cNvPr id="6151" name="Freeform 4"/>
                <p:cNvSpPr>
                  <a:spLocks/>
                </p:cNvSpPr>
                <p:nvPr/>
              </p:nvSpPr>
              <p:spPr bwMode="auto">
                <a:xfrm>
                  <a:off x="1143000" y="2686050"/>
                  <a:ext cx="4043363" cy="2781300"/>
                </a:xfrm>
                <a:custGeom>
                  <a:avLst/>
                  <a:gdLst>
                    <a:gd name="T0" fmla="*/ 2147483647 w 2264"/>
                    <a:gd name="T1" fmla="*/ 40322501 h 1752"/>
                    <a:gd name="T2" fmla="*/ 2147483647 w 2264"/>
                    <a:gd name="T3" fmla="*/ 40322501 h 1752"/>
                    <a:gd name="T4" fmla="*/ 2147483647 w 2264"/>
                    <a:gd name="T5" fmla="*/ 80645002 h 1752"/>
                    <a:gd name="T6" fmla="*/ 2147483647 w 2264"/>
                    <a:gd name="T7" fmla="*/ 80645002 h 1752"/>
                    <a:gd name="T8" fmla="*/ 2147483647 w 2264"/>
                    <a:gd name="T9" fmla="*/ 100806247 h 1752"/>
                    <a:gd name="T10" fmla="*/ 2147483647 w 2264"/>
                    <a:gd name="T11" fmla="*/ 120967516 h 1752"/>
                    <a:gd name="T12" fmla="*/ 2147483647 w 2264"/>
                    <a:gd name="T13" fmla="*/ 141128760 h 1752"/>
                    <a:gd name="T14" fmla="*/ 2147483647 w 2264"/>
                    <a:gd name="T15" fmla="*/ 141128760 h 1752"/>
                    <a:gd name="T16" fmla="*/ 2147483647 w 2264"/>
                    <a:gd name="T17" fmla="*/ 181451249 h 1752"/>
                    <a:gd name="T18" fmla="*/ 2147483647 w 2264"/>
                    <a:gd name="T19" fmla="*/ 221773787 h 1752"/>
                    <a:gd name="T20" fmla="*/ 2147483647 w 2264"/>
                    <a:gd name="T21" fmla="*/ 262096276 h 1752"/>
                    <a:gd name="T22" fmla="*/ 2147483647 w 2264"/>
                    <a:gd name="T23" fmla="*/ 302418765 h 1752"/>
                    <a:gd name="T24" fmla="*/ 2147483647 w 2264"/>
                    <a:gd name="T25" fmla="*/ 423386330 h 1752"/>
                    <a:gd name="T26" fmla="*/ 2147483647 w 2264"/>
                    <a:gd name="T27" fmla="*/ 463708819 h 1752"/>
                    <a:gd name="T28" fmla="*/ 2147483647 w 2264"/>
                    <a:gd name="T29" fmla="*/ 544353797 h 1752"/>
                    <a:gd name="T30" fmla="*/ 1995964029 w 2264"/>
                    <a:gd name="T31" fmla="*/ 604837530 h 1752"/>
                    <a:gd name="T32" fmla="*/ 1655742593 w 2264"/>
                    <a:gd name="T33" fmla="*/ 725804996 h 1752"/>
                    <a:gd name="T34" fmla="*/ 1428928601 w 2264"/>
                    <a:gd name="T35" fmla="*/ 806449974 h 1752"/>
                    <a:gd name="T36" fmla="*/ 1088707612 w 2264"/>
                    <a:gd name="T37" fmla="*/ 967740127 h 1752"/>
                    <a:gd name="T38" fmla="*/ 861893396 w 2264"/>
                    <a:gd name="T39" fmla="*/ 1068546349 h 1752"/>
                    <a:gd name="T40" fmla="*/ 521672406 w 2264"/>
                    <a:gd name="T41" fmla="*/ 1209675060 h 1752"/>
                    <a:gd name="T42" fmla="*/ 294858302 w 2264"/>
                    <a:gd name="T43" fmla="*/ 1391126259 h 1752"/>
                    <a:gd name="T44" fmla="*/ 22681406 w 2264"/>
                    <a:gd name="T45" fmla="*/ 1693545322 h 1752"/>
                    <a:gd name="T46" fmla="*/ 0 w 2264"/>
                    <a:gd name="T47" fmla="*/ 1895157766 h 1752"/>
                    <a:gd name="T48" fmla="*/ 226814049 w 2264"/>
                    <a:gd name="T49" fmla="*/ 2137092698 h 1752"/>
                    <a:gd name="T50" fmla="*/ 453628097 w 2264"/>
                    <a:gd name="T51" fmla="*/ 2147483647 h 1752"/>
                    <a:gd name="T52" fmla="*/ 793849198 w 2264"/>
                    <a:gd name="T53" fmla="*/ 2137092698 h 1752"/>
                    <a:gd name="T54" fmla="*/ 1020663414 w 2264"/>
                    <a:gd name="T55" fmla="*/ 2116931454 h 1752"/>
                    <a:gd name="T56" fmla="*/ 1360884403 w 2264"/>
                    <a:gd name="T57" fmla="*/ 2147483647 h 1752"/>
                    <a:gd name="T58" fmla="*/ 1587698395 w 2264"/>
                    <a:gd name="T59" fmla="*/ 2147483647 h 1752"/>
                    <a:gd name="T60" fmla="*/ 1973282630 w 2264"/>
                    <a:gd name="T61" fmla="*/ 2147483647 h 1752"/>
                    <a:gd name="T62" fmla="*/ 2132052424 w 2264"/>
                    <a:gd name="T63" fmla="*/ 2147483647 h 1752"/>
                    <a:gd name="T64" fmla="*/ 2147483647 w 2264"/>
                    <a:gd name="T65" fmla="*/ 2147483647 h 1752"/>
                    <a:gd name="T66" fmla="*/ 2147483647 w 2264"/>
                    <a:gd name="T67" fmla="*/ 2147483647 h 1752"/>
                    <a:gd name="T68" fmla="*/ 2147483647 w 2264"/>
                    <a:gd name="T69" fmla="*/ 2147483647 h 1752"/>
                    <a:gd name="T70" fmla="*/ 2147483647 w 2264"/>
                    <a:gd name="T71" fmla="*/ 2147483647 h 1752"/>
                    <a:gd name="T72" fmla="*/ 2147483647 w 2264"/>
                    <a:gd name="T73" fmla="*/ 2147483647 h 1752"/>
                    <a:gd name="T74" fmla="*/ 2147483647 w 2264"/>
                    <a:gd name="T75" fmla="*/ 2147483647 h 1752"/>
                    <a:gd name="T76" fmla="*/ 2147483647 w 2264"/>
                    <a:gd name="T77" fmla="*/ 2147483647 h 1752"/>
                    <a:gd name="T78" fmla="*/ 2147483647 w 2264"/>
                    <a:gd name="T79" fmla="*/ 2147483647 h 1752"/>
                    <a:gd name="T80" fmla="*/ 2147483647 w 2264"/>
                    <a:gd name="T81" fmla="*/ 2147483647 h 1752"/>
                    <a:gd name="T82" fmla="*/ 2147483647 w 2264"/>
                    <a:gd name="T83" fmla="*/ 2147483647 h 1752"/>
                    <a:gd name="T84" fmla="*/ 2147483647 w 2264"/>
                    <a:gd name="T85" fmla="*/ 2147483647 h 1752"/>
                    <a:gd name="T86" fmla="*/ 2147483647 w 2264"/>
                    <a:gd name="T87" fmla="*/ 2147483647 h 1752"/>
                    <a:gd name="T88" fmla="*/ 2147483647 w 2264"/>
                    <a:gd name="T89" fmla="*/ 2147483647 h 1752"/>
                    <a:gd name="T90" fmla="*/ 2147483647 w 2264"/>
                    <a:gd name="T91" fmla="*/ 2147483647 h 1752"/>
                    <a:gd name="T92" fmla="*/ 2147483647 w 2264"/>
                    <a:gd name="T93" fmla="*/ 2147483647 h 1752"/>
                    <a:gd name="T94" fmla="*/ 2147483647 w 2264"/>
                    <a:gd name="T95" fmla="*/ 2147483647 h 1752"/>
                    <a:gd name="T96" fmla="*/ 2147483647 w 2264"/>
                    <a:gd name="T97" fmla="*/ 2147483647 h 1752"/>
                    <a:gd name="T98" fmla="*/ 2147483647 w 2264"/>
                    <a:gd name="T99" fmla="*/ 2147483647 h 1752"/>
                    <a:gd name="T100" fmla="*/ 2147483647 w 2264"/>
                    <a:gd name="T101" fmla="*/ 2147483647 h 1752"/>
                    <a:gd name="T102" fmla="*/ 2147483647 w 2264"/>
                    <a:gd name="T103" fmla="*/ 2147483647 h 1752"/>
                    <a:gd name="T104" fmla="*/ 2147483647 w 2264"/>
                    <a:gd name="T105" fmla="*/ 2147483647 h 175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64"/>
                    <a:gd name="T160" fmla="*/ 0 h 1752"/>
                    <a:gd name="T161" fmla="*/ 2264 w 2264"/>
                    <a:gd name="T162" fmla="*/ 1752 h 175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64" h="1752">
                      <a:moveTo>
                        <a:pt x="2264" y="0"/>
                      </a:moveTo>
                      <a:lnTo>
                        <a:pt x="2264" y="0"/>
                      </a:lnTo>
                      <a:lnTo>
                        <a:pt x="2224" y="24"/>
                      </a:lnTo>
                      <a:lnTo>
                        <a:pt x="2184" y="16"/>
                      </a:lnTo>
                      <a:lnTo>
                        <a:pt x="2144" y="8"/>
                      </a:lnTo>
                      <a:lnTo>
                        <a:pt x="2104" y="16"/>
                      </a:lnTo>
                      <a:lnTo>
                        <a:pt x="2064" y="24"/>
                      </a:lnTo>
                      <a:lnTo>
                        <a:pt x="2024" y="24"/>
                      </a:lnTo>
                      <a:lnTo>
                        <a:pt x="1984" y="32"/>
                      </a:lnTo>
                      <a:lnTo>
                        <a:pt x="1944" y="32"/>
                      </a:lnTo>
                      <a:lnTo>
                        <a:pt x="1904" y="32"/>
                      </a:lnTo>
                      <a:lnTo>
                        <a:pt x="1864" y="40"/>
                      </a:lnTo>
                      <a:lnTo>
                        <a:pt x="1824" y="40"/>
                      </a:lnTo>
                      <a:lnTo>
                        <a:pt x="1784" y="40"/>
                      </a:lnTo>
                      <a:lnTo>
                        <a:pt x="1744" y="40"/>
                      </a:lnTo>
                      <a:lnTo>
                        <a:pt x="1704" y="48"/>
                      </a:lnTo>
                      <a:lnTo>
                        <a:pt x="1664" y="48"/>
                      </a:lnTo>
                      <a:lnTo>
                        <a:pt x="1624" y="48"/>
                      </a:lnTo>
                      <a:lnTo>
                        <a:pt x="1584" y="56"/>
                      </a:lnTo>
                      <a:lnTo>
                        <a:pt x="1544" y="56"/>
                      </a:lnTo>
                      <a:lnTo>
                        <a:pt x="1504" y="56"/>
                      </a:lnTo>
                      <a:lnTo>
                        <a:pt x="1464" y="56"/>
                      </a:lnTo>
                      <a:lnTo>
                        <a:pt x="1424" y="64"/>
                      </a:lnTo>
                      <a:lnTo>
                        <a:pt x="1384" y="72"/>
                      </a:lnTo>
                      <a:lnTo>
                        <a:pt x="1344" y="80"/>
                      </a:lnTo>
                      <a:lnTo>
                        <a:pt x="1304" y="88"/>
                      </a:lnTo>
                      <a:lnTo>
                        <a:pt x="1264" y="96"/>
                      </a:lnTo>
                      <a:lnTo>
                        <a:pt x="1224" y="104"/>
                      </a:lnTo>
                      <a:lnTo>
                        <a:pt x="1184" y="104"/>
                      </a:lnTo>
                      <a:lnTo>
                        <a:pt x="1144" y="112"/>
                      </a:lnTo>
                      <a:lnTo>
                        <a:pt x="1104" y="120"/>
                      </a:lnTo>
                      <a:lnTo>
                        <a:pt x="1064" y="128"/>
                      </a:lnTo>
                      <a:lnTo>
                        <a:pt x="1024" y="136"/>
                      </a:lnTo>
                      <a:lnTo>
                        <a:pt x="984" y="168"/>
                      </a:lnTo>
                      <a:lnTo>
                        <a:pt x="944" y="176"/>
                      </a:lnTo>
                      <a:lnTo>
                        <a:pt x="904" y="184"/>
                      </a:lnTo>
                      <a:lnTo>
                        <a:pt x="864" y="192"/>
                      </a:lnTo>
                      <a:lnTo>
                        <a:pt x="824" y="208"/>
                      </a:lnTo>
                      <a:lnTo>
                        <a:pt x="784" y="216"/>
                      </a:lnTo>
                      <a:lnTo>
                        <a:pt x="744" y="232"/>
                      </a:lnTo>
                      <a:lnTo>
                        <a:pt x="704" y="240"/>
                      </a:lnTo>
                      <a:lnTo>
                        <a:pt x="664" y="256"/>
                      </a:lnTo>
                      <a:lnTo>
                        <a:pt x="624" y="272"/>
                      </a:lnTo>
                      <a:lnTo>
                        <a:pt x="584" y="288"/>
                      </a:lnTo>
                      <a:lnTo>
                        <a:pt x="544" y="304"/>
                      </a:lnTo>
                      <a:lnTo>
                        <a:pt x="504" y="320"/>
                      </a:lnTo>
                      <a:lnTo>
                        <a:pt x="464" y="336"/>
                      </a:lnTo>
                      <a:lnTo>
                        <a:pt x="424" y="360"/>
                      </a:lnTo>
                      <a:lnTo>
                        <a:pt x="384" y="384"/>
                      </a:lnTo>
                      <a:lnTo>
                        <a:pt x="344" y="400"/>
                      </a:lnTo>
                      <a:lnTo>
                        <a:pt x="304" y="424"/>
                      </a:lnTo>
                      <a:lnTo>
                        <a:pt x="264" y="440"/>
                      </a:lnTo>
                      <a:lnTo>
                        <a:pt x="224" y="464"/>
                      </a:lnTo>
                      <a:lnTo>
                        <a:pt x="184" y="480"/>
                      </a:lnTo>
                      <a:lnTo>
                        <a:pt x="144" y="512"/>
                      </a:lnTo>
                      <a:lnTo>
                        <a:pt x="104" y="552"/>
                      </a:lnTo>
                      <a:lnTo>
                        <a:pt x="72" y="592"/>
                      </a:lnTo>
                      <a:lnTo>
                        <a:pt x="40" y="632"/>
                      </a:lnTo>
                      <a:lnTo>
                        <a:pt x="8" y="672"/>
                      </a:lnTo>
                      <a:lnTo>
                        <a:pt x="0" y="712"/>
                      </a:lnTo>
                      <a:lnTo>
                        <a:pt x="0" y="752"/>
                      </a:lnTo>
                      <a:lnTo>
                        <a:pt x="8" y="792"/>
                      </a:lnTo>
                      <a:lnTo>
                        <a:pt x="40" y="832"/>
                      </a:lnTo>
                      <a:lnTo>
                        <a:pt x="80" y="848"/>
                      </a:lnTo>
                      <a:lnTo>
                        <a:pt x="120" y="864"/>
                      </a:lnTo>
                      <a:lnTo>
                        <a:pt x="160" y="872"/>
                      </a:lnTo>
                      <a:lnTo>
                        <a:pt x="200" y="864"/>
                      </a:lnTo>
                      <a:lnTo>
                        <a:pt x="240" y="864"/>
                      </a:lnTo>
                      <a:lnTo>
                        <a:pt x="280" y="848"/>
                      </a:lnTo>
                      <a:lnTo>
                        <a:pt x="320" y="840"/>
                      </a:lnTo>
                      <a:lnTo>
                        <a:pt x="360" y="840"/>
                      </a:lnTo>
                      <a:lnTo>
                        <a:pt x="400" y="848"/>
                      </a:lnTo>
                      <a:lnTo>
                        <a:pt x="440" y="856"/>
                      </a:lnTo>
                      <a:lnTo>
                        <a:pt x="480" y="864"/>
                      </a:lnTo>
                      <a:lnTo>
                        <a:pt x="520" y="872"/>
                      </a:lnTo>
                      <a:lnTo>
                        <a:pt x="560" y="888"/>
                      </a:lnTo>
                      <a:lnTo>
                        <a:pt x="600" y="904"/>
                      </a:lnTo>
                      <a:lnTo>
                        <a:pt x="640" y="920"/>
                      </a:lnTo>
                      <a:lnTo>
                        <a:pt x="696" y="928"/>
                      </a:lnTo>
                      <a:lnTo>
                        <a:pt x="712" y="968"/>
                      </a:lnTo>
                      <a:lnTo>
                        <a:pt x="752" y="984"/>
                      </a:lnTo>
                      <a:lnTo>
                        <a:pt x="792" y="1000"/>
                      </a:lnTo>
                      <a:lnTo>
                        <a:pt x="832" y="1016"/>
                      </a:lnTo>
                      <a:lnTo>
                        <a:pt x="872" y="1032"/>
                      </a:lnTo>
                      <a:lnTo>
                        <a:pt x="912" y="1048"/>
                      </a:lnTo>
                      <a:lnTo>
                        <a:pt x="952" y="1056"/>
                      </a:lnTo>
                      <a:lnTo>
                        <a:pt x="992" y="1064"/>
                      </a:lnTo>
                      <a:lnTo>
                        <a:pt x="1032" y="1080"/>
                      </a:lnTo>
                      <a:lnTo>
                        <a:pt x="1072" y="1096"/>
                      </a:lnTo>
                      <a:lnTo>
                        <a:pt x="1112" y="1120"/>
                      </a:lnTo>
                      <a:lnTo>
                        <a:pt x="1152" y="1136"/>
                      </a:lnTo>
                      <a:lnTo>
                        <a:pt x="1192" y="1152"/>
                      </a:lnTo>
                      <a:lnTo>
                        <a:pt x="1232" y="1176"/>
                      </a:lnTo>
                      <a:lnTo>
                        <a:pt x="1272" y="1200"/>
                      </a:lnTo>
                      <a:lnTo>
                        <a:pt x="1312" y="1232"/>
                      </a:lnTo>
                      <a:lnTo>
                        <a:pt x="1352" y="1272"/>
                      </a:lnTo>
                      <a:lnTo>
                        <a:pt x="1392" y="1304"/>
                      </a:lnTo>
                      <a:lnTo>
                        <a:pt x="1432" y="1336"/>
                      </a:lnTo>
                      <a:lnTo>
                        <a:pt x="1472" y="1360"/>
                      </a:lnTo>
                      <a:lnTo>
                        <a:pt x="1512" y="1392"/>
                      </a:lnTo>
                      <a:lnTo>
                        <a:pt x="1552" y="1424"/>
                      </a:lnTo>
                      <a:lnTo>
                        <a:pt x="1592" y="1456"/>
                      </a:lnTo>
                      <a:lnTo>
                        <a:pt x="1632" y="1496"/>
                      </a:lnTo>
                      <a:lnTo>
                        <a:pt x="1672" y="1528"/>
                      </a:lnTo>
                      <a:lnTo>
                        <a:pt x="1696" y="1568"/>
                      </a:lnTo>
                      <a:lnTo>
                        <a:pt x="1704" y="1608"/>
                      </a:lnTo>
                      <a:lnTo>
                        <a:pt x="1728" y="1664"/>
                      </a:lnTo>
                      <a:lnTo>
                        <a:pt x="1728" y="1704"/>
                      </a:lnTo>
                      <a:lnTo>
                        <a:pt x="1704" y="1744"/>
                      </a:lnTo>
                      <a:lnTo>
                        <a:pt x="1664" y="1752"/>
                      </a:lnTo>
                      <a:lnTo>
                        <a:pt x="1624" y="1752"/>
                      </a:lnTo>
                      <a:lnTo>
                        <a:pt x="1584" y="1736"/>
                      </a:lnTo>
                      <a:lnTo>
                        <a:pt x="1544" y="1712"/>
                      </a:lnTo>
                      <a:lnTo>
                        <a:pt x="1504" y="1688"/>
                      </a:lnTo>
                      <a:lnTo>
                        <a:pt x="1464" y="1664"/>
                      </a:lnTo>
                      <a:lnTo>
                        <a:pt x="1424" y="1640"/>
                      </a:lnTo>
                      <a:lnTo>
                        <a:pt x="1384" y="1608"/>
                      </a:lnTo>
                      <a:lnTo>
                        <a:pt x="1344" y="1568"/>
                      </a:lnTo>
                      <a:lnTo>
                        <a:pt x="1312" y="1528"/>
                      </a:lnTo>
                      <a:lnTo>
                        <a:pt x="1280" y="1488"/>
                      </a:lnTo>
                      <a:lnTo>
                        <a:pt x="1256" y="1448"/>
                      </a:lnTo>
                      <a:lnTo>
                        <a:pt x="1232" y="1408"/>
                      </a:lnTo>
                      <a:lnTo>
                        <a:pt x="1200" y="1368"/>
                      </a:lnTo>
                      <a:lnTo>
                        <a:pt x="1168" y="1328"/>
                      </a:lnTo>
                      <a:lnTo>
                        <a:pt x="1128" y="1296"/>
                      </a:lnTo>
                      <a:lnTo>
                        <a:pt x="1088" y="1264"/>
                      </a:lnTo>
                      <a:lnTo>
                        <a:pt x="1048" y="1224"/>
                      </a:lnTo>
                      <a:lnTo>
                        <a:pt x="1016" y="1184"/>
                      </a:lnTo>
                      <a:lnTo>
                        <a:pt x="976" y="1152"/>
                      </a:lnTo>
                      <a:lnTo>
                        <a:pt x="952" y="1112"/>
                      </a:lnTo>
                      <a:lnTo>
                        <a:pt x="912" y="1080"/>
                      </a:lnTo>
                      <a:lnTo>
                        <a:pt x="872" y="1048"/>
                      </a:lnTo>
                      <a:lnTo>
                        <a:pt x="832" y="1024"/>
                      </a:lnTo>
                      <a:lnTo>
                        <a:pt x="816" y="1008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2" name="Freeform 5"/>
                <p:cNvSpPr>
                  <a:spLocks/>
                </p:cNvSpPr>
                <p:nvPr/>
              </p:nvSpPr>
              <p:spPr bwMode="auto">
                <a:xfrm>
                  <a:off x="1143000" y="2686050"/>
                  <a:ext cx="4043363" cy="2781300"/>
                </a:xfrm>
                <a:custGeom>
                  <a:avLst/>
                  <a:gdLst>
                    <a:gd name="T0" fmla="*/ 2147483647 w 2264"/>
                    <a:gd name="T1" fmla="*/ 40322501 h 1752"/>
                    <a:gd name="T2" fmla="*/ 2147483647 w 2264"/>
                    <a:gd name="T3" fmla="*/ 60483758 h 1752"/>
                    <a:gd name="T4" fmla="*/ 2147483647 w 2264"/>
                    <a:gd name="T5" fmla="*/ 80645002 h 1752"/>
                    <a:gd name="T6" fmla="*/ 2147483647 w 2264"/>
                    <a:gd name="T7" fmla="*/ 100806247 h 1752"/>
                    <a:gd name="T8" fmla="*/ 2147483647 w 2264"/>
                    <a:gd name="T9" fmla="*/ 120967516 h 1752"/>
                    <a:gd name="T10" fmla="*/ 2147483647 w 2264"/>
                    <a:gd name="T11" fmla="*/ 141128760 h 1752"/>
                    <a:gd name="T12" fmla="*/ 2147483647 w 2264"/>
                    <a:gd name="T13" fmla="*/ 141128760 h 1752"/>
                    <a:gd name="T14" fmla="*/ 2147483647 w 2264"/>
                    <a:gd name="T15" fmla="*/ 201612493 h 1752"/>
                    <a:gd name="T16" fmla="*/ 2147483647 w 2264"/>
                    <a:gd name="T17" fmla="*/ 262096276 h 1752"/>
                    <a:gd name="T18" fmla="*/ 2147483647 w 2264"/>
                    <a:gd name="T19" fmla="*/ 302418765 h 1752"/>
                    <a:gd name="T20" fmla="*/ 2147483647 w 2264"/>
                    <a:gd name="T21" fmla="*/ 423386330 h 1752"/>
                    <a:gd name="T22" fmla="*/ 2147483647 w 2264"/>
                    <a:gd name="T23" fmla="*/ 483870064 h 1752"/>
                    <a:gd name="T24" fmla="*/ 2109371025 w 2264"/>
                    <a:gd name="T25" fmla="*/ 584676285 h 1752"/>
                    <a:gd name="T26" fmla="*/ 1769149590 w 2264"/>
                    <a:gd name="T27" fmla="*/ 685482507 h 1752"/>
                    <a:gd name="T28" fmla="*/ 1428928601 w 2264"/>
                    <a:gd name="T29" fmla="*/ 806449974 h 1752"/>
                    <a:gd name="T30" fmla="*/ 1088707612 w 2264"/>
                    <a:gd name="T31" fmla="*/ 967740127 h 1752"/>
                    <a:gd name="T32" fmla="*/ 748486399 w 2264"/>
                    <a:gd name="T33" fmla="*/ 1108868838 h 1752"/>
                    <a:gd name="T34" fmla="*/ 408265299 w 2264"/>
                    <a:gd name="T35" fmla="*/ 1290320037 h 1752"/>
                    <a:gd name="T36" fmla="*/ 113407024 w 2264"/>
                    <a:gd name="T37" fmla="*/ 1592738703 h 1752"/>
                    <a:gd name="T38" fmla="*/ 0 w 2264"/>
                    <a:gd name="T39" fmla="*/ 1895157766 h 1752"/>
                    <a:gd name="T40" fmla="*/ 226814049 w 2264"/>
                    <a:gd name="T41" fmla="*/ 2137092698 h 1752"/>
                    <a:gd name="T42" fmla="*/ 567035205 w 2264"/>
                    <a:gd name="T43" fmla="*/ 2147483647 h 1752"/>
                    <a:gd name="T44" fmla="*/ 907256194 w 2264"/>
                    <a:gd name="T45" fmla="*/ 2116931454 h 1752"/>
                    <a:gd name="T46" fmla="*/ 1247477406 w 2264"/>
                    <a:gd name="T47" fmla="*/ 2147483647 h 1752"/>
                    <a:gd name="T48" fmla="*/ 1587698395 w 2264"/>
                    <a:gd name="T49" fmla="*/ 2147483647 h 1752"/>
                    <a:gd name="T50" fmla="*/ 1973282630 w 2264"/>
                    <a:gd name="T51" fmla="*/ 2147483647 h 1752"/>
                    <a:gd name="T52" fmla="*/ 2147483647 w 2264"/>
                    <a:gd name="T53" fmla="*/ 2147483647 h 1752"/>
                    <a:gd name="T54" fmla="*/ 2147483647 w 2264"/>
                    <a:gd name="T55" fmla="*/ 2147483647 h 1752"/>
                    <a:gd name="T56" fmla="*/ 2147483647 w 2264"/>
                    <a:gd name="T57" fmla="*/ 2147483647 h 1752"/>
                    <a:gd name="T58" fmla="*/ 2147483647 w 2264"/>
                    <a:gd name="T59" fmla="*/ 2147483647 h 1752"/>
                    <a:gd name="T60" fmla="*/ 2147483647 w 2264"/>
                    <a:gd name="T61" fmla="*/ 2147483647 h 1752"/>
                    <a:gd name="T62" fmla="*/ 2147483647 w 2264"/>
                    <a:gd name="T63" fmla="*/ 2147483647 h 1752"/>
                    <a:gd name="T64" fmla="*/ 2147483647 w 2264"/>
                    <a:gd name="T65" fmla="*/ 2147483647 h 1752"/>
                    <a:gd name="T66" fmla="*/ 2147483647 w 2264"/>
                    <a:gd name="T67" fmla="*/ 2147483647 h 1752"/>
                    <a:gd name="T68" fmla="*/ 2147483647 w 2264"/>
                    <a:gd name="T69" fmla="*/ 2147483647 h 1752"/>
                    <a:gd name="T70" fmla="*/ 2147483647 w 2264"/>
                    <a:gd name="T71" fmla="*/ 2147483647 h 1752"/>
                    <a:gd name="T72" fmla="*/ 2147483647 w 2264"/>
                    <a:gd name="T73" fmla="*/ 2147483647 h 1752"/>
                    <a:gd name="T74" fmla="*/ 2147483647 w 2264"/>
                    <a:gd name="T75" fmla="*/ 2147483647 h 1752"/>
                    <a:gd name="T76" fmla="*/ 2147483647 w 2264"/>
                    <a:gd name="T77" fmla="*/ 2147483647 h 1752"/>
                    <a:gd name="T78" fmla="*/ 2147483647 w 2264"/>
                    <a:gd name="T79" fmla="*/ 2147483647 h 1752"/>
                    <a:gd name="T80" fmla="*/ 2147483647 w 2264"/>
                    <a:gd name="T81" fmla="*/ 2147483647 h 1752"/>
                    <a:gd name="T82" fmla="*/ 2147483647 w 2264"/>
                    <a:gd name="T83" fmla="*/ 2147483647 h 1752"/>
                    <a:gd name="T84" fmla="*/ 2147483647 w 2264"/>
                    <a:gd name="T85" fmla="*/ 2147483647 h 1752"/>
                    <a:gd name="T86" fmla="*/ 2147483647 w 2264"/>
                    <a:gd name="T87" fmla="*/ 2147483647 h 175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264"/>
                    <a:gd name="T133" fmla="*/ 0 h 1752"/>
                    <a:gd name="T134" fmla="*/ 2264 w 2264"/>
                    <a:gd name="T135" fmla="*/ 1752 h 175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264" h="1752">
                      <a:moveTo>
                        <a:pt x="2264" y="0"/>
                      </a:moveTo>
                      <a:lnTo>
                        <a:pt x="2224" y="24"/>
                      </a:lnTo>
                      <a:lnTo>
                        <a:pt x="2184" y="16"/>
                      </a:lnTo>
                      <a:lnTo>
                        <a:pt x="2144" y="8"/>
                      </a:lnTo>
                      <a:lnTo>
                        <a:pt x="2104" y="16"/>
                      </a:lnTo>
                      <a:lnTo>
                        <a:pt x="2064" y="24"/>
                      </a:lnTo>
                      <a:lnTo>
                        <a:pt x="2024" y="24"/>
                      </a:lnTo>
                      <a:lnTo>
                        <a:pt x="1984" y="32"/>
                      </a:lnTo>
                      <a:lnTo>
                        <a:pt x="1944" y="32"/>
                      </a:lnTo>
                      <a:lnTo>
                        <a:pt x="1904" y="32"/>
                      </a:lnTo>
                      <a:lnTo>
                        <a:pt x="1864" y="40"/>
                      </a:lnTo>
                      <a:lnTo>
                        <a:pt x="1824" y="40"/>
                      </a:lnTo>
                      <a:lnTo>
                        <a:pt x="1784" y="40"/>
                      </a:lnTo>
                      <a:lnTo>
                        <a:pt x="1744" y="40"/>
                      </a:lnTo>
                      <a:lnTo>
                        <a:pt x="1704" y="48"/>
                      </a:lnTo>
                      <a:lnTo>
                        <a:pt x="1664" y="48"/>
                      </a:lnTo>
                      <a:lnTo>
                        <a:pt x="1624" y="48"/>
                      </a:lnTo>
                      <a:lnTo>
                        <a:pt x="1584" y="56"/>
                      </a:lnTo>
                      <a:lnTo>
                        <a:pt x="1544" y="56"/>
                      </a:lnTo>
                      <a:lnTo>
                        <a:pt x="1504" y="56"/>
                      </a:lnTo>
                      <a:lnTo>
                        <a:pt x="1464" y="56"/>
                      </a:lnTo>
                      <a:lnTo>
                        <a:pt x="1424" y="64"/>
                      </a:lnTo>
                      <a:lnTo>
                        <a:pt x="1384" y="72"/>
                      </a:lnTo>
                      <a:lnTo>
                        <a:pt x="1344" y="80"/>
                      </a:lnTo>
                      <a:lnTo>
                        <a:pt x="1304" y="88"/>
                      </a:lnTo>
                      <a:lnTo>
                        <a:pt x="1264" y="96"/>
                      </a:lnTo>
                      <a:lnTo>
                        <a:pt x="1224" y="104"/>
                      </a:lnTo>
                      <a:lnTo>
                        <a:pt x="1184" y="104"/>
                      </a:lnTo>
                      <a:lnTo>
                        <a:pt x="1144" y="112"/>
                      </a:lnTo>
                      <a:lnTo>
                        <a:pt x="1104" y="120"/>
                      </a:lnTo>
                      <a:lnTo>
                        <a:pt x="1064" y="128"/>
                      </a:lnTo>
                      <a:lnTo>
                        <a:pt x="1024" y="136"/>
                      </a:lnTo>
                      <a:lnTo>
                        <a:pt x="984" y="168"/>
                      </a:lnTo>
                      <a:lnTo>
                        <a:pt x="944" y="176"/>
                      </a:lnTo>
                      <a:lnTo>
                        <a:pt x="904" y="184"/>
                      </a:lnTo>
                      <a:lnTo>
                        <a:pt x="864" y="192"/>
                      </a:lnTo>
                      <a:lnTo>
                        <a:pt x="824" y="208"/>
                      </a:lnTo>
                      <a:lnTo>
                        <a:pt x="784" y="216"/>
                      </a:lnTo>
                      <a:lnTo>
                        <a:pt x="744" y="232"/>
                      </a:lnTo>
                      <a:lnTo>
                        <a:pt x="704" y="240"/>
                      </a:lnTo>
                      <a:lnTo>
                        <a:pt x="664" y="256"/>
                      </a:lnTo>
                      <a:lnTo>
                        <a:pt x="624" y="272"/>
                      </a:lnTo>
                      <a:lnTo>
                        <a:pt x="584" y="288"/>
                      </a:lnTo>
                      <a:lnTo>
                        <a:pt x="544" y="304"/>
                      </a:lnTo>
                      <a:lnTo>
                        <a:pt x="504" y="320"/>
                      </a:lnTo>
                      <a:lnTo>
                        <a:pt x="464" y="336"/>
                      </a:lnTo>
                      <a:lnTo>
                        <a:pt x="424" y="360"/>
                      </a:lnTo>
                      <a:lnTo>
                        <a:pt x="384" y="384"/>
                      </a:lnTo>
                      <a:lnTo>
                        <a:pt x="344" y="400"/>
                      </a:lnTo>
                      <a:lnTo>
                        <a:pt x="304" y="424"/>
                      </a:lnTo>
                      <a:lnTo>
                        <a:pt x="264" y="440"/>
                      </a:lnTo>
                      <a:lnTo>
                        <a:pt x="224" y="464"/>
                      </a:lnTo>
                      <a:lnTo>
                        <a:pt x="184" y="480"/>
                      </a:lnTo>
                      <a:lnTo>
                        <a:pt x="144" y="512"/>
                      </a:lnTo>
                      <a:lnTo>
                        <a:pt x="104" y="552"/>
                      </a:lnTo>
                      <a:lnTo>
                        <a:pt x="72" y="592"/>
                      </a:lnTo>
                      <a:lnTo>
                        <a:pt x="40" y="632"/>
                      </a:lnTo>
                      <a:lnTo>
                        <a:pt x="8" y="672"/>
                      </a:lnTo>
                      <a:lnTo>
                        <a:pt x="0" y="712"/>
                      </a:lnTo>
                      <a:lnTo>
                        <a:pt x="0" y="752"/>
                      </a:lnTo>
                      <a:lnTo>
                        <a:pt x="8" y="792"/>
                      </a:lnTo>
                      <a:lnTo>
                        <a:pt x="40" y="832"/>
                      </a:lnTo>
                      <a:lnTo>
                        <a:pt x="80" y="848"/>
                      </a:lnTo>
                      <a:lnTo>
                        <a:pt x="120" y="864"/>
                      </a:lnTo>
                      <a:lnTo>
                        <a:pt x="160" y="872"/>
                      </a:lnTo>
                      <a:lnTo>
                        <a:pt x="200" y="864"/>
                      </a:lnTo>
                      <a:lnTo>
                        <a:pt x="240" y="864"/>
                      </a:lnTo>
                      <a:lnTo>
                        <a:pt x="280" y="848"/>
                      </a:lnTo>
                      <a:lnTo>
                        <a:pt x="320" y="840"/>
                      </a:lnTo>
                      <a:lnTo>
                        <a:pt x="360" y="840"/>
                      </a:lnTo>
                      <a:lnTo>
                        <a:pt x="400" y="848"/>
                      </a:lnTo>
                      <a:lnTo>
                        <a:pt x="440" y="856"/>
                      </a:lnTo>
                      <a:lnTo>
                        <a:pt x="480" y="864"/>
                      </a:lnTo>
                      <a:lnTo>
                        <a:pt x="520" y="872"/>
                      </a:lnTo>
                      <a:lnTo>
                        <a:pt x="560" y="888"/>
                      </a:lnTo>
                      <a:lnTo>
                        <a:pt x="600" y="904"/>
                      </a:lnTo>
                      <a:lnTo>
                        <a:pt x="640" y="920"/>
                      </a:lnTo>
                      <a:lnTo>
                        <a:pt x="696" y="928"/>
                      </a:lnTo>
                      <a:lnTo>
                        <a:pt x="712" y="968"/>
                      </a:lnTo>
                      <a:lnTo>
                        <a:pt x="752" y="984"/>
                      </a:lnTo>
                      <a:lnTo>
                        <a:pt x="792" y="1000"/>
                      </a:lnTo>
                      <a:lnTo>
                        <a:pt x="832" y="1016"/>
                      </a:lnTo>
                      <a:lnTo>
                        <a:pt x="872" y="1032"/>
                      </a:lnTo>
                      <a:lnTo>
                        <a:pt x="912" y="1048"/>
                      </a:lnTo>
                      <a:lnTo>
                        <a:pt x="952" y="1056"/>
                      </a:lnTo>
                      <a:lnTo>
                        <a:pt x="992" y="1064"/>
                      </a:lnTo>
                      <a:lnTo>
                        <a:pt x="1032" y="1080"/>
                      </a:lnTo>
                      <a:lnTo>
                        <a:pt x="1072" y="1096"/>
                      </a:lnTo>
                      <a:lnTo>
                        <a:pt x="1112" y="1120"/>
                      </a:lnTo>
                      <a:lnTo>
                        <a:pt x="1152" y="1136"/>
                      </a:lnTo>
                      <a:lnTo>
                        <a:pt x="1192" y="1152"/>
                      </a:lnTo>
                      <a:lnTo>
                        <a:pt x="1232" y="1176"/>
                      </a:lnTo>
                      <a:lnTo>
                        <a:pt x="1272" y="1200"/>
                      </a:lnTo>
                      <a:lnTo>
                        <a:pt x="1312" y="1232"/>
                      </a:lnTo>
                      <a:lnTo>
                        <a:pt x="1352" y="1272"/>
                      </a:lnTo>
                      <a:lnTo>
                        <a:pt x="1392" y="1304"/>
                      </a:lnTo>
                      <a:lnTo>
                        <a:pt x="1432" y="1336"/>
                      </a:lnTo>
                      <a:lnTo>
                        <a:pt x="1472" y="1360"/>
                      </a:lnTo>
                      <a:lnTo>
                        <a:pt x="1512" y="1392"/>
                      </a:lnTo>
                      <a:lnTo>
                        <a:pt x="1552" y="1424"/>
                      </a:lnTo>
                      <a:lnTo>
                        <a:pt x="1592" y="1456"/>
                      </a:lnTo>
                      <a:lnTo>
                        <a:pt x="1632" y="1496"/>
                      </a:lnTo>
                      <a:lnTo>
                        <a:pt x="1672" y="1528"/>
                      </a:lnTo>
                      <a:lnTo>
                        <a:pt x="1696" y="1568"/>
                      </a:lnTo>
                      <a:lnTo>
                        <a:pt x="1704" y="1608"/>
                      </a:lnTo>
                      <a:lnTo>
                        <a:pt x="1728" y="1664"/>
                      </a:lnTo>
                      <a:lnTo>
                        <a:pt x="1728" y="1704"/>
                      </a:lnTo>
                      <a:lnTo>
                        <a:pt x="1704" y="1744"/>
                      </a:lnTo>
                      <a:lnTo>
                        <a:pt x="1664" y="1752"/>
                      </a:lnTo>
                      <a:lnTo>
                        <a:pt x="1624" y="1752"/>
                      </a:lnTo>
                      <a:lnTo>
                        <a:pt x="1584" y="1736"/>
                      </a:lnTo>
                      <a:lnTo>
                        <a:pt x="1544" y="1712"/>
                      </a:lnTo>
                      <a:lnTo>
                        <a:pt x="1504" y="1688"/>
                      </a:lnTo>
                      <a:lnTo>
                        <a:pt x="1464" y="1664"/>
                      </a:lnTo>
                      <a:lnTo>
                        <a:pt x="1424" y="1640"/>
                      </a:lnTo>
                      <a:lnTo>
                        <a:pt x="1384" y="1608"/>
                      </a:lnTo>
                      <a:lnTo>
                        <a:pt x="1344" y="1568"/>
                      </a:lnTo>
                      <a:lnTo>
                        <a:pt x="1312" y="1528"/>
                      </a:lnTo>
                      <a:lnTo>
                        <a:pt x="1280" y="1488"/>
                      </a:lnTo>
                      <a:lnTo>
                        <a:pt x="1256" y="1448"/>
                      </a:lnTo>
                      <a:lnTo>
                        <a:pt x="1232" y="1408"/>
                      </a:lnTo>
                      <a:lnTo>
                        <a:pt x="1200" y="1368"/>
                      </a:lnTo>
                      <a:lnTo>
                        <a:pt x="1168" y="1328"/>
                      </a:lnTo>
                      <a:lnTo>
                        <a:pt x="1128" y="1296"/>
                      </a:lnTo>
                      <a:lnTo>
                        <a:pt x="1088" y="1264"/>
                      </a:lnTo>
                      <a:lnTo>
                        <a:pt x="1048" y="1224"/>
                      </a:lnTo>
                      <a:lnTo>
                        <a:pt x="1016" y="1184"/>
                      </a:lnTo>
                      <a:lnTo>
                        <a:pt x="976" y="1152"/>
                      </a:lnTo>
                      <a:lnTo>
                        <a:pt x="952" y="1112"/>
                      </a:lnTo>
                      <a:lnTo>
                        <a:pt x="912" y="1080"/>
                      </a:lnTo>
                      <a:lnTo>
                        <a:pt x="872" y="1048"/>
                      </a:lnTo>
                      <a:lnTo>
                        <a:pt x="832" y="1024"/>
                      </a:lnTo>
                      <a:lnTo>
                        <a:pt x="816" y="1008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3" name="Freeform 6"/>
                <p:cNvSpPr>
                  <a:spLocks/>
                </p:cNvSpPr>
                <p:nvPr/>
              </p:nvSpPr>
              <p:spPr bwMode="auto">
                <a:xfrm>
                  <a:off x="1200150" y="4210050"/>
                  <a:ext cx="3914775" cy="1625600"/>
                </a:xfrm>
                <a:custGeom>
                  <a:avLst/>
                  <a:gdLst>
                    <a:gd name="T0" fmla="*/ 2147483647 w 2192"/>
                    <a:gd name="T1" fmla="*/ 1451609705 h 1024"/>
                    <a:gd name="T2" fmla="*/ 2147483647 w 2192"/>
                    <a:gd name="T3" fmla="*/ 1532254666 h 1024"/>
                    <a:gd name="T4" fmla="*/ 2147483647 w 2192"/>
                    <a:gd name="T5" fmla="*/ 1572577147 h 1024"/>
                    <a:gd name="T6" fmla="*/ 2147483647 w 2192"/>
                    <a:gd name="T7" fmla="*/ 1612899628 h 1024"/>
                    <a:gd name="T8" fmla="*/ 2147483647 w 2192"/>
                    <a:gd name="T9" fmla="*/ 1653222109 h 1024"/>
                    <a:gd name="T10" fmla="*/ 2147483647 w 2192"/>
                    <a:gd name="T11" fmla="*/ 1713706227 h 1024"/>
                    <a:gd name="T12" fmla="*/ 2147483647 w 2192"/>
                    <a:gd name="T13" fmla="*/ 1733867467 h 1024"/>
                    <a:gd name="T14" fmla="*/ 1973282358 w 2192"/>
                    <a:gd name="T15" fmla="*/ 1774189948 h 1024"/>
                    <a:gd name="T16" fmla="*/ 1746467950 w 2192"/>
                    <a:gd name="T17" fmla="*/ 1814512429 h 1024"/>
                    <a:gd name="T18" fmla="*/ 1519653988 w 2192"/>
                    <a:gd name="T19" fmla="*/ 1834673669 h 1024"/>
                    <a:gd name="T20" fmla="*/ 1292840027 w 2192"/>
                    <a:gd name="T21" fmla="*/ 1834673669 h 1024"/>
                    <a:gd name="T22" fmla="*/ 1066026065 w 2192"/>
                    <a:gd name="T23" fmla="*/ 1834673669 h 1024"/>
                    <a:gd name="T24" fmla="*/ 839211881 w 2192"/>
                    <a:gd name="T25" fmla="*/ 1834673669 h 1024"/>
                    <a:gd name="T26" fmla="*/ 612397919 w 2192"/>
                    <a:gd name="T27" fmla="*/ 1794351188 h 1024"/>
                    <a:gd name="T28" fmla="*/ 385583846 w 2192"/>
                    <a:gd name="T29" fmla="*/ 1713706227 h 1024"/>
                    <a:gd name="T30" fmla="*/ 158769829 w 2192"/>
                    <a:gd name="T31" fmla="*/ 1633060868 h 1024"/>
                    <a:gd name="T32" fmla="*/ 22681403 w 2192"/>
                    <a:gd name="T33" fmla="*/ 1754028707 h 1024"/>
                    <a:gd name="T34" fmla="*/ 0 w 2192"/>
                    <a:gd name="T35" fmla="*/ 1955641111 h 1024"/>
                    <a:gd name="T36" fmla="*/ 158769829 w 2192"/>
                    <a:gd name="T37" fmla="*/ 2137092275 h 1024"/>
                    <a:gd name="T38" fmla="*/ 385583846 w 2192"/>
                    <a:gd name="T39" fmla="*/ 2147483647 h 1024"/>
                    <a:gd name="T40" fmla="*/ 612397919 w 2192"/>
                    <a:gd name="T41" fmla="*/ 2147483647 h 1024"/>
                    <a:gd name="T42" fmla="*/ 839211881 w 2192"/>
                    <a:gd name="T43" fmla="*/ 2147483647 h 1024"/>
                    <a:gd name="T44" fmla="*/ 1066026065 w 2192"/>
                    <a:gd name="T45" fmla="*/ 2147483647 h 1024"/>
                    <a:gd name="T46" fmla="*/ 1292840027 w 2192"/>
                    <a:gd name="T47" fmla="*/ 2147483647 h 1024"/>
                    <a:gd name="T48" fmla="*/ 1519653988 w 2192"/>
                    <a:gd name="T49" fmla="*/ 2147483647 h 1024"/>
                    <a:gd name="T50" fmla="*/ 1746467950 w 2192"/>
                    <a:gd name="T51" fmla="*/ 2147483647 h 1024"/>
                    <a:gd name="T52" fmla="*/ 1973282358 w 2192"/>
                    <a:gd name="T53" fmla="*/ 2147483647 h 1024"/>
                    <a:gd name="T54" fmla="*/ 2147483647 w 2192"/>
                    <a:gd name="T55" fmla="*/ 2147483647 h 1024"/>
                    <a:gd name="T56" fmla="*/ 2147483647 w 2192"/>
                    <a:gd name="T57" fmla="*/ 2147483647 h 1024"/>
                    <a:gd name="T58" fmla="*/ 2147483647 w 2192"/>
                    <a:gd name="T59" fmla="*/ 2147483647 h 1024"/>
                    <a:gd name="T60" fmla="*/ 2147483647 w 2192"/>
                    <a:gd name="T61" fmla="*/ 2147483647 h 1024"/>
                    <a:gd name="T62" fmla="*/ 2147483647 w 2192"/>
                    <a:gd name="T63" fmla="*/ 2147483647 h 1024"/>
                    <a:gd name="T64" fmla="*/ 2147483647 w 2192"/>
                    <a:gd name="T65" fmla="*/ 2147483647 h 1024"/>
                    <a:gd name="T66" fmla="*/ 2147483647 w 2192"/>
                    <a:gd name="T67" fmla="*/ 2147483647 h 1024"/>
                    <a:gd name="T68" fmla="*/ 2147483647 w 2192"/>
                    <a:gd name="T69" fmla="*/ 2147483647 h 1024"/>
                    <a:gd name="T70" fmla="*/ 2147483647 w 2192"/>
                    <a:gd name="T71" fmla="*/ 2147483647 h 1024"/>
                    <a:gd name="T72" fmla="*/ 2147483647 w 2192"/>
                    <a:gd name="T73" fmla="*/ 2147483647 h 1024"/>
                    <a:gd name="T74" fmla="*/ 2147483647 w 2192"/>
                    <a:gd name="T75" fmla="*/ 2147483647 h 1024"/>
                    <a:gd name="T76" fmla="*/ 2147483647 w 2192"/>
                    <a:gd name="T77" fmla="*/ 2147483647 h 1024"/>
                    <a:gd name="T78" fmla="*/ 2147483647 w 2192"/>
                    <a:gd name="T79" fmla="*/ 2147483647 h 1024"/>
                    <a:gd name="T80" fmla="*/ 2147483647 w 2192"/>
                    <a:gd name="T81" fmla="*/ 2147483647 h 1024"/>
                    <a:gd name="T82" fmla="*/ 2147483647 w 2192"/>
                    <a:gd name="T83" fmla="*/ 2147483647 h 1024"/>
                    <a:gd name="T84" fmla="*/ 2147483647 w 2192"/>
                    <a:gd name="T85" fmla="*/ 2147483647 h 1024"/>
                    <a:gd name="T86" fmla="*/ 2147483647 w 2192"/>
                    <a:gd name="T87" fmla="*/ 2147483647 h 1024"/>
                    <a:gd name="T88" fmla="*/ 2147483647 w 2192"/>
                    <a:gd name="T89" fmla="*/ 2147483647 h 1024"/>
                    <a:gd name="T90" fmla="*/ 2147483647 w 2192"/>
                    <a:gd name="T91" fmla="*/ 2076608554 h 1024"/>
                    <a:gd name="T92" fmla="*/ 2147483647 w 2192"/>
                    <a:gd name="T93" fmla="*/ 1874996150 h 1024"/>
                    <a:gd name="T94" fmla="*/ 2147483647 w 2192"/>
                    <a:gd name="T95" fmla="*/ 1673383746 h 1024"/>
                    <a:gd name="T96" fmla="*/ 2147483647 w 2192"/>
                    <a:gd name="T97" fmla="*/ 1471770945 h 1024"/>
                    <a:gd name="T98" fmla="*/ 2147483647 w 2192"/>
                    <a:gd name="T99" fmla="*/ 1270158541 h 1024"/>
                    <a:gd name="T100" fmla="*/ 2147483647 w 2192"/>
                    <a:gd name="T101" fmla="*/ 1028223657 h 1024"/>
                    <a:gd name="T102" fmla="*/ 2147483647 w 2192"/>
                    <a:gd name="T103" fmla="*/ 826611054 h 1024"/>
                    <a:gd name="T104" fmla="*/ 2147483647 w 2192"/>
                    <a:gd name="T105" fmla="*/ 624998650 h 1024"/>
                    <a:gd name="T106" fmla="*/ 2147483647 w 2192"/>
                    <a:gd name="T107" fmla="*/ 423386247 h 1024"/>
                    <a:gd name="T108" fmla="*/ 2147483647 w 2192"/>
                    <a:gd name="T109" fmla="*/ 161289973 h 1024"/>
                    <a:gd name="T110" fmla="*/ 2147483647 w 2192"/>
                    <a:gd name="T111" fmla="*/ 40322493 h 10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92"/>
                    <a:gd name="T169" fmla="*/ 0 h 1024"/>
                    <a:gd name="T170" fmla="*/ 2192 w 2192"/>
                    <a:gd name="T171" fmla="*/ 1024 h 10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92" h="1024">
                      <a:moveTo>
                        <a:pt x="1296" y="552"/>
                      </a:moveTo>
                      <a:lnTo>
                        <a:pt x="1296" y="552"/>
                      </a:lnTo>
                      <a:lnTo>
                        <a:pt x="1256" y="576"/>
                      </a:lnTo>
                      <a:lnTo>
                        <a:pt x="1216" y="600"/>
                      </a:lnTo>
                      <a:lnTo>
                        <a:pt x="1176" y="608"/>
                      </a:lnTo>
                      <a:lnTo>
                        <a:pt x="1136" y="616"/>
                      </a:lnTo>
                      <a:lnTo>
                        <a:pt x="1096" y="624"/>
                      </a:lnTo>
                      <a:lnTo>
                        <a:pt x="1056" y="632"/>
                      </a:lnTo>
                      <a:lnTo>
                        <a:pt x="1016" y="640"/>
                      </a:lnTo>
                      <a:lnTo>
                        <a:pt x="976" y="648"/>
                      </a:lnTo>
                      <a:lnTo>
                        <a:pt x="936" y="656"/>
                      </a:lnTo>
                      <a:lnTo>
                        <a:pt x="896" y="664"/>
                      </a:lnTo>
                      <a:lnTo>
                        <a:pt x="856" y="680"/>
                      </a:lnTo>
                      <a:lnTo>
                        <a:pt x="816" y="688"/>
                      </a:lnTo>
                      <a:lnTo>
                        <a:pt x="776" y="688"/>
                      </a:lnTo>
                      <a:lnTo>
                        <a:pt x="736" y="696"/>
                      </a:lnTo>
                      <a:lnTo>
                        <a:pt x="696" y="704"/>
                      </a:lnTo>
                      <a:lnTo>
                        <a:pt x="656" y="712"/>
                      </a:lnTo>
                      <a:lnTo>
                        <a:pt x="616" y="720"/>
                      </a:lnTo>
                      <a:lnTo>
                        <a:pt x="576" y="720"/>
                      </a:lnTo>
                      <a:lnTo>
                        <a:pt x="536" y="728"/>
                      </a:lnTo>
                      <a:lnTo>
                        <a:pt x="496" y="728"/>
                      </a:lnTo>
                      <a:lnTo>
                        <a:pt x="456" y="728"/>
                      </a:lnTo>
                      <a:lnTo>
                        <a:pt x="416" y="728"/>
                      </a:lnTo>
                      <a:lnTo>
                        <a:pt x="376" y="728"/>
                      </a:lnTo>
                      <a:lnTo>
                        <a:pt x="336" y="728"/>
                      </a:lnTo>
                      <a:lnTo>
                        <a:pt x="296" y="728"/>
                      </a:lnTo>
                      <a:lnTo>
                        <a:pt x="256" y="720"/>
                      </a:lnTo>
                      <a:lnTo>
                        <a:pt x="216" y="712"/>
                      </a:lnTo>
                      <a:lnTo>
                        <a:pt x="176" y="696"/>
                      </a:lnTo>
                      <a:lnTo>
                        <a:pt x="136" y="680"/>
                      </a:lnTo>
                      <a:lnTo>
                        <a:pt x="96" y="656"/>
                      </a:lnTo>
                      <a:lnTo>
                        <a:pt x="56" y="648"/>
                      </a:lnTo>
                      <a:lnTo>
                        <a:pt x="16" y="656"/>
                      </a:lnTo>
                      <a:lnTo>
                        <a:pt x="8" y="696"/>
                      </a:lnTo>
                      <a:lnTo>
                        <a:pt x="0" y="736"/>
                      </a:lnTo>
                      <a:lnTo>
                        <a:pt x="0" y="776"/>
                      </a:lnTo>
                      <a:lnTo>
                        <a:pt x="16" y="816"/>
                      </a:lnTo>
                      <a:lnTo>
                        <a:pt x="56" y="848"/>
                      </a:lnTo>
                      <a:lnTo>
                        <a:pt x="96" y="864"/>
                      </a:lnTo>
                      <a:lnTo>
                        <a:pt x="136" y="872"/>
                      </a:lnTo>
                      <a:lnTo>
                        <a:pt x="176" y="888"/>
                      </a:lnTo>
                      <a:lnTo>
                        <a:pt x="216" y="896"/>
                      </a:lnTo>
                      <a:lnTo>
                        <a:pt x="256" y="904"/>
                      </a:lnTo>
                      <a:lnTo>
                        <a:pt x="296" y="912"/>
                      </a:lnTo>
                      <a:lnTo>
                        <a:pt x="336" y="920"/>
                      </a:lnTo>
                      <a:lnTo>
                        <a:pt x="376" y="920"/>
                      </a:lnTo>
                      <a:lnTo>
                        <a:pt x="416" y="928"/>
                      </a:lnTo>
                      <a:lnTo>
                        <a:pt x="456" y="936"/>
                      </a:lnTo>
                      <a:lnTo>
                        <a:pt x="496" y="944"/>
                      </a:lnTo>
                      <a:lnTo>
                        <a:pt x="536" y="952"/>
                      </a:lnTo>
                      <a:lnTo>
                        <a:pt x="576" y="960"/>
                      </a:lnTo>
                      <a:lnTo>
                        <a:pt x="616" y="968"/>
                      </a:lnTo>
                      <a:lnTo>
                        <a:pt x="656" y="976"/>
                      </a:lnTo>
                      <a:lnTo>
                        <a:pt x="696" y="984"/>
                      </a:lnTo>
                      <a:lnTo>
                        <a:pt x="736" y="992"/>
                      </a:lnTo>
                      <a:lnTo>
                        <a:pt x="776" y="992"/>
                      </a:lnTo>
                      <a:lnTo>
                        <a:pt x="816" y="1000"/>
                      </a:lnTo>
                      <a:lnTo>
                        <a:pt x="856" y="1000"/>
                      </a:lnTo>
                      <a:lnTo>
                        <a:pt x="896" y="1008"/>
                      </a:lnTo>
                      <a:lnTo>
                        <a:pt x="936" y="1008"/>
                      </a:lnTo>
                      <a:lnTo>
                        <a:pt x="976" y="1016"/>
                      </a:lnTo>
                      <a:lnTo>
                        <a:pt x="1016" y="1016"/>
                      </a:lnTo>
                      <a:lnTo>
                        <a:pt x="1056" y="1016"/>
                      </a:lnTo>
                      <a:lnTo>
                        <a:pt x="1096" y="1016"/>
                      </a:lnTo>
                      <a:lnTo>
                        <a:pt x="1136" y="1016"/>
                      </a:lnTo>
                      <a:lnTo>
                        <a:pt x="1176" y="1016"/>
                      </a:lnTo>
                      <a:lnTo>
                        <a:pt x="1216" y="1016"/>
                      </a:lnTo>
                      <a:lnTo>
                        <a:pt x="1256" y="1016"/>
                      </a:lnTo>
                      <a:lnTo>
                        <a:pt x="1296" y="1016"/>
                      </a:lnTo>
                      <a:lnTo>
                        <a:pt x="1336" y="1016"/>
                      </a:lnTo>
                      <a:lnTo>
                        <a:pt x="1376" y="1016"/>
                      </a:lnTo>
                      <a:lnTo>
                        <a:pt x="1416" y="1016"/>
                      </a:lnTo>
                      <a:lnTo>
                        <a:pt x="1456" y="1016"/>
                      </a:lnTo>
                      <a:lnTo>
                        <a:pt x="1496" y="1016"/>
                      </a:lnTo>
                      <a:lnTo>
                        <a:pt x="1536" y="1016"/>
                      </a:lnTo>
                      <a:lnTo>
                        <a:pt x="1576" y="1024"/>
                      </a:lnTo>
                      <a:lnTo>
                        <a:pt x="1616" y="1024"/>
                      </a:lnTo>
                      <a:lnTo>
                        <a:pt x="1656" y="1024"/>
                      </a:lnTo>
                      <a:lnTo>
                        <a:pt x="1696" y="1016"/>
                      </a:lnTo>
                      <a:lnTo>
                        <a:pt x="1736" y="1016"/>
                      </a:lnTo>
                      <a:lnTo>
                        <a:pt x="1776" y="1016"/>
                      </a:lnTo>
                      <a:lnTo>
                        <a:pt x="1816" y="1016"/>
                      </a:lnTo>
                      <a:lnTo>
                        <a:pt x="1856" y="1016"/>
                      </a:lnTo>
                      <a:lnTo>
                        <a:pt x="1896" y="1008"/>
                      </a:lnTo>
                      <a:lnTo>
                        <a:pt x="1936" y="1008"/>
                      </a:lnTo>
                      <a:lnTo>
                        <a:pt x="1976" y="1000"/>
                      </a:lnTo>
                      <a:lnTo>
                        <a:pt x="2016" y="992"/>
                      </a:lnTo>
                      <a:lnTo>
                        <a:pt x="2056" y="976"/>
                      </a:lnTo>
                      <a:lnTo>
                        <a:pt x="2096" y="944"/>
                      </a:lnTo>
                      <a:lnTo>
                        <a:pt x="2128" y="904"/>
                      </a:lnTo>
                      <a:lnTo>
                        <a:pt x="2152" y="864"/>
                      </a:lnTo>
                      <a:lnTo>
                        <a:pt x="2160" y="824"/>
                      </a:lnTo>
                      <a:lnTo>
                        <a:pt x="2168" y="784"/>
                      </a:lnTo>
                      <a:lnTo>
                        <a:pt x="2176" y="744"/>
                      </a:lnTo>
                      <a:lnTo>
                        <a:pt x="2192" y="704"/>
                      </a:lnTo>
                      <a:lnTo>
                        <a:pt x="2192" y="664"/>
                      </a:lnTo>
                      <a:lnTo>
                        <a:pt x="2176" y="624"/>
                      </a:lnTo>
                      <a:lnTo>
                        <a:pt x="2168" y="584"/>
                      </a:lnTo>
                      <a:lnTo>
                        <a:pt x="2160" y="544"/>
                      </a:lnTo>
                      <a:lnTo>
                        <a:pt x="2160" y="504"/>
                      </a:lnTo>
                      <a:lnTo>
                        <a:pt x="2144" y="464"/>
                      </a:lnTo>
                      <a:lnTo>
                        <a:pt x="2144" y="408"/>
                      </a:lnTo>
                      <a:lnTo>
                        <a:pt x="2112" y="368"/>
                      </a:lnTo>
                      <a:lnTo>
                        <a:pt x="2104" y="328"/>
                      </a:lnTo>
                      <a:lnTo>
                        <a:pt x="2096" y="288"/>
                      </a:lnTo>
                      <a:lnTo>
                        <a:pt x="2080" y="248"/>
                      </a:lnTo>
                      <a:lnTo>
                        <a:pt x="2064" y="208"/>
                      </a:lnTo>
                      <a:lnTo>
                        <a:pt x="2048" y="168"/>
                      </a:lnTo>
                      <a:lnTo>
                        <a:pt x="2048" y="128"/>
                      </a:lnTo>
                      <a:lnTo>
                        <a:pt x="2016" y="64"/>
                      </a:lnTo>
                      <a:lnTo>
                        <a:pt x="1984" y="0"/>
                      </a:lnTo>
                      <a:lnTo>
                        <a:pt x="1944" y="16"/>
                      </a:lnTo>
                      <a:lnTo>
                        <a:pt x="1928" y="2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4" name="Freeform 7"/>
                <p:cNvSpPr>
                  <a:spLocks/>
                </p:cNvSpPr>
                <p:nvPr/>
              </p:nvSpPr>
              <p:spPr bwMode="auto">
                <a:xfrm>
                  <a:off x="1200150" y="4210050"/>
                  <a:ext cx="3914775" cy="1625600"/>
                </a:xfrm>
                <a:custGeom>
                  <a:avLst/>
                  <a:gdLst>
                    <a:gd name="T0" fmla="*/ 2147483647 w 2192"/>
                    <a:gd name="T1" fmla="*/ 1451609705 h 1024"/>
                    <a:gd name="T2" fmla="*/ 2147483647 w 2192"/>
                    <a:gd name="T3" fmla="*/ 1532254666 h 1024"/>
                    <a:gd name="T4" fmla="*/ 2147483647 w 2192"/>
                    <a:gd name="T5" fmla="*/ 1572577147 h 1024"/>
                    <a:gd name="T6" fmla="*/ 2147483647 w 2192"/>
                    <a:gd name="T7" fmla="*/ 1612899628 h 1024"/>
                    <a:gd name="T8" fmla="*/ 2147483647 w 2192"/>
                    <a:gd name="T9" fmla="*/ 1653222109 h 1024"/>
                    <a:gd name="T10" fmla="*/ 2147483647 w 2192"/>
                    <a:gd name="T11" fmla="*/ 1713706227 h 1024"/>
                    <a:gd name="T12" fmla="*/ 2147483647 w 2192"/>
                    <a:gd name="T13" fmla="*/ 1733867467 h 1024"/>
                    <a:gd name="T14" fmla="*/ 1973282358 w 2192"/>
                    <a:gd name="T15" fmla="*/ 1774189948 h 1024"/>
                    <a:gd name="T16" fmla="*/ 1746467950 w 2192"/>
                    <a:gd name="T17" fmla="*/ 1814512429 h 1024"/>
                    <a:gd name="T18" fmla="*/ 1519653988 w 2192"/>
                    <a:gd name="T19" fmla="*/ 1834673669 h 1024"/>
                    <a:gd name="T20" fmla="*/ 1292840027 w 2192"/>
                    <a:gd name="T21" fmla="*/ 1834673669 h 1024"/>
                    <a:gd name="T22" fmla="*/ 1066026065 w 2192"/>
                    <a:gd name="T23" fmla="*/ 1834673669 h 1024"/>
                    <a:gd name="T24" fmla="*/ 839211881 w 2192"/>
                    <a:gd name="T25" fmla="*/ 1834673669 h 1024"/>
                    <a:gd name="T26" fmla="*/ 612397919 w 2192"/>
                    <a:gd name="T27" fmla="*/ 1794351188 h 1024"/>
                    <a:gd name="T28" fmla="*/ 385583846 w 2192"/>
                    <a:gd name="T29" fmla="*/ 1713706227 h 1024"/>
                    <a:gd name="T30" fmla="*/ 158769829 w 2192"/>
                    <a:gd name="T31" fmla="*/ 1633060868 h 1024"/>
                    <a:gd name="T32" fmla="*/ 22681403 w 2192"/>
                    <a:gd name="T33" fmla="*/ 1754028707 h 1024"/>
                    <a:gd name="T34" fmla="*/ 0 w 2192"/>
                    <a:gd name="T35" fmla="*/ 1955641111 h 1024"/>
                    <a:gd name="T36" fmla="*/ 158769829 w 2192"/>
                    <a:gd name="T37" fmla="*/ 2137092275 h 1024"/>
                    <a:gd name="T38" fmla="*/ 385583846 w 2192"/>
                    <a:gd name="T39" fmla="*/ 2147483647 h 1024"/>
                    <a:gd name="T40" fmla="*/ 612397919 w 2192"/>
                    <a:gd name="T41" fmla="*/ 2147483647 h 1024"/>
                    <a:gd name="T42" fmla="*/ 839211881 w 2192"/>
                    <a:gd name="T43" fmla="*/ 2147483647 h 1024"/>
                    <a:gd name="T44" fmla="*/ 1066026065 w 2192"/>
                    <a:gd name="T45" fmla="*/ 2147483647 h 1024"/>
                    <a:gd name="T46" fmla="*/ 1292840027 w 2192"/>
                    <a:gd name="T47" fmla="*/ 2147483647 h 1024"/>
                    <a:gd name="T48" fmla="*/ 1519653988 w 2192"/>
                    <a:gd name="T49" fmla="*/ 2147483647 h 1024"/>
                    <a:gd name="T50" fmla="*/ 1746467950 w 2192"/>
                    <a:gd name="T51" fmla="*/ 2147483647 h 1024"/>
                    <a:gd name="T52" fmla="*/ 1973282358 w 2192"/>
                    <a:gd name="T53" fmla="*/ 2147483647 h 1024"/>
                    <a:gd name="T54" fmla="*/ 2147483647 w 2192"/>
                    <a:gd name="T55" fmla="*/ 2147483647 h 1024"/>
                    <a:gd name="T56" fmla="*/ 2147483647 w 2192"/>
                    <a:gd name="T57" fmla="*/ 2147483647 h 1024"/>
                    <a:gd name="T58" fmla="*/ 2147483647 w 2192"/>
                    <a:gd name="T59" fmla="*/ 2147483647 h 1024"/>
                    <a:gd name="T60" fmla="*/ 2147483647 w 2192"/>
                    <a:gd name="T61" fmla="*/ 2147483647 h 1024"/>
                    <a:gd name="T62" fmla="*/ 2147483647 w 2192"/>
                    <a:gd name="T63" fmla="*/ 2147483647 h 1024"/>
                    <a:gd name="T64" fmla="*/ 2147483647 w 2192"/>
                    <a:gd name="T65" fmla="*/ 2147483647 h 1024"/>
                    <a:gd name="T66" fmla="*/ 2147483647 w 2192"/>
                    <a:gd name="T67" fmla="*/ 2147483647 h 1024"/>
                    <a:gd name="T68" fmla="*/ 2147483647 w 2192"/>
                    <a:gd name="T69" fmla="*/ 2147483647 h 1024"/>
                    <a:gd name="T70" fmla="*/ 2147483647 w 2192"/>
                    <a:gd name="T71" fmla="*/ 2147483647 h 1024"/>
                    <a:gd name="T72" fmla="*/ 2147483647 w 2192"/>
                    <a:gd name="T73" fmla="*/ 2147483647 h 1024"/>
                    <a:gd name="T74" fmla="*/ 2147483647 w 2192"/>
                    <a:gd name="T75" fmla="*/ 2147483647 h 1024"/>
                    <a:gd name="T76" fmla="*/ 2147483647 w 2192"/>
                    <a:gd name="T77" fmla="*/ 2147483647 h 1024"/>
                    <a:gd name="T78" fmla="*/ 2147483647 w 2192"/>
                    <a:gd name="T79" fmla="*/ 2147483647 h 1024"/>
                    <a:gd name="T80" fmla="*/ 2147483647 w 2192"/>
                    <a:gd name="T81" fmla="*/ 2147483647 h 1024"/>
                    <a:gd name="T82" fmla="*/ 2147483647 w 2192"/>
                    <a:gd name="T83" fmla="*/ 2147483647 h 1024"/>
                    <a:gd name="T84" fmla="*/ 2147483647 w 2192"/>
                    <a:gd name="T85" fmla="*/ 2147483647 h 1024"/>
                    <a:gd name="T86" fmla="*/ 2147483647 w 2192"/>
                    <a:gd name="T87" fmla="*/ 2147483647 h 1024"/>
                    <a:gd name="T88" fmla="*/ 2147483647 w 2192"/>
                    <a:gd name="T89" fmla="*/ 2147483647 h 1024"/>
                    <a:gd name="T90" fmla="*/ 2147483647 w 2192"/>
                    <a:gd name="T91" fmla="*/ 2076608554 h 1024"/>
                    <a:gd name="T92" fmla="*/ 2147483647 w 2192"/>
                    <a:gd name="T93" fmla="*/ 1874996150 h 1024"/>
                    <a:gd name="T94" fmla="*/ 2147483647 w 2192"/>
                    <a:gd name="T95" fmla="*/ 1673383746 h 1024"/>
                    <a:gd name="T96" fmla="*/ 2147483647 w 2192"/>
                    <a:gd name="T97" fmla="*/ 1471770945 h 1024"/>
                    <a:gd name="T98" fmla="*/ 2147483647 w 2192"/>
                    <a:gd name="T99" fmla="*/ 1270158541 h 1024"/>
                    <a:gd name="T100" fmla="*/ 2147483647 w 2192"/>
                    <a:gd name="T101" fmla="*/ 1028223657 h 1024"/>
                    <a:gd name="T102" fmla="*/ 2147483647 w 2192"/>
                    <a:gd name="T103" fmla="*/ 826611054 h 1024"/>
                    <a:gd name="T104" fmla="*/ 2147483647 w 2192"/>
                    <a:gd name="T105" fmla="*/ 624998650 h 1024"/>
                    <a:gd name="T106" fmla="*/ 2147483647 w 2192"/>
                    <a:gd name="T107" fmla="*/ 423386247 h 1024"/>
                    <a:gd name="T108" fmla="*/ 2147483647 w 2192"/>
                    <a:gd name="T109" fmla="*/ 161289973 h 1024"/>
                    <a:gd name="T110" fmla="*/ 2147483647 w 2192"/>
                    <a:gd name="T111" fmla="*/ 40322493 h 10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192"/>
                    <a:gd name="T169" fmla="*/ 0 h 1024"/>
                    <a:gd name="T170" fmla="*/ 2192 w 2192"/>
                    <a:gd name="T171" fmla="*/ 1024 h 10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192" h="1024">
                      <a:moveTo>
                        <a:pt x="1296" y="552"/>
                      </a:moveTo>
                      <a:lnTo>
                        <a:pt x="1256" y="576"/>
                      </a:lnTo>
                      <a:lnTo>
                        <a:pt x="1216" y="600"/>
                      </a:lnTo>
                      <a:lnTo>
                        <a:pt x="1176" y="608"/>
                      </a:lnTo>
                      <a:lnTo>
                        <a:pt x="1136" y="616"/>
                      </a:lnTo>
                      <a:lnTo>
                        <a:pt x="1096" y="624"/>
                      </a:lnTo>
                      <a:lnTo>
                        <a:pt x="1056" y="632"/>
                      </a:lnTo>
                      <a:lnTo>
                        <a:pt x="1016" y="640"/>
                      </a:lnTo>
                      <a:lnTo>
                        <a:pt x="976" y="648"/>
                      </a:lnTo>
                      <a:lnTo>
                        <a:pt x="936" y="656"/>
                      </a:lnTo>
                      <a:lnTo>
                        <a:pt x="896" y="664"/>
                      </a:lnTo>
                      <a:lnTo>
                        <a:pt x="856" y="680"/>
                      </a:lnTo>
                      <a:lnTo>
                        <a:pt x="816" y="688"/>
                      </a:lnTo>
                      <a:lnTo>
                        <a:pt x="776" y="688"/>
                      </a:lnTo>
                      <a:lnTo>
                        <a:pt x="736" y="696"/>
                      </a:lnTo>
                      <a:lnTo>
                        <a:pt x="696" y="704"/>
                      </a:lnTo>
                      <a:lnTo>
                        <a:pt x="656" y="712"/>
                      </a:lnTo>
                      <a:lnTo>
                        <a:pt x="616" y="720"/>
                      </a:lnTo>
                      <a:lnTo>
                        <a:pt x="576" y="720"/>
                      </a:lnTo>
                      <a:lnTo>
                        <a:pt x="536" y="728"/>
                      </a:lnTo>
                      <a:lnTo>
                        <a:pt x="496" y="728"/>
                      </a:lnTo>
                      <a:lnTo>
                        <a:pt x="456" y="728"/>
                      </a:lnTo>
                      <a:lnTo>
                        <a:pt x="416" y="728"/>
                      </a:lnTo>
                      <a:lnTo>
                        <a:pt x="376" y="728"/>
                      </a:lnTo>
                      <a:lnTo>
                        <a:pt x="336" y="728"/>
                      </a:lnTo>
                      <a:lnTo>
                        <a:pt x="296" y="728"/>
                      </a:lnTo>
                      <a:lnTo>
                        <a:pt x="256" y="720"/>
                      </a:lnTo>
                      <a:lnTo>
                        <a:pt x="216" y="712"/>
                      </a:lnTo>
                      <a:lnTo>
                        <a:pt x="176" y="696"/>
                      </a:lnTo>
                      <a:lnTo>
                        <a:pt x="136" y="680"/>
                      </a:lnTo>
                      <a:lnTo>
                        <a:pt x="96" y="656"/>
                      </a:lnTo>
                      <a:lnTo>
                        <a:pt x="56" y="648"/>
                      </a:lnTo>
                      <a:lnTo>
                        <a:pt x="16" y="656"/>
                      </a:lnTo>
                      <a:lnTo>
                        <a:pt x="8" y="696"/>
                      </a:lnTo>
                      <a:lnTo>
                        <a:pt x="0" y="736"/>
                      </a:lnTo>
                      <a:lnTo>
                        <a:pt x="0" y="776"/>
                      </a:lnTo>
                      <a:lnTo>
                        <a:pt x="16" y="816"/>
                      </a:lnTo>
                      <a:lnTo>
                        <a:pt x="56" y="848"/>
                      </a:lnTo>
                      <a:lnTo>
                        <a:pt x="96" y="864"/>
                      </a:lnTo>
                      <a:lnTo>
                        <a:pt x="136" y="872"/>
                      </a:lnTo>
                      <a:lnTo>
                        <a:pt x="176" y="888"/>
                      </a:lnTo>
                      <a:lnTo>
                        <a:pt x="216" y="896"/>
                      </a:lnTo>
                      <a:lnTo>
                        <a:pt x="256" y="904"/>
                      </a:lnTo>
                      <a:lnTo>
                        <a:pt x="296" y="912"/>
                      </a:lnTo>
                      <a:lnTo>
                        <a:pt x="336" y="920"/>
                      </a:lnTo>
                      <a:lnTo>
                        <a:pt x="376" y="920"/>
                      </a:lnTo>
                      <a:lnTo>
                        <a:pt x="416" y="928"/>
                      </a:lnTo>
                      <a:lnTo>
                        <a:pt x="456" y="936"/>
                      </a:lnTo>
                      <a:lnTo>
                        <a:pt x="496" y="944"/>
                      </a:lnTo>
                      <a:lnTo>
                        <a:pt x="536" y="952"/>
                      </a:lnTo>
                      <a:lnTo>
                        <a:pt x="576" y="960"/>
                      </a:lnTo>
                      <a:lnTo>
                        <a:pt x="616" y="968"/>
                      </a:lnTo>
                      <a:lnTo>
                        <a:pt x="656" y="976"/>
                      </a:lnTo>
                      <a:lnTo>
                        <a:pt x="696" y="984"/>
                      </a:lnTo>
                      <a:lnTo>
                        <a:pt x="736" y="992"/>
                      </a:lnTo>
                      <a:lnTo>
                        <a:pt x="776" y="992"/>
                      </a:lnTo>
                      <a:lnTo>
                        <a:pt x="816" y="1000"/>
                      </a:lnTo>
                      <a:lnTo>
                        <a:pt x="856" y="1000"/>
                      </a:lnTo>
                      <a:lnTo>
                        <a:pt x="896" y="1008"/>
                      </a:lnTo>
                      <a:lnTo>
                        <a:pt x="936" y="1008"/>
                      </a:lnTo>
                      <a:lnTo>
                        <a:pt x="976" y="1016"/>
                      </a:lnTo>
                      <a:lnTo>
                        <a:pt x="1016" y="1016"/>
                      </a:lnTo>
                      <a:lnTo>
                        <a:pt x="1056" y="1016"/>
                      </a:lnTo>
                      <a:lnTo>
                        <a:pt x="1096" y="1016"/>
                      </a:lnTo>
                      <a:lnTo>
                        <a:pt x="1136" y="1016"/>
                      </a:lnTo>
                      <a:lnTo>
                        <a:pt x="1176" y="1016"/>
                      </a:lnTo>
                      <a:lnTo>
                        <a:pt x="1216" y="1016"/>
                      </a:lnTo>
                      <a:lnTo>
                        <a:pt x="1256" y="1016"/>
                      </a:lnTo>
                      <a:lnTo>
                        <a:pt x="1296" y="1016"/>
                      </a:lnTo>
                      <a:lnTo>
                        <a:pt x="1336" y="1016"/>
                      </a:lnTo>
                      <a:lnTo>
                        <a:pt x="1376" y="1016"/>
                      </a:lnTo>
                      <a:lnTo>
                        <a:pt x="1416" y="1016"/>
                      </a:lnTo>
                      <a:lnTo>
                        <a:pt x="1456" y="1016"/>
                      </a:lnTo>
                      <a:lnTo>
                        <a:pt x="1496" y="1016"/>
                      </a:lnTo>
                      <a:lnTo>
                        <a:pt x="1536" y="1016"/>
                      </a:lnTo>
                      <a:lnTo>
                        <a:pt x="1576" y="1024"/>
                      </a:lnTo>
                      <a:lnTo>
                        <a:pt x="1616" y="1024"/>
                      </a:lnTo>
                      <a:lnTo>
                        <a:pt x="1656" y="1024"/>
                      </a:lnTo>
                      <a:lnTo>
                        <a:pt x="1696" y="1016"/>
                      </a:lnTo>
                      <a:lnTo>
                        <a:pt x="1736" y="1016"/>
                      </a:lnTo>
                      <a:lnTo>
                        <a:pt x="1776" y="1016"/>
                      </a:lnTo>
                      <a:lnTo>
                        <a:pt x="1816" y="1016"/>
                      </a:lnTo>
                      <a:lnTo>
                        <a:pt x="1856" y="1016"/>
                      </a:lnTo>
                      <a:lnTo>
                        <a:pt x="1896" y="1008"/>
                      </a:lnTo>
                      <a:lnTo>
                        <a:pt x="1936" y="1008"/>
                      </a:lnTo>
                      <a:lnTo>
                        <a:pt x="1976" y="1000"/>
                      </a:lnTo>
                      <a:lnTo>
                        <a:pt x="2016" y="992"/>
                      </a:lnTo>
                      <a:lnTo>
                        <a:pt x="2056" y="976"/>
                      </a:lnTo>
                      <a:lnTo>
                        <a:pt x="2096" y="944"/>
                      </a:lnTo>
                      <a:lnTo>
                        <a:pt x="2128" y="904"/>
                      </a:lnTo>
                      <a:lnTo>
                        <a:pt x="2152" y="864"/>
                      </a:lnTo>
                      <a:lnTo>
                        <a:pt x="2160" y="824"/>
                      </a:lnTo>
                      <a:lnTo>
                        <a:pt x="2168" y="784"/>
                      </a:lnTo>
                      <a:lnTo>
                        <a:pt x="2176" y="744"/>
                      </a:lnTo>
                      <a:lnTo>
                        <a:pt x="2192" y="704"/>
                      </a:lnTo>
                      <a:lnTo>
                        <a:pt x="2192" y="664"/>
                      </a:lnTo>
                      <a:lnTo>
                        <a:pt x="2176" y="624"/>
                      </a:lnTo>
                      <a:lnTo>
                        <a:pt x="2168" y="584"/>
                      </a:lnTo>
                      <a:lnTo>
                        <a:pt x="2160" y="544"/>
                      </a:lnTo>
                      <a:lnTo>
                        <a:pt x="2160" y="504"/>
                      </a:lnTo>
                      <a:lnTo>
                        <a:pt x="2144" y="464"/>
                      </a:lnTo>
                      <a:lnTo>
                        <a:pt x="2144" y="408"/>
                      </a:lnTo>
                      <a:lnTo>
                        <a:pt x="2112" y="368"/>
                      </a:lnTo>
                      <a:lnTo>
                        <a:pt x="2104" y="328"/>
                      </a:lnTo>
                      <a:lnTo>
                        <a:pt x="2096" y="288"/>
                      </a:lnTo>
                      <a:lnTo>
                        <a:pt x="2080" y="248"/>
                      </a:lnTo>
                      <a:lnTo>
                        <a:pt x="2064" y="208"/>
                      </a:lnTo>
                      <a:lnTo>
                        <a:pt x="2048" y="168"/>
                      </a:lnTo>
                      <a:lnTo>
                        <a:pt x="2048" y="128"/>
                      </a:lnTo>
                      <a:lnTo>
                        <a:pt x="2016" y="64"/>
                      </a:lnTo>
                      <a:lnTo>
                        <a:pt x="1984" y="0"/>
                      </a:lnTo>
                      <a:lnTo>
                        <a:pt x="1944" y="16"/>
                      </a:lnTo>
                      <a:lnTo>
                        <a:pt x="1928" y="2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5" name="Group 8"/>
                <p:cNvGrpSpPr>
                  <a:grpSpLocks/>
                </p:cNvGrpSpPr>
                <p:nvPr/>
              </p:nvGrpSpPr>
              <p:grpSpPr bwMode="auto">
                <a:xfrm>
                  <a:off x="3257550" y="3473450"/>
                  <a:ext cx="428625" cy="406400"/>
                  <a:chOff x="1640" y="1832"/>
                  <a:chExt cx="240" cy="256"/>
                </a:xfrm>
              </p:grpSpPr>
              <p:sp>
                <p:nvSpPr>
                  <p:cNvPr id="6259" name="Freeform 9"/>
                  <p:cNvSpPr>
                    <a:spLocks/>
                  </p:cNvSpPr>
                  <p:nvPr/>
                </p:nvSpPr>
                <p:spPr bwMode="auto">
                  <a:xfrm>
                    <a:off x="1640" y="1832"/>
                    <a:ext cx="240" cy="256"/>
                  </a:xfrm>
                  <a:custGeom>
                    <a:avLst/>
                    <a:gdLst>
                      <a:gd name="T0" fmla="*/ 112 w 240"/>
                      <a:gd name="T1" fmla="*/ 0 h 256"/>
                      <a:gd name="T2" fmla="*/ 72 w 240"/>
                      <a:gd name="T3" fmla="*/ 32 h 256"/>
                      <a:gd name="T4" fmla="*/ 32 w 240"/>
                      <a:gd name="T5" fmla="*/ 48 h 256"/>
                      <a:gd name="T6" fmla="*/ 8 w 240"/>
                      <a:gd name="T7" fmla="*/ 88 h 256"/>
                      <a:gd name="T8" fmla="*/ 0 w 240"/>
                      <a:gd name="T9" fmla="*/ 128 h 256"/>
                      <a:gd name="T10" fmla="*/ 8 w 240"/>
                      <a:gd name="T11" fmla="*/ 168 h 256"/>
                      <a:gd name="T12" fmla="*/ 24 w 240"/>
                      <a:gd name="T13" fmla="*/ 208 h 256"/>
                      <a:gd name="T14" fmla="*/ 64 w 240"/>
                      <a:gd name="T15" fmla="*/ 232 h 256"/>
                      <a:gd name="T16" fmla="*/ 104 w 240"/>
                      <a:gd name="T17" fmla="*/ 256 h 256"/>
                      <a:gd name="T18" fmla="*/ 144 w 240"/>
                      <a:gd name="T19" fmla="*/ 256 h 256"/>
                      <a:gd name="T20" fmla="*/ 184 w 240"/>
                      <a:gd name="T21" fmla="*/ 240 h 256"/>
                      <a:gd name="T22" fmla="*/ 216 w 240"/>
                      <a:gd name="T23" fmla="*/ 200 h 256"/>
                      <a:gd name="T24" fmla="*/ 240 w 240"/>
                      <a:gd name="T25" fmla="*/ 160 h 256"/>
                      <a:gd name="T26" fmla="*/ 240 w 240"/>
                      <a:gd name="T27" fmla="*/ 120 h 256"/>
                      <a:gd name="T28" fmla="*/ 232 w 240"/>
                      <a:gd name="T29" fmla="*/ 80 h 256"/>
                      <a:gd name="T30" fmla="*/ 216 w 240"/>
                      <a:gd name="T31" fmla="*/ 40 h 256"/>
                      <a:gd name="T32" fmla="*/ 176 w 240"/>
                      <a:gd name="T33" fmla="*/ 24 h 256"/>
                      <a:gd name="T34" fmla="*/ 136 w 240"/>
                      <a:gd name="T35" fmla="*/ 8 h 25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40"/>
                      <a:gd name="T55" fmla="*/ 0 h 256"/>
                      <a:gd name="T56" fmla="*/ 240 w 240"/>
                      <a:gd name="T57" fmla="*/ 256 h 25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40" h="256">
                        <a:moveTo>
                          <a:pt x="112" y="0"/>
                        </a:moveTo>
                        <a:lnTo>
                          <a:pt x="72" y="32"/>
                        </a:lnTo>
                        <a:lnTo>
                          <a:pt x="32" y="48"/>
                        </a:lnTo>
                        <a:lnTo>
                          <a:pt x="8" y="88"/>
                        </a:lnTo>
                        <a:lnTo>
                          <a:pt x="0" y="128"/>
                        </a:lnTo>
                        <a:lnTo>
                          <a:pt x="8" y="168"/>
                        </a:lnTo>
                        <a:lnTo>
                          <a:pt x="24" y="208"/>
                        </a:lnTo>
                        <a:lnTo>
                          <a:pt x="64" y="232"/>
                        </a:lnTo>
                        <a:lnTo>
                          <a:pt x="104" y="256"/>
                        </a:lnTo>
                        <a:lnTo>
                          <a:pt x="144" y="256"/>
                        </a:lnTo>
                        <a:lnTo>
                          <a:pt x="184" y="240"/>
                        </a:lnTo>
                        <a:lnTo>
                          <a:pt x="216" y="200"/>
                        </a:lnTo>
                        <a:lnTo>
                          <a:pt x="240" y="160"/>
                        </a:lnTo>
                        <a:lnTo>
                          <a:pt x="240" y="120"/>
                        </a:lnTo>
                        <a:lnTo>
                          <a:pt x="232" y="80"/>
                        </a:lnTo>
                        <a:lnTo>
                          <a:pt x="216" y="40"/>
                        </a:lnTo>
                        <a:lnTo>
                          <a:pt x="176" y="24"/>
                        </a:lnTo>
                        <a:lnTo>
                          <a:pt x="136" y="8"/>
                        </a:lnTo>
                      </a:path>
                    </a:pathLst>
                  </a:custGeom>
                  <a:noFill/>
                  <a:ln w="12700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60" name="Freeform 10"/>
                  <p:cNvSpPr>
                    <a:spLocks/>
                  </p:cNvSpPr>
                  <p:nvPr/>
                </p:nvSpPr>
                <p:spPr bwMode="auto">
                  <a:xfrm>
                    <a:off x="1720" y="1904"/>
                    <a:ext cx="88" cy="104"/>
                  </a:xfrm>
                  <a:custGeom>
                    <a:avLst/>
                    <a:gdLst>
                      <a:gd name="T0" fmla="*/ 32 w 88"/>
                      <a:gd name="T1" fmla="*/ 0 h 104"/>
                      <a:gd name="T2" fmla="*/ 48 w 88"/>
                      <a:gd name="T3" fmla="*/ 40 h 104"/>
                      <a:gd name="T4" fmla="*/ 88 w 88"/>
                      <a:gd name="T5" fmla="*/ 48 h 104"/>
                      <a:gd name="T6" fmla="*/ 80 w 88"/>
                      <a:gd name="T7" fmla="*/ 88 h 104"/>
                      <a:gd name="T8" fmla="*/ 40 w 88"/>
                      <a:gd name="T9" fmla="*/ 104 h 104"/>
                      <a:gd name="T10" fmla="*/ 0 w 88"/>
                      <a:gd name="T11" fmla="*/ 80 h 104"/>
                      <a:gd name="T12" fmla="*/ 8 w 88"/>
                      <a:gd name="T13" fmla="*/ 40 h 104"/>
                      <a:gd name="T14" fmla="*/ 48 w 88"/>
                      <a:gd name="T15" fmla="*/ 16 h 1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8"/>
                      <a:gd name="T25" fmla="*/ 0 h 104"/>
                      <a:gd name="T26" fmla="*/ 88 w 88"/>
                      <a:gd name="T27" fmla="*/ 104 h 1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8" h="104">
                        <a:moveTo>
                          <a:pt x="32" y="0"/>
                        </a:moveTo>
                        <a:lnTo>
                          <a:pt x="48" y="40"/>
                        </a:lnTo>
                        <a:lnTo>
                          <a:pt x="88" y="48"/>
                        </a:lnTo>
                        <a:lnTo>
                          <a:pt x="80" y="88"/>
                        </a:lnTo>
                        <a:lnTo>
                          <a:pt x="40" y="104"/>
                        </a:lnTo>
                        <a:lnTo>
                          <a:pt x="0" y="80"/>
                        </a:lnTo>
                        <a:lnTo>
                          <a:pt x="8" y="40"/>
                        </a:lnTo>
                        <a:lnTo>
                          <a:pt x="48" y="16"/>
                        </a:lnTo>
                      </a:path>
                    </a:pathLst>
                  </a:custGeom>
                  <a:noFill/>
                  <a:ln w="12700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6" name="Freeform 11"/>
                <p:cNvSpPr>
                  <a:spLocks/>
                </p:cNvSpPr>
                <p:nvPr/>
              </p:nvSpPr>
              <p:spPr bwMode="auto">
                <a:xfrm>
                  <a:off x="3200400" y="5543550"/>
                  <a:ext cx="2786063" cy="495300"/>
                </a:xfrm>
                <a:custGeom>
                  <a:avLst/>
                  <a:gdLst>
                    <a:gd name="T0" fmla="*/ 90725641 w 1560"/>
                    <a:gd name="T1" fmla="*/ 362902457 h 312"/>
                    <a:gd name="T2" fmla="*/ 0 w 1560"/>
                    <a:gd name="T3" fmla="*/ 463708767 h 312"/>
                    <a:gd name="T4" fmla="*/ 113407044 w 1560"/>
                    <a:gd name="T5" fmla="*/ 504031251 h 312"/>
                    <a:gd name="T6" fmla="*/ 226814088 w 1560"/>
                    <a:gd name="T7" fmla="*/ 564514978 h 312"/>
                    <a:gd name="T8" fmla="*/ 340221160 w 1560"/>
                    <a:gd name="T9" fmla="*/ 564514978 h 312"/>
                    <a:gd name="T10" fmla="*/ 453628176 w 1560"/>
                    <a:gd name="T11" fmla="*/ 584676220 h 312"/>
                    <a:gd name="T12" fmla="*/ 567035304 w 1560"/>
                    <a:gd name="T13" fmla="*/ 604837462 h 312"/>
                    <a:gd name="T14" fmla="*/ 680442320 w 1560"/>
                    <a:gd name="T15" fmla="*/ 624998704 h 312"/>
                    <a:gd name="T16" fmla="*/ 793849336 w 1560"/>
                    <a:gd name="T17" fmla="*/ 645159946 h 312"/>
                    <a:gd name="T18" fmla="*/ 907256352 w 1560"/>
                    <a:gd name="T19" fmla="*/ 665321188 h 312"/>
                    <a:gd name="T20" fmla="*/ 1020663591 w 1560"/>
                    <a:gd name="T21" fmla="*/ 685482430 h 312"/>
                    <a:gd name="T22" fmla="*/ 1134070608 w 1560"/>
                    <a:gd name="T23" fmla="*/ 685482430 h 312"/>
                    <a:gd name="T24" fmla="*/ 1247477624 w 1560"/>
                    <a:gd name="T25" fmla="*/ 705643672 h 312"/>
                    <a:gd name="T26" fmla="*/ 1383566043 w 1560"/>
                    <a:gd name="T27" fmla="*/ 705643672 h 312"/>
                    <a:gd name="T28" fmla="*/ 1496973059 w 1560"/>
                    <a:gd name="T29" fmla="*/ 705643672 h 312"/>
                    <a:gd name="T30" fmla="*/ 1610380075 w 1560"/>
                    <a:gd name="T31" fmla="*/ 705643672 h 312"/>
                    <a:gd name="T32" fmla="*/ 1746468495 w 1560"/>
                    <a:gd name="T33" fmla="*/ 705643672 h 312"/>
                    <a:gd name="T34" fmla="*/ 1859875511 w 1560"/>
                    <a:gd name="T35" fmla="*/ 705643672 h 312"/>
                    <a:gd name="T36" fmla="*/ 1973282973 w 1560"/>
                    <a:gd name="T37" fmla="*/ 685482430 h 312"/>
                    <a:gd name="T38" fmla="*/ 2086689989 w 1560"/>
                    <a:gd name="T39" fmla="*/ 685482430 h 312"/>
                    <a:gd name="T40" fmla="*/ 2147483647 w 1560"/>
                    <a:gd name="T41" fmla="*/ 685482430 h 312"/>
                    <a:gd name="T42" fmla="*/ 2147483647 w 1560"/>
                    <a:gd name="T43" fmla="*/ 705643672 h 312"/>
                    <a:gd name="T44" fmla="*/ 2147483647 w 1560"/>
                    <a:gd name="T45" fmla="*/ 705643672 h 312"/>
                    <a:gd name="T46" fmla="*/ 2147483647 w 1560"/>
                    <a:gd name="T47" fmla="*/ 745966157 h 312"/>
                    <a:gd name="T48" fmla="*/ 2147483647 w 1560"/>
                    <a:gd name="T49" fmla="*/ 745966157 h 312"/>
                    <a:gd name="T50" fmla="*/ 2147483647 w 1560"/>
                    <a:gd name="T51" fmla="*/ 766127399 h 312"/>
                    <a:gd name="T52" fmla="*/ 2147483647 w 1560"/>
                    <a:gd name="T53" fmla="*/ 766127399 h 312"/>
                    <a:gd name="T54" fmla="*/ 2147483647 w 1560"/>
                    <a:gd name="T55" fmla="*/ 786288641 h 312"/>
                    <a:gd name="T56" fmla="*/ 2147483647 w 1560"/>
                    <a:gd name="T57" fmla="*/ 766127399 h 312"/>
                    <a:gd name="T58" fmla="*/ 2147483647 w 1560"/>
                    <a:gd name="T59" fmla="*/ 745966157 h 312"/>
                    <a:gd name="T60" fmla="*/ 2147483647 w 1560"/>
                    <a:gd name="T61" fmla="*/ 705643672 h 312"/>
                    <a:gd name="T62" fmla="*/ 2147483647 w 1560"/>
                    <a:gd name="T63" fmla="*/ 665321188 h 312"/>
                    <a:gd name="T64" fmla="*/ 2147483647 w 1560"/>
                    <a:gd name="T65" fmla="*/ 645159946 h 312"/>
                    <a:gd name="T66" fmla="*/ 2147483647 w 1560"/>
                    <a:gd name="T67" fmla="*/ 604837462 h 312"/>
                    <a:gd name="T68" fmla="*/ 2147483647 w 1560"/>
                    <a:gd name="T69" fmla="*/ 584676220 h 312"/>
                    <a:gd name="T70" fmla="*/ 2147483647 w 1560"/>
                    <a:gd name="T71" fmla="*/ 564514978 h 312"/>
                    <a:gd name="T72" fmla="*/ 2147483647 w 1560"/>
                    <a:gd name="T73" fmla="*/ 524192493 h 312"/>
                    <a:gd name="T74" fmla="*/ 2147483647 w 1560"/>
                    <a:gd name="T75" fmla="*/ 504031251 h 312"/>
                    <a:gd name="T76" fmla="*/ 2147483647 w 1560"/>
                    <a:gd name="T77" fmla="*/ 403224941 h 312"/>
                    <a:gd name="T78" fmla="*/ 2147483647 w 1560"/>
                    <a:gd name="T79" fmla="*/ 342741215 h 312"/>
                    <a:gd name="T80" fmla="*/ 2147483647 w 1560"/>
                    <a:gd name="T81" fmla="*/ 241935005 h 312"/>
                    <a:gd name="T82" fmla="*/ 2147483647 w 1560"/>
                    <a:gd name="T83" fmla="*/ 141128744 h 312"/>
                    <a:gd name="T84" fmla="*/ 2147483647 w 1560"/>
                    <a:gd name="T85" fmla="*/ 40322497 h 312"/>
                    <a:gd name="T86" fmla="*/ 2147483647 w 1560"/>
                    <a:gd name="T87" fmla="*/ 0 h 31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60"/>
                    <a:gd name="T133" fmla="*/ 0 h 312"/>
                    <a:gd name="T134" fmla="*/ 1560 w 1560"/>
                    <a:gd name="T135" fmla="*/ 312 h 31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60" h="312">
                      <a:moveTo>
                        <a:pt x="32" y="144"/>
                      </a:moveTo>
                      <a:lnTo>
                        <a:pt x="32" y="144"/>
                      </a:lnTo>
                      <a:lnTo>
                        <a:pt x="0" y="184"/>
                      </a:lnTo>
                      <a:lnTo>
                        <a:pt x="40" y="200"/>
                      </a:lnTo>
                      <a:lnTo>
                        <a:pt x="80" y="224"/>
                      </a:lnTo>
                      <a:lnTo>
                        <a:pt x="120" y="224"/>
                      </a:lnTo>
                      <a:lnTo>
                        <a:pt x="160" y="232"/>
                      </a:lnTo>
                      <a:lnTo>
                        <a:pt x="200" y="240"/>
                      </a:lnTo>
                      <a:lnTo>
                        <a:pt x="240" y="248"/>
                      </a:lnTo>
                      <a:lnTo>
                        <a:pt x="280" y="256"/>
                      </a:lnTo>
                      <a:lnTo>
                        <a:pt x="320" y="264"/>
                      </a:lnTo>
                      <a:lnTo>
                        <a:pt x="360" y="272"/>
                      </a:lnTo>
                      <a:lnTo>
                        <a:pt x="400" y="272"/>
                      </a:lnTo>
                      <a:lnTo>
                        <a:pt x="440" y="280"/>
                      </a:lnTo>
                      <a:lnTo>
                        <a:pt x="488" y="280"/>
                      </a:lnTo>
                      <a:lnTo>
                        <a:pt x="528" y="280"/>
                      </a:lnTo>
                      <a:lnTo>
                        <a:pt x="568" y="280"/>
                      </a:lnTo>
                      <a:lnTo>
                        <a:pt x="616" y="280"/>
                      </a:lnTo>
                      <a:lnTo>
                        <a:pt x="656" y="280"/>
                      </a:lnTo>
                      <a:lnTo>
                        <a:pt x="696" y="272"/>
                      </a:lnTo>
                      <a:lnTo>
                        <a:pt x="736" y="272"/>
                      </a:lnTo>
                      <a:lnTo>
                        <a:pt x="776" y="272"/>
                      </a:lnTo>
                      <a:lnTo>
                        <a:pt x="816" y="280"/>
                      </a:lnTo>
                      <a:lnTo>
                        <a:pt x="856" y="280"/>
                      </a:lnTo>
                      <a:lnTo>
                        <a:pt x="896" y="296"/>
                      </a:lnTo>
                      <a:lnTo>
                        <a:pt x="936" y="296"/>
                      </a:lnTo>
                      <a:lnTo>
                        <a:pt x="976" y="304"/>
                      </a:lnTo>
                      <a:lnTo>
                        <a:pt x="1016" y="304"/>
                      </a:lnTo>
                      <a:lnTo>
                        <a:pt x="1056" y="312"/>
                      </a:lnTo>
                      <a:lnTo>
                        <a:pt x="1096" y="304"/>
                      </a:lnTo>
                      <a:lnTo>
                        <a:pt x="1136" y="296"/>
                      </a:lnTo>
                      <a:lnTo>
                        <a:pt x="1176" y="280"/>
                      </a:lnTo>
                      <a:lnTo>
                        <a:pt x="1216" y="264"/>
                      </a:lnTo>
                      <a:lnTo>
                        <a:pt x="1256" y="256"/>
                      </a:lnTo>
                      <a:lnTo>
                        <a:pt x="1296" y="240"/>
                      </a:lnTo>
                      <a:lnTo>
                        <a:pt x="1336" y="232"/>
                      </a:lnTo>
                      <a:lnTo>
                        <a:pt x="1376" y="224"/>
                      </a:lnTo>
                      <a:lnTo>
                        <a:pt x="1416" y="208"/>
                      </a:lnTo>
                      <a:lnTo>
                        <a:pt x="1464" y="200"/>
                      </a:lnTo>
                      <a:lnTo>
                        <a:pt x="1480" y="160"/>
                      </a:lnTo>
                      <a:lnTo>
                        <a:pt x="1520" y="136"/>
                      </a:lnTo>
                      <a:lnTo>
                        <a:pt x="1536" y="96"/>
                      </a:lnTo>
                      <a:lnTo>
                        <a:pt x="1560" y="56"/>
                      </a:lnTo>
                      <a:lnTo>
                        <a:pt x="1560" y="16"/>
                      </a:lnTo>
                      <a:lnTo>
                        <a:pt x="1560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7" name="Freeform 12"/>
                <p:cNvSpPr>
                  <a:spLocks/>
                </p:cNvSpPr>
                <p:nvPr/>
              </p:nvSpPr>
              <p:spPr bwMode="auto">
                <a:xfrm>
                  <a:off x="3200400" y="5543550"/>
                  <a:ext cx="2786063" cy="495300"/>
                </a:xfrm>
                <a:custGeom>
                  <a:avLst/>
                  <a:gdLst>
                    <a:gd name="T0" fmla="*/ 90725641 w 1560"/>
                    <a:gd name="T1" fmla="*/ 362902457 h 312"/>
                    <a:gd name="T2" fmla="*/ 0 w 1560"/>
                    <a:gd name="T3" fmla="*/ 463708767 h 312"/>
                    <a:gd name="T4" fmla="*/ 113407044 w 1560"/>
                    <a:gd name="T5" fmla="*/ 504031251 h 312"/>
                    <a:gd name="T6" fmla="*/ 226814088 w 1560"/>
                    <a:gd name="T7" fmla="*/ 564514978 h 312"/>
                    <a:gd name="T8" fmla="*/ 340221160 w 1560"/>
                    <a:gd name="T9" fmla="*/ 564514978 h 312"/>
                    <a:gd name="T10" fmla="*/ 453628176 w 1560"/>
                    <a:gd name="T11" fmla="*/ 584676220 h 312"/>
                    <a:gd name="T12" fmla="*/ 567035304 w 1560"/>
                    <a:gd name="T13" fmla="*/ 604837462 h 312"/>
                    <a:gd name="T14" fmla="*/ 680442320 w 1560"/>
                    <a:gd name="T15" fmla="*/ 624998704 h 312"/>
                    <a:gd name="T16" fmla="*/ 793849336 w 1560"/>
                    <a:gd name="T17" fmla="*/ 645159946 h 312"/>
                    <a:gd name="T18" fmla="*/ 907256352 w 1560"/>
                    <a:gd name="T19" fmla="*/ 665321188 h 312"/>
                    <a:gd name="T20" fmla="*/ 1020663591 w 1560"/>
                    <a:gd name="T21" fmla="*/ 685482430 h 312"/>
                    <a:gd name="T22" fmla="*/ 1134070608 w 1560"/>
                    <a:gd name="T23" fmla="*/ 685482430 h 312"/>
                    <a:gd name="T24" fmla="*/ 1247477624 w 1560"/>
                    <a:gd name="T25" fmla="*/ 705643672 h 312"/>
                    <a:gd name="T26" fmla="*/ 1383566043 w 1560"/>
                    <a:gd name="T27" fmla="*/ 705643672 h 312"/>
                    <a:gd name="T28" fmla="*/ 1496973059 w 1560"/>
                    <a:gd name="T29" fmla="*/ 705643672 h 312"/>
                    <a:gd name="T30" fmla="*/ 1610380075 w 1560"/>
                    <a:gd name="T31" fmla="*/ 705643672 h 312"/>
                    <a:gd name="T32" fmla="*/ 1746468495 w 1560"/>
                    <a:gd name="T33" fmla="*/ 705643672 h 312"/>
                    <a:gd name="T34" fmla="*/ 1859875511 w 1560"/>
                    <a:gd name="T35" fmla="*/ 705643672 h 312"/>
                    <a:gd name="T36" fmla="*/ 1973282973 w 1560"/>
                    <a:gd name="T37" fmla="*/ 685482430 h 312"/>
                    <a:gd name="T38" fmla="*/ 2086689989 w 1560"/>
                    <a:gd name="T39" fmla="*/ 685482430 h 312"/>
                    <a:gd name="T40" fmla="*/ 2147483647 w 1560"/>
                    <a:gd name="T41" fmla="*/ 685482430 h 312"/>
                    <a:gd name="T42" fmla="*/ 2147483647 w 1560"/>
                    <a:gd name="T43" fmla="*/ 705643672 h 312"/>
                    <a:gd name="T44" fmla="*/ 2147483647 w 1560"/>
                    <a:gd name="T45" fmla="*/ 705643672 h 312"/>
                    <a:gd name="T46" fmla="*/ 2147483647 w 1560"/>
                    <a:gd name="T47" fmla="*/ 745966157 h 312"/>
                    <a:gd name="T48" fmla="*/ 2147483647 w 1560"/>
                    <a:gd name="T49" fmla="*/ 745966157 h 312"/>
                    <a:gd name="T50" fmla="*/ 2147483647 w 1560"/>
                    <a:gd name="T51" fmla="*/ 766127399 h 312"/>
                    <a:gd name="T52" fmla="*/ 2147483647 w 1560"/>
                    <a:gd name="T53" fmla="*/ 766127399 h 312"/>
                    <a:gd name="T54" fmla="*/ 2147483647 w 1560"/>
                    <a:gd name="T55" fmla="*/ 786288641 h 312"/>
                    <a:gd name="T56" fmla="*/ 2147483647 w 1560"/>
                    <a:gd name="T57" fmla="*/ 766127399 h 312"/>
                    <a:gd name="T58" fmla="*/ 2147483647 w 1560"/>
                    <a:gd name="T59" fmla="*/ 745966157 h 312"/>
                    <a:gd name="T60" fmla="*/ 2147483647 w 1560"/>
                    <a:gd name="T61" fmla="*/ 705643672 h 312"/>
                    <a:gd name="T62" fmla="*/ 2147483647 w 1560"/>
                    <a:gd name="T63" fmla="*/ 665321188 h 312"/>
                    <a:gd name="T64" fmla="*/ 2147483647 w 1560"/>
                    <a:gd name="T65" fmla="*/ 645159946 h 312"/>
                    <a:gd name="T66" fmla="*/ 2147483647 w 1560"/>
                    <a:gd name="T67" fmla="*/ 604837462 h 312"/>
                    <a:gd name="T68" fmla="*/ 2147483647 w 1560"/>
                    <a:gd name="T69" fmla="*/ 584676220 h 312"/>
                    <a:gd name="T70" fmla="*/ 2147483647 w 1560"/>
                    <a:gd name="T71" fmla="*/ 564514978 h 312"/>
                    <a:gd name="T72" fmla="*/ 2147483647 w 1560"/>
                    <a:gd name="T73" fmla="*/ 524192493 h 312"/>
                    <a:gd name="T74" fmla="*/ 2147483647 w 1560"/>
                    <a:gd name="T75" fmla="*/ 504031251 h 312"/>
                    <a:gd name="T76" fmla="*/ 2147483647 w 1560"/>
                    <a:gd name="T77" fmla="*/ 403224941 h 312"/>
                    <a:gd name="T78" fmla="*/ 2147483647 w 1560"/>
                    <a:gd name="T79" fmla="*/ 342741215 h 312"/>
                    <a:gd name="T80" fmla="*/ 2147483647 w 1560"/>
                    <a:gd name="T81" fmla="*/ 241935005 h 312"/>
                    <a:gd name="T82" fmla="*/ 2147483647 w 1560"/>
                    <a:gd name="T83" fmla="*/ 141128744 h 312"/>
                    <a:gd name="T84" fmla="*/ 2147483647 w 1560"/>
                    <a:gd name="T85" fmla="*/ 40322497 h 312"/>
                    <a:gd name="T86" fmla="*/ 2147483647 w 1560"/>
                    <a:gd name="T87" fmla="*/ 0 h 31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560"/>
                    <a:gd name="T133" fmla="*/ 0 h 312"/>
                    <a:gd name="T134" fmla="*/ 1560 w 1560"/>
                    <a:gd name="T135" fmla="*/ 312 h 31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560" h="312">
                      <a:moveTo>
                        <a:pt x="32" y="144"/>
                      </a:moveTo>
                      <a:lnTo>
                        <a:pt x="0" y="184"/>
                      </a:lnTo>
                      <a:lnTo>
                        <a:pt x="40" y="200"/>
                      </a:lnTo>
                      <a:lnTo>
                        <a:pt x="80" y="224"/>
                      </a:lnTo>
                      <a:lnTo>
                        <a:pt x="120" y="224"/>
                      </a:lnTo>
                      <a:lnTo>
                        <a:pt x="160" y="232"/>
                      </a:lnTo>
                      <a:lnTo>
                        <a:pt x="200" y="240"/>
                      </a:lnTo>
                      <a:lnTo>
                        <a:pt x="240" y="248"/>
                      </a:lnTo>
                      <a:lnTo>
                        <a:pt x="280" y="256"/>
                      </a:lnTo>
                      <a:lnTo>
                        <a:pt x="320" y="264"/>
                      </a:lnTo>
                      <a:lnTo>
                        <a:pt x="360" y="272"/>
                      </a:lnTo>
                      <a:lnTo>
                        <a:pt x="400" y="272"/>
                      </a:lnTo>
                      <a:lnTo>
                        <a:pt x="440" y="280"/>
                      </a:lnTo>
                      <a:lnTo>
                        <a:pt x="488" y="280"/>
                      </a:lnTo>
                      <a:lnTo>
                        <a:pt x="528" y="280"/>
                      </a:lnTo>
                      <a:lnTo>
                        <a:pt x="568" y="280"/>
                      </a:lnTo>
                      <a:lnTo>
                        <a:pt x="616" y="280"/>
                      </a:lnTo>
                      <a:lnTo>
                        <a:pt x="656" y="280"/>
                      </a:lnTo>
                      <a:lnTo>
                        <a:pt x="696" y="272"/>
                      </a:lnTo>
                      <a:lnTo>
                        <a:pt x="736" y="272"/>
                      </a:lnTo>
                      <a:lnTo>
                        <a:pt x="776" y="272"/>
                      </a:lnTo>
                      <a:lnTo>
                        <a:pt x="816" y="280"/>
                      </a:lnTo>
                      <a:lnTo>
                        <a:pt x="856" y="280"/>
                      </a:lnTo>
                      <a:lnTo>
                        <a:pt x="896" y="296"/>
                      </a:lnTo>
                      <a:lnTo>
                        <a:pt x="936" y="296"/>
                      </a:lnTo>
                      <a:lnTo>
                        <a:pt x="976" y="304"/>
                      </a:lnTo>
                      <a:lnTo>
                        <a:pt x="1016" y="304"/>
                      </a:lnTo>
                      <a:lnTo>
                        <a:pt x="1056" y="312"/>
                      </a:lnTo>
                      <a:lnTo>
                        <a:pt x="1096" y="304"/>
                      </a:lnTo>
                      <a:lnTo>
                        <a:pt x="1136" y="296"/>
                      </a:lnTo>
                      <a:lnTo>
                        <a:pt x="1176" y="280"/>
                      </a:lnTo>
                      <a:lnTo>
                        <a:pt x="1216" y="264"/>
                      </a:lnTo>
                      <a:lnTo>
                        <a:pt x="1256" y="256"/>
                      </a:lnTo>
                      <a:lnTo>
                        <a:pt x="1296" y="240"/>
                      </a:lnTo>
                      <a:lnTo>
                        <a:pt x="1336" y="232"/>
                      </a:lnTo>
                      <a:lnTo>
                        <a:pt x="1376" y="224"/>
                      </a:lnTo>
                      <a:lnTo>
                        <a:pt x="1416" y="208"/>
                      </a:lnTo>
                      <a:lnTo>
                        <a:pt x="1464" y="200"/>
                      </a:lnTo>
                      <a:lnTo>
                        <a:pt x="1480" y="160"/>
                      </a:lnTo>
                      <a:lnTo>
                        <a:pt x="1520" y="136"/>
                      </a:lnTo>
                      <a:lnTo>
                        <a:pt x="1536" y="96"/>
                      </a:lnTo>
                      <a:lnTo>
                        <a:pt x="1560" y="56"/>
                      </a:lnTo>
                      <a:lnTo>
                        <a:pt x="1560" y="16"/>
                      </a:lnTo>
                      <a:lnTo>
                        <a:pt x="1560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" name="Freeform 13"/>
                <p:cNvSpPr>
                  <a:spLocks/>
                </p:cNvSpPr>
                <p:nvPr/>
              </p:nvSpPr>
              <p:spPr bwMode="auto">
                <a:xfrm>
                  <a:off x="7629525" y="2635250"/>
                  <a:ext cx="1157288" cy="63500"/>
                </a:xfrm>
                <a:custGeom>
                  <a:avLst/>
                  <a:gdLst>
                    <a:gd name="T0" fmla="*/ 0 w 648"/>
                    <a:gd name="T1" fmla="*/ 80644994 h 40"/>
                    <a:gd name="T2" fmla="*/ 0 w 648"/>
                    <a:gd name="T3" fmla="*/ 80644994 h 40"/>
                    <a:gd name="T4" fmla="*/ 181451316 w 648"/>
                    <a:gd name="T5" fmla="*/ 80644994 h 40"/>
                    <a:gd name="T6" fmla="*/ 181451316 w 648"/>
                    <a:gd name="T7" fmla="*/ 80644994 h 40"/>
                    <a:gd name="T8" fmla="*/ 294858409 w 648"/>
                    <a:gd name="T9" fmla="*/ 100806236 h 40"/>
                    <a:gd name="T10" fmla="*/ 294858409 w 648"/>
                    <a:gd name="T11" fmla="*/ 100806236 h 40"/>
                    <a:gd name="T12" fmla="*/ 408265447 w 648"/>
                    <a:gd name="T13" fmla="*/ 100806236 h 40"/>
                    <a:gd name="T14" fmla="*/ 408265447 w 648"/>
                    <a:gd name="T15" fmla="*/ 100806236 h 40"/>
                    <a:gd name="T16" fmla="*/ 521672596 w 648"/>
                    <a:gd name="T17" fmla="*/ 100806236 h 40"/>
                    <a:gd name="T18" fmla="*/ 521672596 w 648"/>
                    <a:gd name="T19" fmla="*/ 100806236 h 40"/>
                    <a:gd name="T20" fmla="*/ 635079633 w 648"/>
                    <a:gd name="T21" fmla="*/ 100806236 h 40"/>
                    <a:gd name="T22" fmla="*/ 635079633 w 648"/>
                    <a:gd name="T23" fmla="*/ 100806236 h 40"/>
                    <a:gd name="T24" fmla="*/ 748486671 w 648"/>
                    <a:gd name="T25" fmla="*/ 100806236 h 40"/>
                    <a:gd name="T26" fmla="*/ 748486671 w 648"/>
                    <a:gd name="T27" fmla="*/ 100806236 h 40"/>
                    <a:gd name="T28" fmla="*/ 861893708 w 648"/>
                    <a:gd name="T29" fmla="*/ 100806236 h 40"/>
                    <a:gd name="T30" fmla="*/ 861893708 w 648"/>
                    <a:gd name="T31" fmla="*/ 100806236 h 40"/>
                    <a:gd name="T32" fmla="*/ 975300969 w 648"/>
                    <a:gd name="T33" fmla="*/ 100806236 h 40"/>
                    <a:gd name="T34" fmla="*/ 975300969 w 648"/>
                    <a:gd name="T35" fmla="*/ 100806236 h 40"/>
                    <a:gd name="T36" fmla="*/ 1088708007 w 648"/>
                    <a:gd name="T37" fmla="*/ 100806236 h 40"/>
                    <a:gd name="T38" fmla="*/ 1088708007 w 648"/>
                    <a:gd name="T39" fmla="*/ 100806236 h 40"/>
                    <a:gd name="T40" fmla="*/ 1202115044 w 648"/>
                    <a:gd name="T41" fmla="*/ 80644994 h 40"/>
                    <a:gd name="T42" fmla="*/ 1202115044 w 648"/>
                    <a:gd name="T43" fmla="*/ 80644994 h 40"/>
                    <a:gd name="T44" fmla="*/ 1315522082 w 648"/>
                    <a:gd name="T45" fmla="*/ 80644994 h 40"/>
                    <a:gd name="T46" fmla="*/ 1315522082 w 648"/>
                    <a:gd name="T47" fmla="*/ 80644994 h 40"/>
                    <a:gd name="T48" fmla="*/ 1428929119 w 648"/>
                    <a:gd name="T49" fmla="*/ 80644994 h 40"/>
                    <a:gd name="T50" fmla="*/ 1428929119 w 648"/>
                    <a:gd name="T51" fmla="*/ 80644994 h 40"/>
                    <a:gd name="T52" fmla="*/ 1542336157 w 648"/>
                    <a:gd name="T53" fmla="*/ 80644994 h 40"/>
                    <a:gd name="T54" fmla="*/ 1542336157 w 648"/>
                    <a:gd name="T55" fmla="*/ 80644994 h 40"/>
                    <a:gd name="T56" fmla="*/ 1655743194 w 648"/>
                    <a:gd name="T57" fmla="*/ 80644994 h 40"/>
                    <a:gd name="T58" fmla="*/ 1655743194 w 648"/>
                    <a:gd name="T59" fmla="*/ 80644994 h 40"/>
                    <a:gd name="T60" fmla="*/ 1769150232 w 648"/>
                    <a:gd name="T61" fmla="*/ 80644994 h 40"/>
                    <a:gd name="T62" fmla="*/ 1769150232 w 648"/>
                    <a:gd name="T63" fmla="*/ 80644994 h 40"/>
                    <a:gd name="T64" fmla="*/ 1837194454 w 648"/>
                    <a:gd name="T65" fmla="*/ 0 h 40"/>
                    <a:gd name="T66" fmla="*/ 1837194454 w 648"/>
                    <a:gd name="T67" fmla="*/ 0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48"/>
                    <a:gd name="T103" fmla="*/ 0 h 40"/>
                    <a:gd name="T104" fmla="*/ 648 w 648"/>
                    <a:gd name="T105" fmla="*/ 40 h 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48" h="40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64" y="32"/>
                      </a:lnTo>
                      <a:lnTo>
                        <a:pt x="104" y="40"/>
                      </a:lnTo>
                      <a:lnTo>
                        <a:pt x="144" y="40"/>
                      </a:lnTo>
                      <a:lnTo>
                        <a:pt x="184" y="40"/>
                      </a:lnTo>
                      <a:lnTo>
                        <a:pt x="224" y="40"/>
                      </a:lnTo>
                      <a:lnTo>
                        <a:pt x="264" y="40"/>
                      </a:lnTo>
                      <a:lnTo>
                        <a:pt x="304" y="40"/>
                      </a:lnTo>
                      <a:lnTo>
                        <a:pt x="344" y="40"/>
                      </a:lnTo>
                      <a:lnTo>
                        <a:pt x="384" y="40"/>
                      </a:lnTo>
                      <a:lnTo>
                        <a:pt x="424" y="32"/>
                      </a:lnTo>
                      <a:lnTo>
                        <a:pt x="464" y="32"/>
                      </a:lnTo>
                      <a:lnTo>
                        <a:pt x="504" y="32"/>
                      </a:lnTo>
                      <a:lnTo>
                        <a:pt x="544" y="32"/>
                      </a:lnTo>
                      <a:lnTo>
                        <a:pt x="584" y="32"/>
                      </a:lnTo>
                      <a:lnTo>
                        <a:pt x="624" y="32"/>
                      </a:lnTo>
                      <a:lnTo>
                        <a:pt x="648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" name="Freeform 14"/>
                <p:cNvSpPr>
                  <a:spLocks/>
                </p:cNvSpPr>
                <p:nvPr/>
              </p:nvSpPr>
              <p:spPr bwMode="auto">
                <a:xfrm>
                  <a:off x="7629525" y="2635250"/>
                  <a:ext cx="1157288" cy="63500"/>
                </a:xfrm>
                <a:custGeom>
                  <a:avLst/>
                  <a:gdLst>
                    <a:gd name="T0" fmla="*/ 0 w 648"/>
                    <a:gd name="T1" fmla="*/ 80644994 h 40"/>
                    <a:gd name="T2" fmla="*/ 181451316 w 648"/>
                    <a:gd name="T3" fmla="*/ 80644994 h 40"/>
                    <a:gd name="T4" fmla="*/ 294858409 w 648"/>
                    <a:gd name="T5" fmla="*/ 100806236 h 40"/>
                    <a:gd name="T6" fmla="*/ 408265447 w 648"/>
                    <a:gd name="T7" fmla="*/ 100806236 h 40"/>
                    <a:gd name="T8" fmla="*/ 521672596 w 648"/>
                    <a:gd name="T9" fmla="*/ 100806236 h 40"/>
                    <a:gd name="T10" fmla="*/ 635079633 w 648"/>
                    <a:gd name="T11" fmla="*/ 100806236 h 40"/>
                    <a:gd name="T12" fmla="*/ 748486671 w 648"/>
                    <a:gd name="T13" fmla="*/ 100806236 h 40"/>
                    <a:gd name="T14" fmla="*/ 861893708 w 648"/>
                    <a:gd name="T15" fmla="*/ 100806236 h 40"/>
                    <a:gd name="T16" fmla="*/ 975300969 w 648"/>
                    <a:gd name="T17" fmla="*/ 100806236 h 40"/>
                    <a:gd name="T18" fmla="*/ 1088708007 w 648"/>
                    <a:gd name="T19" fmla="*/ 100806236 h 40"/>
                    <a:gd name="T20" fmla="*/ 1202115044 w 648"/>
                    <a:gd name="T21" fmla="*/ 80644994 h 40"/>
                    <a:gd name="T22" fmla="*/ 1315522082 w 648"/>
                    <a:gd name="T23" fmla="*/ 80644994 h 40"/>
                    <a:gd name="T24" fmla="*/ 1428929119 w 648"/>
                    <a:gd name="T25" fmla="*/ 80644994 h 40"/>
                    <a:gd name="T26" fmla="*/ 1542336157 w 648"/>
                    <a:gd name="T27" fmla="*/ 80644994 h 40"/>
                    <a:gd name="T28" fmla="*/ 1655743194 w 648"/>
                    <a:gd name="T29" fmla="*/ 80644994 h 40"/>
                    <a:gd name="T30" fmla="*/ 1769150232 w 648"/>
                    <a:gd name="T31" fmla="*/ 80644994 h 40"/>
                    <a:gd name="T32" fmla="*/ 1837194454 w 648"/>
                    <a:gd name="T33" fmla="*/ 0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8"/>
                    <a:gd name="T52" fmla="*/ 0 h 40"/>
                    <a:gd name="T53" fmla="*/ 648 w 648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8" h="40">
                      <a:moveTo>
                        <a:pt x="0" y="32"/>
                      </a:moveTo>
                      <a:lnTo>
                        <a:pt x="64" y="32"/>
                      </a:lnTo>
                      <a:lnTo>
                        <a:pt x="104" y="40"/>
                      </a:lnTo>
                      <a:lnTo>
                        <a:pt x="144" y="40"/>
                      </a:lnTo>
                      <a:lnTo>
                        <a:pt x="184" y="40"/>
                      </a:lnTo>
                      <a:lnTo>
                        <a:pt x="224" y="40"/>
                      </a:lnTo>
                      <a:lnTo>
                        <a:pt x="264" y="40"/>
                      </a:lnTo>
                      <a:lnTo>
                        <a:pt x="304" y="40"/>
                      </a:lnTo>
                      <a:lnTo>
                        <a:pt x="344" y="40"/>
                      </a:lnTo>
                      <a:lnTo>
                        <a:pt x="384" y="40"/>
                      </a:lnTo>
                      <a:lnTo>
                        <a:pt x="424" y="32"/>
                      </a:lnTo>
                      <a:lnTo>
                        <a:pt x="464" y="32"/>
                      </a:lnTo>
                      <a:lnTo>
                        <a:pt x="504" y="32"/>
                      </a:lnTo>
                      <a:lnTo>
                        <a:pt x="544" y="32"/>
                      </a:lnTo>
                      <a:lnTo>
                        <a:pt x="584" y="32"/>
                      </a:lnTo>
                      <a:lnTo>
                        <a:pt x="624" y="32"/>
                      </a:lnTo>
                      <a:lnTo>
                        <a:pt x="648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0" name="Freeform 15"/>
                <p:cNvSpPr>
                  <a:spLocks/>
                </p:cNvSpPr>
                <p:nvPr/>
              </p:nvSpPr>
              <p:spPr bwMode="auto">
                <a:xfrm>
                  <a:off x="8272463" y="2317750"/>
                  <a:ext cx="514350" cy="368300"/>
                </a:xfrm>
                <a:custGeom>
                  <a:avLst/>
                  <a:gdLst>
                    <a:gd name="T0" fmla="*/ 0 w 288"/>
                    <a:gd name="T1" fmla="*/ 584676295 h 232"/>
                    <a:gd name="T2" fmla="*/ 0 w 288"/>
                    <a:gd name="T3" fmla="*/ 584676295 h 232"/>
                    <a:gd name="T4" fmla="*/ 113407011 w 288"/>
                    <a:gd name="T5" fmla="*/ 544353805 h 232"/>
                    <a:gd name="T6" fmla="*/ 113407011 w 288"/>
                    <a:gd name="T7" fmla="*/ 544353805 h 232"/>
                    <a:gd name="T8" fmla="*/ 226814022 w 288"/>
                    <a:gd name="T9" fmla="*/ 443547582 h 232"/>
                    <a:gd name="T10" fmla="*/ 226814022 w 288"/>
                    <a:gd name="T11" fmla="*/ 443547582 h 232"/>
                    <a:gd name="T12" fmla="*/ 340221061 w 288"/>
                    <a:gd name="T13" fmla="*/ 362902504 h 232"/>
                    <a:gd name="T14" fmla="*/ 340221061 w 288"/>
                    <a:gd name="T15" fmla="*/ 362902504 h 232"/>
                    <a:gd name="T16" fmla="*/ 408265251 w 288"/>
                    <a:gd name="T17" fmla="*/ 262096280 h 232"/>
                    <a:gd name="T18" fmla="*/ 408265251 w 288"/>
                    <a:gd name="T19" fmla="*/ 262096280 h 232"/>
                    <a:gd name="T20" fmla="*/ 521672346 w 288"/>
                    <a:gd name="T21" fmla="*/ 181451252 h 232"/>
                    <a:gd name="T22" fmla="*/ 521672346 w 288"/>
                    <a:gd name="T23" fmla="*/ 181451252 h 232"/>
                    <a:gd name="T24" fmla="*/ 635079329 w 288"/>
                    <a:gd name="T25" fmla="*/ 100806248 h 232"/>
                    <a:gd name="T26" fmla="*/ 635079329 w 288"/>
                    <a:gd name="T27" fmla="*/ 100806248 h 232"/>
                    <a:gd name="T28" fmla="*/ 748486312 w 288"/>
                    <a:gd name="T29" fmla="*/ 60483759 h 232"/>
                    <a:gd name="T30" fmla="*/ 748486312 w 288"/>
                    <a:gd name="T31" fmla="*/ 60483759 h 232"/>
                    <a:gd name="T32" fmla="*/ 816530502 w 288"/>
                    <a:gd name="T33" fmla="*/ 0 h 232"/>
                    <a:gd name="T34" fmla="*/ 816530502 w 288"/>
                    <a:gd name="T35" fmla="*/ 0 h 23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88"/>
                    <a:gd name="T55" fmla="*/ 0 h 232"/>
                    <a:gd name="T56" fmla="*/ 288 w 288"/>
                    <a:gd name="T57" fmla="*/ 232 h 23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88" h="232">
                      <a:moveTo>
                        <a:pt x="0" y="232"/>
                      </a:moveTo>
                      <a:lnTo>
                        <a:pt x="0" y="232"/>
                      </a:lnTo>
                      <a:lnTo>
                        <a:pt x="40" y="216"/>
                      </a:lnTo>
                      <a:lnTo>
                        <a:pt x="80" y="176"/>
                      </a:lnTo>
                      <a:lnTo>
                        <a:pt x="120" y="144"/>
                      </a:lnTo>
                      <a:lnTo>
                        <a:pt x="144" y="104"/>
                      </a:lnTo>
                      <a:lnTo>
                        <a:pt x="184" y="72"/>
                      </a:lnTo>
                      <a:lnTo>
                        <a:pt x="224" y="40"/>
                      </a:lnTo>
                      <a:lnTo>
                        <a:pt x="264" y="24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1" name="Freeform 16"/>
                <p:cNvSpPr>
                  <a:spLocks/>
                </p:cNvSpPr>
                <p:nvPr/>
              </p:nvSpPr>
              <p:spPr bwMode="auto">
                <a:xfrm>
                  <a:off x="8272463" y="2317750"/>
                  <a:ext cx="514350" cy="368300"/>
                </a:xfrm>
                <a:custGeom>
                  <a:avLst/>
                  <a:gdLst>
                    <a:gd name="T0" fmla="*/ 0 w 288"/>
                    <a:gd name="T1" fmla="*/ 584676295 h 232"/>
                    <a:gd name="T2" fmla="*/ 113407011 w 288"/>
                    <a:gd name="T3" fmla="*/ 544353805 h 232"/>
                    <a:gd name="T4" fmla="*/ 226814022 w 288"/>
                    <a:gd name="T5" fmla="*/ 443547582 h 232"/>
                    <a:gd name="T6" fmla="*/ 340221061 w 288"/>
                    <a:gd name="T7" fmla="*/ 362902504 h 232"/>
                    <a:gd name="T8" fmla="*/ 408265251 w 288"/>
                    <a:gd name="T9" fmla="*/ 262096280 h 232"/>
                    <a:gd name="T10" fmla="*/ 521672346 w 288"/>
                    <a:gd name="T11" fmla="*/ 181451252 h 232"/>
                    <a:gd name="T12" fmla="*/ 635079329 w 288"/>
                    <a:gd name="T13" fmla="*/ 100806248 h 232"/>
                    <a:gd name="T14" fmla="*/ 748486312 w 288"/>
                    <a:gd name="T15" fmla="*/ 60483759 h 232"/>
                    <a:gd name="T16" fmla="*/ 816530502 w 288"/>
                    <a:gd name="T17" fmla="*/ 0 h 2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8"/>
                    <a:gd name="T28" fmla="*/ 0 h 232"/>
                    <a:gd name="T29" fmla="*/ 288 w 288"/>
                    <a:gd name="T30" fmla="*/ 232 h 2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8" h="232">
                      <a:moveTo>
                        <a:pt x="0" y="232"/>
                      </a:moveTo>
                      <a:lnTo>
                        <a:pt x="40" y="216"/>
                      </a:lnTo>
                      <a:lnTo>
                        <a:pt x="80" y="176"/>
                      </a:lnTo>
                      <a:lnTo>
                        <a:pt x="120" y="144"/>
                      </a:lnTo>
                      <a:lnTo>
                        <a:pt x="144" y="104"/>
                      </a:lnTo>
                      <a:lnTo>
                        <a:pt x="184" y="72"/>
                      </a:lnTo>
                      <a:lnTo>
                        <a:pt x="224" y="40"/>
                      </a:lnTo>
                      <a:lnTo>
                        <a:pt x="264" y="24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2" name="Freeform 17"/>
                <p:cNvSpPr>
                  <a:spLocks/>
                </p:cNvSpPr>
                <p:nvPr/>
              </p:nvSpPr>
              <p:spPr bwMode="auto">
                <a:xfrm>
                  <a:off x="8529638" y="2508250"/>
                  <a:ext cx="257175" cy="177800"/>
                </a:xfrm>
                <a:custGeom>
                  <a:avLst/>
                  <a:gdLst>
                    <a:gd name="T0" fmla="*/ 0 w 144"/>
                    <a:gd name="T1" fmla="*/ 282257522 h 112"/>
                    <a:gd name="T2" fmla="*/ 0 w 144"/>
                    <a:gd name="T3" fmla="*/ 282257522 h 112"/>
                    <a:gd name="T4" fmla="*/ 113407011 w 144"/>
                    <a:gd name="T5" fmla="*/ 241935033 h 112"/>
                    <a:gd name="T6" fmla="*/ 113407011 w 144"/>
                    <a:gd name="T7" fmla="*/ 241935033 h 112"/>
                    <a:gd name="T8" fmla="*/ 204132626 w 144"/>
                    <a:gd name="T9" fmla="*/ 141128761 h 112"/>
                    <a:gd name="T10" fmla="*/ 204132626 w 144"/>
                    <a:gd name="T11" fmla="*/ 141128761 h 112"/>
                    <a:gd name="T12" fmla="*/ 317539665 w 144"/>
                    <a:gd name="T13" fmla="*/ 60483758 h 112"/>
                    <a:gd name="T14" fmla="*/ 317539665 w 144"/>
                    <a:gd name="T15" fmla="*/ 60483758 h 112"/>
                    <a:gd name="T16" fmla="*/ 408265251 w 144"/>
                    <a:gd name="T17" fmla="*/ 0 h 112"/>
                    <a:gd name="T18" fmla="*/ 408265251 w 144"/>
                    <a:gd name="T19" fmla="*/ 0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4"/>
                    <a:gd name="T31" fmla="*/ 0 h 112"/>
                    <a:gd name="T32" fmla="*/ 144 w 144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4" h="112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40" y="96"/>
                      </a:lnTo>
                      <a:lnTo>
                        <a:pt x="72" y="56"/>
                      </a:lnTo>
                      <a:lnTo>
                        <a:pt x="112" y="24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3" name="Freeform 18"/>
                <p:cNvSpPr>
                  <a:spLocks/>
                </p:cNvSpPr>
                <p:nvPr/>
              </p:nvSpPr>
              <p:spPr bwMode="auto">
                <a:xfrm>
                  <a:off x="8529638" y="2508250"/>
                  <a:ext cx="257175" cy="177800"/>
                </a:xfrm>
                <a:custGeom>
                  <a:avLst/>
                  <a:gdLst>
                    <a:gd name="T0" fmla="*/ 0 w 144"/>
                    <a:gd name="T1" fmla="*/ 282257522 h 112"/>
                    <a:gd name="T2" fmla="*/ 113407011 w 144"/>
                    <a:gd name="T3" fmla="*/ 241935033 h 112"/>
                    <a:gd name="T4" fmla="*/ 204132626 w 144"/>
                    <a:gd name="T5" fmla="*/ 141128761 h 112"/>
                    <a:gd name="T6" fmla="*/ 317539665 w 144"/>
                    <a:gd name="T7" fmla="*/ 60483758 h 112"/>
                    <a:gd name="T8" fmla="*/ 408265251 w 144"/>
                    <a:gd name="T9" fmla="*/ 0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"/>
                    <a:gd name="T16" fmla="*/ 0 h 112"/>
                    <a:gd name="T17" fmla="*/ 144 w 144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" h="112">
                      <a:moveTo>
                        <a:pt x="0" y="112"/>
                      </a:moveTo>
                      <a:lnTo>
                        <a:pt x="40" y="96"/>
                      </a:lnTo>
                      <a:lnTo>
                        <a:pt x="72" y="56"/>
                      </a:lnTo>
                      <a:lnTo>
                        <a:pt x="112" y="24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19"/>
                <p:cNvSpPr>
                  <a:spLocks/>
                </p:cNvSpPr>
                <p:nvPr/>
              </p:nvSpPr>
              <p:spPr bwMode="auto">
                <a:xfrm>
                  <a:off x="5786437" y="5835650"/>
                  <a:ext cx="1571625" cy="736600"/>
                </a:xfrm>
                <a:custGeom>
                  <a:avLst/>
                  <a:gdLst>
                    <a:gd name="T0" fmla="*/ 68044228 w 880"/>
                    <a:gd name="T1" fmla="*/ 80645004 h 464"/>
                    <a:gd name="T2" fmla="*/ 181451255 w 880"/>
                    <a:gd name="T3" fmla="*/ 0 h 464"/>
                    <a:gd name="T4" fmla="*/ 294858311 w 880"/>
                    <a:gd name="T5" fmla="*/ 0 h 464"/>
                    <a:gd name="T6" fmla="*/ 408265311 w 880"/>
                    <a:gd name="T7" fmla="*/ 40322502 h 464"/>
                    <a:gd name="T8" fmla="*/ 476309622 w 880"/>
                    <a:gd name="T9" fmla="*/ 141128762 h 464"/>
                    <a:gd name="T10" fmla="*/ 589716622 w 880"/>
                    <a:gd name="T11" fmla="*/ 201612497 h 464"/>
                    <a:gd name="T12" fmla="*/ 703123622 w 880"/>
                    <a:gd name="T13" fmla="*/ 221773791 h 464"/>
                    <a:gd name="T14" fmla="*/ 816530622 w 880"/>
                    <a:gd name="T15" fmla="*/ 241935036 h 464"/>
                    <a:gd name="T16" fmla="*/ 929937621 w 880"/>
                    <a:gd name="T17" fmla="*/ 262096280 h 464"/>
                    <a:gd name="T18" fmla="*/ 1043344845 w 880"/>
                    <a:gd name="T19" fmla="*/ 282257525 h 464"/>
                    <a:gd name="T20" fmla="*/ 1156751844 w 880"/>
                    <a:gd name="T21" fmla="*/ 302418770 h 464"/>
                    <a:gd name="T22" fmla="*/ 1270158844 w 880"/>
                    <a:gd name="T23" fmla="*/ 322580014 h 464"/>
                    <a:gd name="T24" fmla="*/ 1383565844 w 880"/>
                    <a:gd name="T25" fmla="*/ 342741259 h 464"/>
                    <a:gd name="T26" fmla="*/ 1496972844 w 880"/>
                    <a:gd name="T27" fmla="*/ 342741259 h 464"/>
                    <a:gd name="T28" fmla="*/ 1610379843 w 880"/>
                    <a:gd name="T29" fmla="*/ 362902504 h 464"/>
                    <a:gd name="T30" fmla="*/ 1723786843 w 880"/>
                    <a:gd name="T31" fmla="*/ 383063748 h 464"/>
                    <a:gd name="T32" fmla="*/ 1837193843 w 880"/>
                    <a:gd name="T33" fmla="*/ 403224993 h 464"/>
                    <a:gd name="T34" fmla="*/ 1950601289 w 880"/>
                    <a:gd name="T35" fmla="*/ 403224993 h 464"/>
                    <a:gd name="T36" fmla="*/ 2041326889 w 880"/>
                    <a:gd name="T37" fmla="*/ 504031316 h 464"/>
                    <a:gd name="T38" fmla="*/ 2132052489 w 880"/>
                    <a:gd name="T39" fmla="*/ 604837539 h 464"/>
                    <a:gd name="T40" fmla="*/ 2147483647 w 880"/>
                    <a:gd name="T41" fmla="*/ 705643763 h 464"/>
                    <a:gd name="T42" fmla="*/ 2147483647 w 880"/>
                    <a:gd name="T43" fmla="*/ 806449986 h 464"/>
                    <a:gd name="T44" fmla="*/ 2147483647 w 880"/>
                    <a:gd name="T45" fmla="*/ 907256408 h 464"/>
                    <a:gd name="T46" fmla="*/ 2147483647 w 880"/>
                    <a:gd name="T47" fmla="*/ 1008062632 h 464"/>
                    <a:gd name="T48" fmla="*/ 2147483647 w 880"/>
                    <a:gd name="T49" fmla="*/ 1108868855 h 464"/>
                    <a:gd name="T50" fmla="*/ 2147483647 w 880"/>
                    <a:gd name="T51" fmla="*/ 1169352589 h 464"/>
                    <a:gd name="T52" fmla="*/ 2147483647 w 880"/>
                    <a:gd name="T53" fmla="*/ 1149191345 h 464"/>
                    <a:gd name="T54" fmla="*/ 2147483647 w 880"/>
                    <a:gd name="T55" fmla="*/ 1088707610 h 464"/>
                    <a:gd name="T56" fmla="*/ 2041326889 w 880"/>
                    <a:gd name="T57" fmla="*/ 1048385121 h 464"/>
                    <a:gd name="T58" fmla="*/ 1927919889 w 880"/>
                    <a:gd name="T59" fmla="*/ 1028223876 h 464"/>
                    <a:gd name="T60" fmla="*/ 1814512443 w 880"/>
                    <a:gd name="T61" fmla="*/ 1028223876 h 464"/>
                    <a:gd name="T62" fmla="*/ 1701105443 w 880"/>
                    <a:gd name="T63" fmla="*/ 1008062632 h 464"/>
                    <a:gd name="T64" fmla="*/ 1587698444 w 880"/>
                    <a:gd name="T65" fmla="*/ 967740142 h 464"/>
                    <a:gd name="T66" fmla="*/ 1474291444 w 880"/>
                    <a:gd name="T67" fmla="*/ 947578898 h 464"/>
                    <a:gd name="T68" fmla="*/ 1360884444 w 880"/>
                    <a:gd name="T69" fmla="*/ 907256408 h 464"/>
                    <a:gd name="T70" fmla="*/ 1247477444 w 880"/>
                    <a:gd name="T71" fmla="*/ 866933919 h 464"/>
                    <a:gd name="T72" fmla="*/ 1134070444 w 880"/>
                    <a:gd name="T73" fmla="*/ 826611231 h 464"/>
                    <a:gd name="T74" fmla="*/ 1020663445 w 880"/>
                    <a:gd name="T75" fmla="*/ 766127497 h 464"/>
                    <a:gd name="T76" fmla="*/ 907256222 w 880"/>
                    <a:gd name="T77" fmla="*/ 725805007 h 464"/>
                    <a:gd name="T78" fmla="*/ 793849222 w 880"/>
                    <a:gd name="T79" fmla="*/ 665321273 h 464"/>
                    <a:gd name="T80" fmla="*/ 680442222 w 880"/>
                    <a:gd name="T81" fmla="*/ 604837539 h 464"/>
                    <a:gd name="T82" fmla="*/ 567035222 w 880"/>
                    <a:gd name="T83" fmla="*/ 524192561 h 464"/>
                    <a:gd name="T84" fmla="*/ 476309622 w 880"/>
                    <a:gd name="T85" fmla="*/ 423386337 h 464"/>
                    <a:gd name="T86" fmla="*/ 362902511 w 880"/>
                    <a:gd name="T87" fmla="*/ 342741259 h 464"/>
                    <a:gd name="T88" fmla="*/ 249495511 w 880"/>
                    <a:gd name="T89" fmla="*/ 302418770 h 464"/>
                    <a:gd name="T90" fmla="*/ 136088456 w 880"/>
                    <a:gd name="T91" fmla="*/ 342741259 h 464"/>
                    <a:gd name="T92" fmla="*/ 22681407 w 880"/>
                    <a:gd name="T93" fmla="*/ 322580014 h 464"/>
                    <a:gd name="T94" fmla="*/ 0 w 880"/>
                    <a:gd name="T95" fmla="*/ 262096280 h 4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80"/>
                    <a:gd name="T145" fmla="*/ 0 h 464"/>
                    <a:gd name="T146" fmla="*/ 880 w 880"/>
                    <a:gd name="T147" fmla="*/ 464 h 4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80" h="464">
                      <a:moveTo>
                        <a:pt x="24" y="32"/>
                      </a:moveTo>
                      <a:lnTo>
                        <a:pt x="24" y="32"/>
                      </a:lnTo>
                      <a:lnTo>
                        <a:pt x="64" y="0"/>
                      </a:lnTo>
                      <a:lnTo>
                        <a:pt x="104" y="0"/>
                      </a:lnTo>
                      <a:lnTo>
                        <a:pt x="144" y="16"/>
                      </a:lnTo>
                      <a:lnTo>
                        <a:pt x="168" y="56"/>
                      </a:lnTo>
                      <a:lnTo>
                        <a:pt x="208" y="80"/>
                      </a:lnTo>
                      <a:lnTo>
                        <a:pt x="248" y="88"/>
                      </a:lnTo>
                      <a:lnTo>
                        <a:pt x="288" y="96"/>
                      </a:lnTo>
                      <a:lnTo>
                        <a:pt x="328" y="104"/>
                      </a:lnTo>
                      <a:lnTo>
                        <a:pt x="368" y="112"/>
                      </a:lnTo>
                      <a:lnTo>
                        <a:pt x="408" y="120"/>
                      </a:lnTo>
                      <a:lnTo>
                        <a:pt x="448" y="128"/>
                      </a:lnTo>
                      <a:lnTo>
                        <a:pt x="488" y="136"/>
                      </a:lnTo>
                      <a:lnTo>
                        <a:pt x="528" y="136"/>
                      </a:lnTo>
                      <a:lnTo>
                        <a:pt x="568" y="144"/>
                      </a:lnTo>
                      <a:lnTo>
                        <a:pt x="608" y="152"/>
                      </a:lnTo>
                      <a:lnTo>
                        <a:pt x="648" y="160"/>
                      </a:lnTo>
                      <a:lnTo>
                        <a:pt x="688" y="160"/>
                      </a:lnTo>
                      <a:lnTo>
                        <a:pt x="720" y="200"/>
                      </a:lnTo>
                      <a:lnTo>
                        <a:pt x="752" y="240"/>
                      </a:lnTo>
                      <a:lnTo>
                        <a:pt x="784" y="280"/>
                      </a:lnTo>
                      <a:lnTo>
                        <a:pt x="808" y="320"/>
                      </a:lnTo>
                      <a:lnTo>
                        <a:pt x="832" y="360"/>
                      </a:lnTo>
                      <a:lnTo>
                        <a:pt x="856" y="400"/>
                      </a:lnTo>
                      <a:lnTo>
                        <a:pt x="880" y="440"/>
                      </a:lnTo>
                      <a:lnTo>
                        <a:pt x="840" y="464"/>
                      </a:lnTo>
                      <a:lnTo>
                        <a:pt x="800" y="456"/>
                      </a:lnTo>
                      <a:lnTo>
                        <a:pt x="760" y="432"/>
                      </a:lnTo>
                      <a:lnTo>
                        <a:pt x="720" y="416"/>
                      </a:lnTo>
                      <a:lnTo>
                        <a:pt x="680" y="408"/>
                      </a:lnTo>
                      <a:lnTo>
                        <a:pt x="640" y="408"/>
                      </a:lnTo>
                      <a:lnTo>
                        <a:pt x="600" y="400"/>
                      </a:lnTo>
                      <a:lnTo>
                        <a:pt x="560" y="384"/>
                      </a:lnTo>
                      <a:lnTo>
                        <a:pt x="520" y="376"/>
                      </a:lnTo>
                      <a:lnTo>
                        <a:pt x="480" y="360"/>
                      </a:lnTo>
                      <a:lnTo>
                        <a:pt x="440" y="344"/>
                      </a:lnTo>
                      <a:lnTo>
                        <a:pt x="400" y="328"/>
                      </a:lnTo>
                      <a:lnTo>
                        <a:pt x="360" y="304"/>
                      </a:lnTo>
                      <a:lnTo>
                        <a:pt x="320" y="288"/>
                      </a:lnTo>
                      <a:lnTo>
                        <a:pt x="280" y="264"/>
                      </a:lnTo>
                      <a:lnTo>
                        <a:pt x="240" y="240"/>
                      </a:lnTo>
                      <a:lnTo>
                        <a:pt x="200" y="208"/>
                      </a:lnTo>
                      <a:lnTo>
                        <a:pt x="168" y="168"/>
                      </a:lnTo>
                      <a:lnTo>
                        <a:pt x="128" y="136"/>
                      </a:lnTo>
                      <a:lnTo>
                        <a:pt x="88" y="120"/>
                      </a:lnTo>
                      <a:lnTo>
                        <a:pt x="48" y="136"/>
                      </a:lnTo>
                      <a:lnTo>
                        <a:pt x="8" y="128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20"/>
                <p:cNvSpPr>
                  <a:spLocks/>
                </p:cNvSpPr>
                <p:nvPr/>
              </p:nvSpPr>
              <p:spPr bwMode="auto">
                <a:xfrm>
                  <a:off x="5786437" y="5835650"/>
                  <a:ext cx="1571625" cy="736600"/>
                </a:xfrm>
                <a:custGeom>
                  <a:avLst/>
                  <a:gdLst>
                    <a:gd name="T0" fmla="*/ 68044228 w 880"/>
                    <a:gd name="T1" fmla="*/ 80645004 h 464"/>
                    <a:gd name="T2" fmla="*/ 181451255 w 880"/>
                    <a:gd name="T3" fmla="*/ 0 h 464"/>
                    <a:gd name="T4" fmla="*/ 294858311 w 880"/>
                    <a:gd name="T5" fmla="*/ 0 h 464"/>
                    <a:gd name="T6" fmla="*/ 408265311 w 880"/>
                    <a:gd name="T7" fmla="*/ 40322502 h 464"/>
                    <a:gd name="T8" fmla="*/ 476309622 w 880"/>
                    <a:gd name="T9" fmla="*/ 141128762 h 464"/>
                    <a:gd name="T10" fmla="*/ 589716622 w 880"/>
                    <a:gd name="T11" fmla="*/ 201612497 h 464"/>
                    <a:gd name="T12" fmla="*/ 703123622 w 880"/>
                    <a:gd name="T13" fmla="*/ 221773791 h 464"/>
                    <a:gd name="T14" fmla="*/ 816530622 w 880"/>
                    <a:gd name="T15" fmla="*/ 241935036 h 464"/>
                    <a:gd name="T16" fmla="*/ 929937621 w 880"/>
                    <a:gd name="T17" fmla="*/ 262096280 h 464"/>
                    <a:gd name="T18" fmla="*/ 1043344845 w 880"/>
                    <a:gd name="T19" fmla="*/ 282257525 h 464"/>
                    <a:gd name="T20" fmla="*/ 1156751844 w 880"/>
                    <a:gd name="T21" fmla="*/ 302418770 h 464"/>
                    <a:gd name="T22" fmla="*/ 1270158844 w 880"/>
                    <a:gd name="T23" fmla="*/ 322580014 h 464"/>
                    <a:gd name="T24" fmla="*/ 1383565844 w 880"/>
                    <a:gd name="T25" fmla="*/ 342741259 h 464"/>
                    <a:gd name="T26" fmla="*/ 1496972844 w 880"/>
                    <a:gd name="T27" fmla="*/ 342741259 h 464"/>
                    <a:gd name="T28" fmla="*/ 1610379843 w 880"/>
                    <a:gd name="T29" fmla="*/ 362902504 h 464"/>
                    <a:gd name="T30" fmla="*/ 1723786843 w 880"/>
                    <a:gd name="T31" fmla="*/ 383063748 h 464"/>
                    <a:gd name="T32" fmla="*/ 1837193843 w 880"/>
                    <a:gd name="T33" fmla="*/ 403224993 h 464"/>
                    <a:gd name="T34" fmla="*/ 1950601289 w 880"/>
                    <a:gd name="T35" fmla="*/ 403224993 h 464"/>
                    <a:gd name="T36" fmla="*/ 2041326889 w 880"/>
                    <a:gd name="T37" fmla="*/ 504031316 h 464"/>
                    <a:gd name="T38" fmla="*/ 2132052489 w 880"/>
                    <a:gd name="T39" fmla="*/ 604837539 h 464"/>
                    <a:gd name="T40" fmla="*/ 2147483647 w 880"/>
                    <a:gd name="T41" fmla="*/ 705643763 h 464"/>
                    <a:gd name="T42" fmla="*/ 2147483647 w 880"/>
                    <a:gd name="T43" fmla="*/ 806449986 h 464"/>
                    <a:gd name="T44" fmla="*/ 2147483647 w 880"/>
                    <a:gd name="T45" fmla="*/ 907256408 h 464"/>
                    <a:gd name="T46" fmla="*/ 2147483647 w 880"/>
                    <a:gd name="T47" fmla="*/ 1008062632 h 464"/>
                    <a:gd name="T48" fmla="*/ 2147483647 w 880"/>
                    <a:gd name="T49" fmla="*/ 1108868855 h 464"/>
                    <a:gd name="T50" fmla="*/ 2147483647 w 880"/>
                    <a:gd name="T51" fmla="*/ 1169352589 h 464"/>
                    <a:gd name="T52" fmla="*/ 2147483647 w 880"/>
                    <a:gd name="T53" fmla="*/ 1149191345 h 464"/>
                    <a:gd name="T54" fmla="*/ 2147483647 w 880"/>
                    <a:gd name="T55" fmla="*/ 1088707610 h 464"/>
                    <a:gd name="T56" fmla="*/ 2041326889 w 880"/>
                    <a:gd name="T57" fmla="*/ 1048385121 h 464"/>
                    <a:gd name="T58" fmla="*/ 1927919889 w 880"/>
                    <a:gd name="T59" fmla="*/ 1028223876 h 464"/>
                    <a:gd name="T60" fmla="*/ 1814512443 w 880"/>
                    <a:gd name="T61" fmla="*/ 1028223876 h 464"/>
                    <a:gd name="T62" fmla="*/ 1701105443 w 880"/>
                    <a:gd name="T63" fmla="*/ 1008062632 h 464"/>
                    <a:gd name="T64" fmla="*/ 1587698444 w 880"/>
                    <a:gd name="T65" fmla="*/ 967740142 h 464"/>
                    <a:gd name="T66" fmla="*/ 1474291444 w 880"/>
                    <a:gd name="T67" fmla="*/ 947578898 h 464"/>
                    <a:gd name="T68" fmla="*/ 1360884444 w 880"/>
                    <a:gd name="T69" fmla="*/ 907256408 h 464"/>
                    <a:gd name="T70" fmla="*/ 1247477444 w 880"/>
                    <a:gd name="T71" fmla="*/ 866933919 h 464"/>
                    <a:gd name="T72" fmla="*/ 1134070444 w 880"/>
                    <a:gd name="T73" fmla="*/ 826611231 h 464"/>
                    <a:gd name="T74" fmla="*/ 1020663445 w 880"/>
                    <a:gd name="T75" fmla="*/ 766127497 h 464"/>
                    <a:gd name="T76" fmla="*/ 907256222 w 880"/>
                    <a:gd name="T77" fmla="*/ 725805007 h 464"/>
                    <a:gd name="T78" fmla="*/ 793849222 w 880"/>
                    <a:gd name="T79" fmla="*/ 665321273 h 464"/>
                    <a:gd name="T80" fmla="*/ 680442222 w 880"/>
                    <a:gd name="T81" fmla="*/ 604837539 h 464"/>
                    <a:gd name="T82" fmla="*/ 567035222 w 880"/>
                    <a:gd name="T83" fmla="*/ 524192561 h 464"/>
                    <a:gd name="T84" fmla="*/ 476309622 w 880"/>
                    <a:gd name="T85" fmla="*/ 423386337 h 464"/>
                    <a:gd name="T86" fmla="*/ 362902511 w 880"/>
                    <a:gd name="T87" fmla="*/ 342741259 h 464"/>
                    <a:gd name="T88" fmla="*/ 249495511 w 880"/>
                    <a:gd name="T89" fmla="*/ 302418770 h 464"/>
                    <a:gd name="T90" fmla="*/ 136088456 w 880"/>
                    <a:gd name="T91" fmla="*/ 342741259 h 464"/>
                    <a:gd name="T92" fmla="*/ 22681407 w 880"/>
                    <a:gd name="T93" fmla="*/ 322580014 h 464"/>
                    <a:gd name="T94" fmla="*/ 0 w 880"/>
                    <a:gd name="T95" fmla="*/ 262096280 h 4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80"/>
                    <a:gd name="T145" fmla="*/ 0 h 464"/>
                    <a:gd name="T146" fmla="*/ 880 w 880"/>
                    <a:gd name="T147" fmla="*/ 464 h 4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80" h="464">
                      <a:moveTo>
                        <a:pt x="24" y="32"/>
                      </a:moveTo>
                      <a:lnTo>
                        <a:pt x="64" y="0"/>
                      </a:lnTo>
                      <a:lnTo>
                        <a:pt x="104" y="0"/>
                      </a:lnTo>
                      <a:lnTo>
                        <a:pt x="144" y="16"/>
                      </a:lnTo>
                      <a:lnTo>
                        <a:pt x="168" y="56"/>
                      </a:lnTo>
                      <a:lnTo>
                        <a:pt x="208" y="80"/>
                      </a:lnTo>
                      <a:lnTo>
                        <a:pt x="248" y="88"/>
                      </a:lnTo>
                      <a:lnTo>
                        <a:pt x="288" y="96"/>
                      </a:lnTo>
                      <a:lnTo>
                        <a:pt x="328" y="104"/>
                      </a:lnTo>
                      <a:lnTo>
                        <a:pt x="368" y="112"/>
                      </a:lnTo>
                      <a:lnTo>
                        <a:pt x="408" y="120"/>
                      </a:lnTo>
                      <a:lnTo>
                        <a:pt x="448" y="128"/>
                      </a:lnTo>
                      <a:lnTo>
                        <a:pt x="488" y="136"/>
                      </a:lnTo>
                      <a:lnTo>
                        <a:pt x="528" y="136"/>
                      </a:lnTo>
                      <a:lnTo>
                        <a:pt x="568" y="144"/>
                      </a:lnTo>
                      <a:lnTo>
                        <a:pt x="608" y="152"/>
                      </a:lnTo>
                      <a:lnTo>
                        <a:pt x="648" y="160"/>
                      </a:lnTo>
                      <a:lnTo>
                        <a:pt x="688" y="160"/>
                      </a:lnTo>
                      <a:lnTo>
                        <a:pt x="720" y="200"/>
                      </a:lnTo>
                      <a:lnTo>
                        <a:pt x="752" y="240"/>
                      </a:lnTo>
                      <a:lnTo>
                        <a:pt x="784" y="280"/>
                      </a:lnTo>
                      <a:lnTo>
                        <a:pt x="808" y="320"/>
                      </a:lnTo>
                      <a:lnTo>
                        <a:pt x="832" y="360"/>
                      </a:lnTo>
                      <a:lnTo>
                        <a:pt x="856" y="400"/>
                      </a:lnTo>
                      <a:lnTo>
                        <a:pt x="880" y="440"/>
                      </a:lnTo>
                      <a:lnTo>
                        <a:pt x="840" y="464"/>
                      </a:lnTo>
                      <a:lnTo>
                        <a:pt x="800" y="456"/>
                      </a:lnTo>
                      <a:lnTo>
                        <a:pt x="760" y="432"/>
                      </a:lnTo>
                      <a:lnTo>
                        <a:pt x="720" y="416"/>
                      </a:lnTo>
                      <a:lnTo>
                        <a:pt x="680" y="408"/>
                      </a:lnTo>
                      <a:lnTo>
                        <a:pt x="640" y="408"/>
                      </a:lnTo>
                      <a:lnTo>
                        <a:pt x="600" y="400"/>
                      </a:lnTo>
                      <a:lnTo>
                        <a:pt x="560" y="384"/>
                      </a:lnTo>
                      <a:lnTo>
                        <a:pt x="520" y="376"/>
                      </a:lnTo>
                      <a:lnTo>
                        <a:pt x="480" y="360"/>
                      </a:lnTo>
                      <a:lnTo>
                        <a:pt x="440" y="344"/>
                      </a:lnTo>
                      <a:lnTo>
                        <a:pt x="400" y="328"/>
                      </a:lnTo>
                      <a:lnTo>
                        <a:pt x="360" y="304"/>
                      </a:lnTo>
                      <a:lnTo>
                        <a:pt x="320" y="288"/>
                      </a:lnTo>
                      <a:lnTo>
                        <a:pt x="280" y="264"/>
                      </a:lnTo>
                      <a:lnTo>
                        <a:pt x="240" y="240"/>
                      </a:lnTo>
                      <a:lnTo>
                        <a:pt x="200" y="208"/>
                      </a:lnTo>
                      <a:lnTo>
                        <a:pt x="168" y="168"/>
                      </a:lnTo>
                      <a:lnTo>
                        <a:pt x="128" y="136"/>
                      </a:lnTo>
                      <a:lnTo>
                        <a:pt x="88" y="120"/>
                      </a:lnTo>
                      <a:lnTo>
                        <a:pt x="48" y="136"/>
                      </a:lnTo>
                      <a:lnTo>
                        <a:pt x="8" y="128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21"/>
                <p:cNvSpPr>
                  <a:spLocks/>
                </p:cNvSpPr>
                <p:nvPr/>
              </p:nvSpPr>
              <p:spPr bwMode="auto">
                <a:xfrm>
                  <a:off x="6215062" y="6000750"/>
                  <a:ext cx="900113" cy="215900"/>
                </a:xfrm>
                <a:custGeom>
                  <a:avLst/>
                  <a:gdLst>
                    <a:gd name="T0" fmla="*/ 0 w 504"/>
                    <a:gd name="T1" fmla="*/ 0 h 136"/>
                    <a:gd name="T2" fmla="*/ 0 w 504"/>
                    <a:gd name="T3" fmla="*/ 0 h 136"/>
                    <a:gd name="T4" fmla="*/ 22681420 w 504"/>
                    <a:gd name="T5" fmla="*/ 100806230 h 136"/>
                    <a:gd name="T6" fmla="*/ 22681420 w 504"/>
                    <a:gd name="T7" fmla="*/ 100806230 h 136"/>
                    <a:gd name="T8" fmla="*/ 136088536 w 504"/>
                    <a:gd name="T9" fmla="*/ 161289977 h 136"/>
                    <a:gd name="T10" fmla="*/ 136088536 w 504"/>
                    <a:gd name="T11" fmla="*/ 161289977 h 136"/>
                    <a:gd name="T12" fmla="*/ 22681420 w 504"/>
                    <a:gd name="T13" fmla="*/ 141128736 h 136"/>
                    <a:gd name="T14" fmla="*/ 22681420 w 504"/>
                    <a:gd name="T15" fmla="*/ 141128736 h 136"/>
                    <a:gd name="T16" fmla="*/ 136088536 w 504"/>
                    <a:gd name="T17" fmla="*/ 100806230 h 136"/>
                    <a:gd name="T18" fmla="*/ 136088536 w 504"/>
                    <a:gd name="T19" fmla="*/ 100806230 h 136"/>
                    <a:gd name="T20" fmla="*/ 249495659 w 504"/>
                    <a:gd name="T21" fmla="*/ 181451218 h 136"/>
                    <a:gd name="T22" fmla="*/ 249495659 w 504"/>
                    <a:gd name="T23" fmla="*/ 181451218 h 136"/>
                    <a:gd name="T24" fmla="*/ 362902725 w 504"/>
                    <a:gd name="T25" fmla="*/ 181451218 h 136"/>
                    <a:gd name="T26" fmla="*/ 362902725 w 504"/>
                    <a:gd name="T27" fmla="*/ 181451218 h 136"/>
                    <a:gd name="T28" fmla="*/ 476309904 w 504"/>
                    <a:gd name="T29" fmla="*/ 181451218 h 136"/>
                    <a:gd name="T30" fmla="*/ 476309904 w 504"/>
                    <a:gd name="T31" fmla="*/ 181451218 h 136"/>
                    <a:gd name="T32" fmla="*/ 589716970 w 504"/>
                    <a:gd name="T33" fmla="*/ 181451218 h 136"/>
                    <a:gd name="T34" fmla="*/ 589716970 w 504"/>
                    <a:gd name="T35" fmla="*/ 181451218 h 136"/>
                    <a:gd name="T36" fmla="*/ 703124037 w 504"/>
                    <a:gd name="T37" fmla="*/ 221773750 h 136"/>
                    <a:gd name="T38" fmla="*/ 703124037 w 504"/>
                    <a:gd name="T39" fmla="*/ 221773750 h 136"/>
                    <a:gd name="T40" fmla="*/ 816531104 w 504"/>
                    <a:gd name="T41" fmla="*/ 241934991 h 136"/>
                    <a:gd name="T42" fmla="*/ 816531104 w 504"/>
                    <a:gd name="T43" fmla="*/ 241934991 h 136"/>
                    <a:gd name="T44" fmla="*/ 929938171 w 504"/>
                    <a:gd name="T45" fmla="*/ 262096232 h 136"/>
                    <a:gd name="T46" fmla="*/ 929938171 w 504"/>
                    <a:gd name="T47" fmla="*/ 262096232 h 136"/>
                    <a:gd name="T48" fmla="*/ 1043345461 w 504"/>
                    <a:gd name="T49" fmla="*/ 282257473 h 136"/>
                    <a:gd name="T50" fmla="*/ 1043345461 w 504"/>
                    <a:gd name="T51" fmla="*/ 282257473 h 136"/>
                    <a:gd name="T52" fmla="*/ 1156752528 w 504"/>
                    <a:gd name="T53" fmla="*/ 302418713 h 136"/>
                    <a:gd name="T54" fmla="*/ 1156752528 w 504"/>
                    <a:gd name="T55" fmla="*/ 302418713 h 136"/>
                    <a:gd name="T56" fmla="*/ 1270159594 w 504"/>
                    <a:gd name="T57" fmla="*/ 322579954 h 136"/>
                    <a:gd name="T58" fmla="*/ 1270159594 w 504"/>
                    <a:gd name="T59" fmla="*/ 322579954 h 136"/>
                    <a:gd name="T60" fmla="*/ 1383566661 w 504"/>
                    <a:gd name="T61" fmla="*/ 342741195 h 136"/>
                    <a:gd name="T62" fmla="*/ 1383566661 w 504"/>
                    <a:gd name="T63" fmla="*/ 342741195 h 136"/>
                    <a:gd name="T64" fmla="*/ 1428929488 w 504"/>
                    <a:gd name="T65" fmla="*/ 342741195 h 136"/>
                    <a:gd name="T66" fmla="*/ 1428929488 w 504"/>
                    <a:gd name="T67" fmla="*/ 342741195 h 1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04"/>
                    <a:gd name="T103" fmla="*/ 0 h 136"/>
                    <a:gd name="T104" fmla="*/ 504 w 504"/>
                    <a:gd name="T105" fmla="*/ 136 h 1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04" h="1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40"/>
                      </a:lnTo>
                      <a:lnTo>
                        <a:pt x="48" y="64"/>
                      </a:lnTo>
                      <a:lnTo>
                        <a:pt x="8" y="56"/>
                      </a:lnTo>
                      <a:lnTo>
                        <a:pt x="48" y="40"/>
                      </a:lnTo>
                      <a:lnTo>
                        <a:pt x="88" y="72"/>
                      </a:lnTo>
                      <a:lnTo>
                        <a:pt x="128" y="72"/>
                      </a:lnTo>
                      <a:lnTo>
                        <a:pt x="168" y="72"/>
                      </a:lnTo>
                      <a:lnTo>
                        <a:pt x="208" y="72"/>
                      </a:lnTo>
                      <a:lnTo>
                        <a:pt x="248" y="88"/>
                      </a:lnTo>
                      <a:lnTo>
                        <a:pt x="288" y="96"/>
                      </a:lnTo>
                      <a:lnTo>
                        <a:pt x="328" y="104"/>
                      </a:lnTo>
                      <a:lnTo>
                        <a:pt x="368" y="112"/>
                      </a:lnTo>
                      <a:lnTo>
                        <a:pt x="408" y="120"/>
                      </a:lnTo>
                      <a:lnTo>
                        <a:pt x="448" y="128"/>
                      </a:lnTo>
                      <a:lnTo>
                        <a:pt x="488" y="136"/>
                      </a:lnTo>
                      <a:lnTo>
                        <a:pt x="504" y="13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22"/>
                <p:cNvSpPr>
                  <a:spLocks/>
                </p:cNvSpPr>
                <p:nvPr/>
              </p:nvSpPr>
              <p:spPr bwMode="auto">
                <a:xfrm>
                  <a:off x="6215062" y="6000750"/>
                  <a:ext cx="900113" cy="215900"/>
                </a:xfrm>
                <a:custGeom>
                  <a:avLst/>
                  <a:gdLst>
                    <a:gd name="T0" fmla="*/ 0 w 504"/>
                    <a:gd name="T1" fmla="*/ 0 h 136"/>
                    <a:gd name="T2" fmla="*/ 22681420 w 504"/>
                    <a:gd name="T3" fmla="*/ 100806230 h 136"/>
                    <a:gd name="T4" fmla="*/ 136088536 w 504"/>
                    <a:gd name="T5" fmla="*/ 161289977 h 136"/>
                    <a:gd name="T6" fmla="*/ 22681420 w 504"/>
                    <a:gd name="T7" fmla="*/ 141128736 h 136"/>
                    <a:gd name="T8" fmla="*/ 136088536 w 504"/>
                    <a:gd name="T9" fmla="*/ 100806230 h 136"/>
                    <a:gd name="T10" fmla="*/ 249495659 w 504"/>
                    <a:gd name="T11" fmla="*/ 181451218 h 136"/>
                    <a:gd name="T12" fmla="*/ 362902725 w 504"/>
                    <a:gd name="T13" fmla="*/ 181451218 h 136"/>
                    <a:gd name="T14" fmla="*/ 476309904 w 504"/>
                    <a:gd name="T15" fmla="*/ 181451218 h 136"/>
                    <a:gd name="T16" fmla="*/ 589716970 w 504"/>
                    <a:gd name="T17" fmla="*/ 181451218 h 136"/>
                    <a:gd name="T18" fmla="*/ 703124037 w 504"/>
                    <a:gd name="T19" fmla="*/ 221773750 h 136"/>
                    <a:gd name="T20" fmla="*/ 816531104 w 504"/>
                    <a:gd name="T21" fmla="*/ 241934991 h 136"/>
                    <a:gd name="T22" fmla="*/ 929938171 w 504"/>
                    <a:gd name="T23" fmla="*/ 262096232 h 136"/>
                    <a:gd name="T24" fmla="*/ 1043345461 w 504"/>
                    <a:gd name="T25" fmla="*/ 282257473 h 136"/>
                    <a:gd name="T26" fmla="*/ 1156752528 w 504"/>
                    <a:gd name="T27" fmla="*/ 302418713 h 136"/>
                    <a:gd name="T28" fmla="*/ 1270159594 w 504"/>
                    <a:gd name="T29" fmla="*/ 322579954 h 136"/>
                    <a:gd name="T30" fmla="*/ 1383566661 w 504"/>
                    <a:gd name="T31" fmla="*/ 342741195 h 136"/>
                    <a:gd name="T32" fmla="*/ 1428929488 w 504"/>
                    <a:gd name="T33" fmla="*/ 342741195 h 1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4"/>
                    <a:gd name="T52" fmla="*/ 0 h 136"/>
                    <a:gd name="T53" fmla="*/ 504 w 504"/>
                    <a:gd name="T54" fmla="*/ 136 h 1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4" h="136">
                      <a:moveTo>
                        <a:pt x="0" y="0"/>
                      </a:moveTo>
                      <a:lnTo>
                        <a:pt x="8" y="40"/>
                      </a:lnTo>
                      <a:lnTo>
                        <a:pt x="48" y="64"/>
                      </a:lnTo>
                      <a:lnTo>
                        <a:pt x="8" y="56"/>
                      </a:lnTo>
                      <a:lnTo>
                        <a:pt x="48" y="40"/>
                      </a:lnTo>
                      <a:lnTo>
                        <a:pt x="88" y="72"/>
                      </a:lnTo>
                      <a:lnTo>
                        <a:pt x="128" y="72"/>
                      </a:lnTo>
                      <a:lnTo>
                        <a:pt x="168" y="72"/>
                      </a:lnTo>
                      <a:lnTo>
                        <a:pt x="208" y="72"/>
                      </a:lnTo>
                      <a:lnTo>
                        <a:pt x="248" y="88"/>
                      </a:lnTo>
                      <a:lnTo>
                        <a:pt x="288" y="96"/>
                      </a:lnTo>
                      <a:lnTo>
                        <a:pt x="328" y="104"/>
                      </a:lnTo>
                      <a:lnTo>
                        <a:pt x="368" y="112"/>
                      </a:lnTo>
                      <a:lnTo>
                        <a:pt x="408" y="120"/>
                      </a:lnTo>
                      <a:lnTo>
                        <a:pt x="448" y="128"/>
                      </a:lnTo>
                      <a:lnTo>
                        <a:pt x="488" y="136"/>
                      </a:lnTo>
                      <a:lnTo>
                        <a:pt x="504" y="13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23"/>
                <p:cNvSpPr>
                  <a:spLocks/>
                </p:cNvSpPr>
                <p:nvPr/>
              </p:nvSpPr>
              <p:spPr bwMode="auto">
                <a:xfrm>
                  <a:off x="6215063" y="6115050"/>
                  <a:ext cx="942975" cy="152400"/>
                </a:xfrm>
                <a:custGeom>
                  <a:avLst/>
                  <a:gdLst>
                    <a:gd name="T0" fmla="*/ 0 w 528"/>
                    <a:gd name="T1" fmla="*/ 0 h 96"/>
                    <a:gd name="T2" fmla="*/ 0 w 528"/>
                    <a:gd name="T3" fmla="*/ 0 h 96"/>
                    <a:gd name="T4" fmla="*/ 113407007 w 528"/>
                    <a:gd name="T5" fmla="*/ 20161250 h 96"/>
                    <a:gd name="T6" fmla="*/ 113407007 w 528"/>
                    <a:gd name="T7" fmla="*/ 20161250 h 96"/>
                    <a:gd name="T8" fmla="*/ 226814013 w 528"/>
                    <a:gd name="T9" fmla="*/ 40322500 h 96"/>
                    <a:gd name="T10" fmla="*/ 226814013 w 528"/>
                    <a:gd name="T11" fmla="*/ 40322500 h 96"/>
                    <a:gd name="T12" fmla="*/ 340221048 w 528"/>
                    <a:gd name="T13" fmla="*/ 60483756 h 96"/>
                    <a:gd name="T14" fmla="*/ 340221048 w 528"/>
                    <a:gd name="T15" fmla="*/ 60483756 h 96"/>
                    <a:gd name="T16" fmla="*/ 453628027 w 528"/>
                    <a:gd name="T17" fmla="*/ 80644999 h 96"/>
                    <a:gd name="T18" fmla="*/ 453628027 w 528"/>
                    <a:gd name="T19" fmla="*/ 80644999 h 96"/>
                    <a:gd name="T20" fmla="*/ 567035117 w 528"/>
                    <a:gd name="T21" fmla="*/ 100806243 h 96"/>
                    <a:gd name="T22" fmla="*/ 567035117 w 528"/>
                    <a:gd name="T23" fmla="*/ 100806243 h 96"/>
                    <a:gd name="T24" fmla="*/ 680442096 w 528"/>
                    <a:gd name="T25" fmla="*/ 120967511 h 96"/>
                    <a:gd name="T26" fmla="*/ 680442096 w 528"/>
                    <a:gd name="T27" fmla="*/ 120967511 h 96"/>
                    <a:gd name="T28" fmla="*/ 793849075 w 528"/>
                    <a:gd name="T29" fmla="*/ 141128755 h 96"/>
                    <a:gd name="T30" fmla="*/ 793849075 w 528"/>
                    <a:gd name="T31" fmla="*/ 141128755 h 96"/>
                    <a:gd name="T32" fmla="*/ 907256054 w 528"/>
                    <a:gd name="T33" fmla="*/ 161289998 h 96"/>
                    <a:gd name="T34" fmla="*/ 907256054 w 528"/>
                    <a:gd name="T35" fmla="*/ 161289998 h 96"/>
                    <a:gd name="T36" fmla="*/ 1020663256 w 528"/>
                    <a:gd name="T37" fmla="*/ 181451242 h 96"/>
                    <a:gd name="T38" fmla="*/ 1020663256 w 528"/>
                    <a:gd name="T39" fmla="*/ 181451242 h 96"/>
                    <a:gd name="T40" fmla="*/ 1134070235 w 528"/>
                    <a:gd name="T41" fmla="*/ 201612486 h 96"/>
                    <a:gd name="T42" fmla="*/ 1134070235 w 528"/>
                    <a:gd name="T43" fmla="*/ 201612486 h 96"/>
                    <a:gd name="T44" fmla="*/ 1247477213 w 528"/>
                    <a:gd name="T45" fmla="*/ 221773779 h 96"/>
                    <a:gd name="T46" fmla="*/ 1247477213 w 528"/>
                    <a:gd name="T47" fmla="*/ 221773779 h 96"/>
                    <a:gd name="T48" fmla="*/ 1360884192 w 528"/>
                    <a:gd name="T49" fmla="*/ 241935022 h 96"/>
                    <a:gd name="T50" fmla="*/ 1360884192 w 528"/>
                    <a:gd name="T51" fmla="*/ 241935022 h 96"/>
                    <a:gd name="T52" fmla="*/ 1474291171 w 528"/>
                    <a:gd name="T53" fmla="*/ 241935022 h 96"/>
                    <a:gd name="T54" fmla="*/ 1474291171 w 528"/>
                    <a:gd name="T55" fmla="*/ 241935022 h 96"/>
                    <a:gd name="T56" fmla="*/ 1496972567 w 528"/>
                    <a:gd name="T57" fmla="*/ 241935022 h 96"/>
                    <a:gd name="T58" fmla="*/ 1496972567 w 528"/>
                    <a:gd name="T59" fmla="*/ 241935022 h 9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28"/>
                    <a:gd name="T91" fmla="*/ 0 h 96"/>
                    <a:gd name="T92" fmla="*/ 528 w 528"/>
                    <a:gd name="T93" fmla="*/ 96 h 9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28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" y="8"/>
                      </a:lnTo>
                      <a:lnTo>
                        <a:pt x="80" y="16"/>
                      </a:lnTo>
                      <a:lnTo>
                        <a:pt x="120" y="24"/>
                      </a:lnTo>
                      <a:lnTo>
                        <a:pt x="160" y="32"/>
                      </a:lnTo>
                      <a:lnTo>
                        <a:pt x="200" y="40"/>
                      </a:lnTo>
                      <a:lnTo>
                        <a:pt x="240" y="48"/>
                      </a:lnTo>
                      <a:lnTo>
                        <a:pt x="280" y="56"/>
                      </a:lnTo>
                      <a:lnTo>
                        <a:pt x="320" y="64"/>
                      </a:lnTo>
                      <a:lnTo>
                        <a:pt x="360" y="72"/>
                      </a:lnTo>
                      <a:lnTo>
                        <a:pt x="400" y="80"/>
                      </a:lnTo>
                      <a:lnTo>
                        <a:pt x="440" y="88"/>
                      </a:lnTo>
                      <a:lnTo>
                        <a:pt x="480" y="96"/>
                      </a:lnTo>
                      <a:lnTo>
                        <a:pt x="520" y="96"/>
                      </a:lnTo>
                      <a:lnTo>
                        <a:pt x="528" y="9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24"/>
                <p:cNvSpPr>
                  <a:spLocks/>
                </p:cNvSpPr>
                <p:nvPr/>
              </p:nvSpPr>
              <p:spPr bwMode="auto">
                <a:xfrm>
                  <a:off x="6215063" y="6115050"/>
                  <a:ext cx="942975" cy="152400"/>
                </a:xfrm>
                <a:custGeom>
                  <a:avLst/>
                  <a:gdLst>
                    <a:gd name="T0" fmla="*/ 0 w 528"/>
                    <a:gd name="T1" fmla="*/ 0 h 96"/>
                    <a:gd name="T2" fmla="*/ 113407007 w 528"/>
                    <a:gd name="T3" fmla="*/ 20161250 h 96"/>
                    <a:gd name="T4" fmla="*/ 226814013 w 528"/>
                    <a:gd name="T5" fmla="*/ 40322500 h 96"/>
                    <a:gd name="T6" fmla="*/ 340221048 w 528"/>
                    <a:gd name="T7" fmla="*/ 60483756 h 96"/>
                    <a:gd name="T8" fmla="*/ 453628027 w 528"/>
                    <a:gd name="T9" fmla="*/ 80644999 h 96"/>
                    <a:gd name="T10" fmla="*/ 567035117 w 528"/>
                    <a:gd name="T11" fmla="*/ 100806243 h 96"/>
                    <a:gd name="T12" fmla="*/ 680442096 w 528"/>
                    <a:gd name="T13" fmla="*/ 120967511 h 96"/>
                    <a:gd name="T14" fmla="*/ 793849075 w 528"/>
                    <a:gd name="T15" fmla="*/ 141128755 h 96"/>
                    <a:gd name="T16" fmla="*/ 907256054 w 528"/>
                    <a:gd name="T17" fmla="*/ 161289998 h 96"/>
                    <a:gd name="T18" fmla="*/ 1020663256 w 528"/>
                    <a:gd name="T19" fmla="*/ 181451242 h 96"/>
                    <a:gd name="T20" fmla="*/ 1134070235 w 528"/>
                    <a:gd name="T21" fmla="*/ 201612486 h 96"/>
                    <a:gd name="T22" fmla="*/ 1247477213 w 528"/>
                    <a:gd name="T23" fmla="*/ 221773779 h 96"/>
                    <a:gd name="T24" fmla="*/ 1360884192 w 528"/>
                    <a:gd name="T25" fmla="*/ 241935022 h 96"/>
                    <a:gd name="T26" fmla="*/ 1474291171 w 528"/>
                    <a:gd name="T27" fmla="*/ 241935022 h 96"/>
                    <a:gd name="T28" fmla="*/ 1496972567 w 528"/>
                    <a:gd name="T29" fmla="*/ 241935022 h 9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28"/>
                    <a:gd name="T46" fmla="*/ 0 h 96"/>
                    <a:gd name="T47" fmla="*/ 528 w 528"/>
                    <a:gd name="T48" fmla="*/ 96 h 9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28" h="96">
                      <a:moveTo>
                        <a:pt x="0" y="0"/>
                      </a:moveTo>
                      <a:lnTo>
                        <a:pt x="40" y="8"/>
                      </a:lnTo>
                      <a:lnTo>
                        <a:pt x="80" y="16"/>
                      </a:lnTo>
                      <a:lnTo>
                        <a:pt x="120" y="24"/>
                      </a:lnTo>
                      <a:lnTo>
                        <a:pt x="160" y="32"/>
                      </a:lnTo>
                      <a:lnTo>
                        <a:pt x="200" y="40"/>
                      </a:lnTo>
                      <a:lnTo>
                        <a:pt x="240" y="48"/>
                      </a:lnTo>
                      <a:lnTo>
                        <a:pt x="280" y="56"/>
                      </a:lnTo>
                      <a:lnTo>
                        <a:pt x="320" y="64"/>
                      </a:lnTo>
                      <a:lnTo>
                        <a:pt x="360" y="72"/>
                      </a:lnTo>
                      <a:lnTo>
                        <a:pt x="400" y="80"/>
                      </a:lnTo>
                      <a:lnTo>
                        <a:pt x="440" y="88"/>
                      </a:lnTo>
                      <a:lnTo>
                        <a:pt x="480" y="96"/>
                      </a:lnTo>
                      <a:lnTo>
                        <a:pt x="520" y="96"/>
                      </a:lnTo>
                      <a:lnTo>
                        <a:pt x="528" y="9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Freeform 25"/>
                <p:cNvSpPr>
                  <a:spLocks/>
                </p:cNvSpPr>
                <p:nvPr/>
              </p:nvSpPr>
              <p:spPr bwMode="auto">
                <a:xfrm>
                  <a:off x="6215063" y="6115050"/>
                  <a:ext cx="1000125" cy="228600"/>
                </a:xfrm>
                <a:custGeom>
                  <a:avLst/>
                  <a:gdLst>
                    <a:gd name="T0" fmla="*/ 0 w 560"/>
                    <a:gd name="T1" fmla="*/ 0 h 144"/>
                    <a:gd name="T2" fmla="*/ 0 w 560"/>
                    <a:gd name="T3" fmla="*/ 0 h 144"/>
                    <a:gd name="T4" fmla="*/ 45362807 w 560"/>
                    <a:gd name="T5" fmla="*/ 100806232 h 144"/>
                    <a:gd name="T6" fmla="*/ 45362807 w 560"/>
                    <a:gd name="T7" fmla="*/ 100806232 h 144"/>
                    <a:gd name="T8" fmla="*/ 158769830 w 560"/>
                    <a:gd name="T9" fmla="*/ 120967498 h 144"/>
                    <a:gd name="T10" fmla="*/ 158769830 w 560"/>
                    <a:gd name="T11" fmla="*/ 120967498 h 144"/>
                    <a:gd name="T12" fmla="*/ 272176868 w 560"/>
                    <a:gd name="T13" fmla="*/ 161289981 h 144"/>
                    <a:gd name="T14" fmla="*/ 272176868 w 560"/>
                    <a:gd name="T15" fmla="*/ 161289981 h 144"/>
                    <a:gd name="T16" fmla="*/ 385583850 w 560"/>
                    <a:gd name="T17" fmla="*/ 181451223 h 144"/>
                    <a:gd name="T18" fmla="*/ 385583850 w 560"/>
                    <a:gd name="T19" fmla="*/ 181451223 h 144"/>
                    <a:gd name="T20" fmla="*/ 498990943 w 560"/>
                    <a:gd name="T21" fmla="*/ 181451223 h 144"/>
                    <a:gd name="T22" fmla="*/ 498990943 w 560"/>
                    <a:gd name="T23" fmla="*/ 181451223 h 144"/>
                    <a:gd name="T24" fmla="*/ 612397925 w 560"/>
                    <a:gd name="T25" fmla="*/ 221773755 h 144"/>
                    <a:gd name="T26" fmla="*/ 612397925 w 560"/>
                    <a:gd name="T27" fmla="*/ 221773755 h 144"/>
                    <a:gd name="T28" fmla="*/ 725804907 w 560"/>
                    <a:gd name="T29" fmla="*/ 241934997 h 144"/>
                    <a:gd name="T30" fmla="*/ 725804907 w 560"/>
                    <a:gd name="T31" fmla="*/ 241934997 h 144"/>
                    <a:gd name="T32" fmla="*/ 839211889 w 560"/>
                    <a:gd name="T33" fmla="*/ 262096238 h 144"/>
                    <a:gd name="T34" fmla="*/ 839211889 w 560"/>
                    <a:gd name="T35" fmla="*/ 262096238 h 144"/>
                    <a:gd name="T36" fmla="*/ 975300490 w 560"/>
                    <a:gd name="T37" fmla="*/ 302418721 h 144"/>
                    <a:gd name="T38" fmla="*/ 975300490 w 560"/>
                    <a:gd name="T39" fmla="*/ 302418721 h 144"/>
                    <a:gd name="T40" fmla="*/ 1088707472 w 560"/>
                    <a:gd name="T41" fmla="*/ 322579962 h 144"/>
                    <a:gd name="T42" fmla="*/ 1088707472 w 560"/>
                    <a:gd name="T43" fmla="*/ 322579962 h 144"/>
                    <a:gd name="T44" fmla="*/ 1202114454 w 560"/>
                    <a:gd name="T45" fmla="*/ 322579962 h 144"/>
                    <a:gd name="T46" fmla="*/ 1202114454 w 560"/>
                    <a:gd name="T47" fmla="*/ 322579962 h 144"/>
                    <a:gd name="T48" fmla="*/ 1315521435 w 560"/>
                    <a:gd name="T49" fmla="*/ 342741204 h 144"/>
                    <a:gd name="T50" fmla="*/ 1315521435 w 560"/>
                    <a:gd name="T51" fmla="*/ 342741204 h 144"/>
                    <a:gd name="T52" fmla="*/ 1428928417 w 560"/>
                    <a:gd name="T53" fmla="*/ 362902445 h 144"/>
                    <a:gd name="T54" fmla="*/ 1428928417 w 560"/>
                    <a:gd name="T55" fmla="*/ 362902445 h 144"/>
                    <a:gd name="T56" fmla="*/ 1542335399 w 560"/>
                    <a:gd name="T57" fmla="*/ 362902445 h 144"/>
                    <a:gd name="T58" fmla="*/ 1542335399 w 560"/>
                    <a:gd name="T59" fmla="*/ 362902445 h 144"/>
                    <a:gd name="T60" fmla="*/ 1587698192 w 560"/>
                    <a:gd name="T61" fmla="*/ 342741204 h 144"/>
                    <a:gd name="T62" fmla="*/ 1587698192 w 560"/>
                    <a:gd name="T63" fmla="*/ 342741204 h 1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60"/>
                    <a:gd name="T97" fmla="*/ 0 h 144"/>
                    <a:gd name="T98" fmla="*/ 560 w 560"/>
                    <a:gd name="T99" fmla="*/ 144 h 1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60" h="14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6" y="40"/>
                      </a:lnTo>
                      <a:lnTo>
                        <a:pt x="56" y="48"/>
                      </a:lnTo>
                      <a:lnTo>
                        <a:pt x="96" y="64"/>
                      </a:lnTo>
                      <a:lnTo>
                        <a:pt x="136" y="72"/>
                      </a:lnTo>
                      <a:lnTo>
                        <a:pt x="176" y="72"/>
                      </a:lnTo>
                      <a:lnTo>
                        <a:pt x="216" y="88"/>
                      </a:lnTo>
                      <a:lnTo>
                        <a:pt x="256" y="96"/>
                      </a:lnTo>
                      <a:lnTo>
                        <a:pt x="296" y="104"/>
                      </a:lnTo>
                      <a:lnTo>
                        <a:pt x="344" y="120"/>
                      </a:lnTo>
                      <a:lnTo>
                        <a:pt x="384" y="128"/>
                      </a:lnTo>
                      <a:lnTo>
                        <a:pt x="424" y="128"/>
                      </a:lnTo>
                      <a:lnTo>
                        <a:pt x="464" y="136"/>
                      </a:lnTo>
                      <a:lnTo>
                        <a:pt x="504" y="144"/>
                      </a:lnTo>
                      <a:lnTo>
                        <a:pt x="544" y="144"/>
                      </a:lnTo>
                      <a:lnTo>
                        <a:pt x="560" y="13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1" name="Freeform 26"/>
                <p:cNvSpPr>
                  <a:spLocks/>
                </p:cNvSpPr>
                <p:nvPr/>
              </p:nvSpPr>
              <p:spPr bwMode="auto">
                <a:xfrm>
                  <a:off x="6215063" y="6115050"/>
                  <a:ext cx="1000125" cy="228600"/>
                </a:xfrm>
                <a:custGeom>
                  <a:avLst/>
                  <a:gdLst>
                    <a:gd name="T0" fmla="*/ 0 w 560"/>
                    <a:gd name="T1" fmla="*/ 0 h 144"/>
                    <a:gd name="T2" fmla="*/ 45362807 w 560"/>
                    <a:gd name="T3" fmla="*/ 100806232 h 144"/>
                    <a:gd name="T4" fmla="*/ 158769830 w 560"/>
                    <a:gd name="T5" fmla="*/ 120967498 h 144"/>
                    <a:gd name="T6" fmla="*/ 272176868 w 560"/>
                    <a:gd name="T7" fmla="*/ 161289981 h 144"/>
                    <a:gd name="T8" fmla="*/ 385583850 w 560"/>
                    <a:gd name="T9" fmla="*/ 181451223 h 144"/>
                    <a:gd name="T10" fmla="*/ 498990943 w 560"/>
                    <a:gd name="T11" fmla="*/ 181451223 h 144"/>
                    <a:gd name="T12" fmla="*/ 612397925 w 560"/>
                    <a:gd name="T13" fmla="*/ 221773755 h 144"/>
                    <a:gd name="T14" fmla="*/ 725804907 w 560"/>
                    <a:gd name="T15" fmla="*/ 241934997 h 144"/>
                    <a:gd name="T16" fmla="*/ 839211889 w 560"/>
                    <a:gd name="T17" fmla="*/ 262096238 h 144"/>
                    <a:gd name="T18" fmla="*/ 975300490 w 560"/>
                    <a:gd name="T19" fmla="*/ 302418721 h 144"/>
                    <a:gd name="T20" fmla="*/ 1088707472 w 560"/>
                    <a:gd name="T21" fmla="*/ 322579962 h 144"/>
                    <a:gd name="T22" fmla="*/ 1202114454 w 560"/>
                    <a:gd name="T23" fmla="*/ 322579962 h 144"/>
                    <a:gd name="T24" fmla="*/ 1315521435 w 560"/>
                    <a:gd name="T25" fmla="*/ 342741204 h 144"/>
                    <a:gd name="T26" fmla="*/ 1428928417 w 560"/>
                    <a:gd name="T27" fmla="*/ 362902445 h 144"/>
                    <a:gd name="T28" fmla="*/ 1542335399 w 560"/>
                    <a:gd name="T29" fmla="*/ 362902445 h 144"/>
                    <a:gd name="T30" fmla="*/ 1587698192 w 560"/>
                    <a:gd name="T31" fmla="*/ 342741204 h 14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60"/>
                    <a:gd name="T49" fmla="*/ 0 h 144"/>
                    <a:gd name="T50" fmla="*/ 560 w 560"/>
                    <a:gd name="T51" fmla="*/ 144 h 14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60" h="144">
                      <a:moveTo>
                        <a:pt x="0" y="0"/>
                      </a:moveTo>
                      <a:lnTo>
                        <a:pt x="16" y="40"/>
                      </a:lnTo>
                      <a:lnTo>
                        <a:pt x="56" y="48"/>
                      </a:lnTo>
                      <a:lnTo>
                        <a:pt x="96" y="64"/>
                      </a:lnTo>
                      <a:lnTo>
                        <a:pt x="136" y="72"/>
                      </a:lnTo>
                      <a:lnTo>
                        <a:pt x="176" y="72"/>
                      </a:lnTo>
                      <a:lnTo>
                        <a:pt x="216" y="88"/>
                      </a:lnTo>
                      <a:lnTo>
                        <a:pt x="256" y="96"/>
                      </a:lnTo>
                      <a:lnTo>
                        <a:pt x="296" y="104"/>
                      </a:lnTo>
                      <a:lnTo>
                        <a:pt x="344" y="120"/>
                      </a:lnTo>
                      <a:lnTo>
                        <a:pt x="384" y="128"/>
                      </a:lnTo>
                      <a:lnTo>
                        <a:pt x="424" y="128"/>
                      </a:lnTo>
                      <a:lnTo>
                        <a:pt x="464" y="136"/>
                      </a:lnTo>
                      <a:lnTo>
                        <a:pt x="504" y="144"/>
                      </a:lnTo>
                      <a:lnTo>
                        <a:pt x="544" y="144"/>
                      </a:lnTo>
                      <a:lnTo>
                        <a:pt x="560" y="13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2" name="Freeform 27"/>
                <p:cNvSpPr>
                  <a:spLocks/>
                </p:cNvSpPr>
                <p:nvPr/>
              </p:nvSpPr>
              <p:spPr bwMode="auto">
                <a:xfrm>
                  <a:off x="6343650" y="6229350"/>
                  <a:ext cx="928688" cy="215900"/>
                </a:xfrm>
                <a:custGeom>
                  <a:avLst/>
                  <a:gdLst>
                    <a:gd name="T0" fmla="*/ 0 w 520"/>
                    <a:gd name="T1" fmla="*/ 0 h 136"/>
                    <a:gd name="T2" fmla="*/ 0 w 520"/>
                    <a:gd name="T3" fmla="*/ 0 h 136"/>
                    <a:gd name="T4" fmla="*/ 113407067 w 520"/>
                    <a:gd name="T5" fmla="*/ 60483748 h 136"/>
                    <a:gd name="T6" fmla="*/ 113407067 w 520"/>
                    <a:gd name="T7" fmla="*/ 60483748 h 136"/>
                    <a:gd name="T8" fmla="*/ 226814134 w 520"/>
                    <a:gd name="T9" fmla="*/ 100806230 h 136"/>
                    <a:gd name="T10" fmla="*/ 226814134 w 520"/>
                    <a:gd name="T11" fmla="*/ 100806230 h 136"/>
                    <a:gd name="T12" fmla="*/ 340221229 w 520"/>
                    <a:gd name="T13" fmla="*/ 120967495 h 136"/>
                    <a:gd name="T14" fmla="*/ 340221229 w 520"/>
                    <a:gd name="T15" fmla="*/ 120967495 h 136"/>
                    <a:gd name="T16" fmla="*/ 453628268 w 520"/>
                    <a:gd name="T17" fmla="*/ 161289977 h 136"/>
                    <a:gd name="T18" fmla="*/ 453628268 w 520"/>
                    <a:gd name="T19" fmla="*/ 161289977 h 136"/>
                    <a:gd name="T20" fmla="*/ 567035419 w 520"/>
                    <a:gd name="T21" fmla="*/ 181451218 h 136"/>
                    <a:gd name="T22" fmla="*/ 567035419 w 520"/>
                    <a:gd name="T23" fmla="*/ 181451218 h 136"/>
                    <a:gd name="T24" fmla="*/ 680442458 w 520"/>
                    <a:gd name="T25" fmla="*/ 201612459 h 136"/>
                    <a:gd name="T26" fmla="*/ 680442458 w 520"/>
                    <a:gd name="T27" fmla="*/ 201612459 h 136"/>
                    <a:gd name="T28" fmla="*/ 793849497 w 520"/>
                    <a:gd name="T29" fmla="*/ 221773750 h 136"/>
                    <a:gd name="T30" fmla="*/ 793849497 w 520"/>
                    <a:gd name="T31" fmla="*/ 221773750 h 136"/>
                    <a:gd name="T32" fmla="*/ 907256536 w 520"/>
                    <a:gd name="T33" fmla="*/ 241934991 h 136"/>
                    <a:gd name="T34" fmla="*/ 907256536 w 520"/>
                    <a:gd name="T35" fmla="*/ 241934991 h 136"/>
                    <a:gd name="T36" fmla="*/ 1020663798 w 520"/>
                    <a:gd name="T37" fmla="*/ 282257473 h 136"/>
                    <a:gd name="T38" fmla="*/ 1020663798 w 520"/>
                    <a:gd name="T39" fmla="*/ 282257473 h 136"/>
                    <a:gd name="T40" fmla="*/ 1134070837 w 520"/>
                    <a:gd name="T41" fmla="*/ 322579954 h 136"/>
                    <a:gd name="T42" fmla="*/ 1134070837 w 520"/>
                    <a:gd name="T43" fmla="*/ 322579954 h 136"/>
                    <a:gd name="T44" fmla="*/ 1247477876 w 520"/>
                    <a:gd name="T45" fmla="*/ 322579954 h 136"/>
                    <a:gd name="T46" fmla="*/ 1247477876 w 520"/>
                    <a:gd name="T47" fmla="*/ 322579954 h 136"/>
                    <a:gd name="T48" fmla="*/ 1360884915 w 520"/>
                    <a:gd name="T49" fmla="*/ 342741195 h 136"/>
                    <a:gd name="T50" fmla="*/ 1360884915 w 520"/>
                    <a:gd name="T51" fmla="*/ 342741195 h 136"/>
                    <a:gd name="T52" fmla="*/ 1474291954 w 520"/>
                    <a:gd name="T53" fmla="*/ 342741195 h 136"/>
                    <a:gd name="T54" fmla="*/ 1474291954 w 520"/>
                    <a:gd name="T55" fmla="*/ 342741195 h 1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20"/>
                    <a:gd name="T85" fmla="*/ 0 h 136"/>
                    <a:gd name="T86" fmla="*/ 520 w 520"/>
                    <a:gd name="T87" fmla="*/ 136 h 1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20" h="1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" y="24"/>
                      </a:lnTo>
                      <a:lnTo>
                        <a:pt x="80" y="40"/>
                      </a:lnTo>
                      <a:lnTo>
                        <a:pt x="120" y="48"/>
                      </a:lnTo>
                      <a:lnTo>
                        <a:pt x="160" y="64"/>
                      </a:lnTo>
                      <a:lnTo>
                        <a:pt x="200" y="72"/>
                      </a:lnTo>
                      <a:lnTo>
                        <a:pt x="240" y="80"/>
                      </a:lnTo>
                      <a:lnTo>
                        <a:pt x="280" y="88"/>
                      </a:lnTo>
                      <a:lnTo>
                        <a:pt x="320" y="96"/>
                      </a:lnTo>
                      <a:lnTo>
                        <a:pt x="360" y="112"/>
                      </a:lnTo>
                      <a:lnTo>
                        <a:pt x="400" y="128"/>
                      </a:lnTo>
                      <a:lnTo>
                        <a:pt x="440" y="128"/>
                      </a:lnTo>
                      <a:lnTo>
                        <a:pt x="480" y="136"/>
                      </a:lnTo>
                      <a:lnTo>
                        <a:pt x="520" y="13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3" name="Freeform 28"/>
                <p:cNvSpPr>
                  <a:spLocks/>
                </p:cNvSpPr>
                <p:nvPr/>
              </p:nvSpPr>
              <p:spPr bwMode="auto">
                <a:xfrm>
                  <a:off x="6343650" y="6229350"/>
                  <a:ext cx="928688" cy="215900"/>
                </a:xfrm>
                <a:custGeom>
                  <a:avLst/>
                  <a:gdLst>
                    <a:gd name="T0" fmla="*/ 0 w 520"/>
                    <a:gd name="T1" fmla="*/ 0 h 136"/>
                    <a:gd name="T2" fmla="*/ 113407067 w 520"/>
                    <a:gd name="T3" fmla="*/ 60483748 h 136"/>
                    <a:gd name="T4" fmla="*/ 226814134 w 520"/>
                    <a:gd name="T5" fmla="*/ 100806230 h 136"/>
                    <a:gd name="T6" fmla="*/ 340221229 w 520"/>
                    <a:gd name="T7" fmla="*/ 120967495 h 136"/>
                    <a:gd name="T8" fmla="*/ 453628268 w 520"/>
                    <a:gd name="T9" fmla="*/ 161289977 h 136"/>
                    <a:gd name="T10" fmla="*/ 567035419 w 520"/>
                    <a:gd name="T11" fmla="*/ 181451218 h 136"/>
                    <a:gd name="T12" fmla="*/ 680442458 w 520"/>
                    <a:gd name="T13" fmla="*/ 201612459 h 136"/>
                    <a:gd name="T14" fmla="*/ 793849497 w 520"/>
                    <a:gd name="T15" fmla="*/ 221773750 h 136"/>
                    <a:gd name="T16" fmla="*/ 907256536 w 520"/>
                    <a:gd name="T17" fmla="*/ 241934991 h 136"/>
                    <a:gd name="T18" fmla="*/ 1020663798 w 520"/>
                    <a:gd name="T19" fmla="*/ 282257473 h 136"/>
                    <a:gd name="T20" fmla="*/ 1134070837 w 520"/>
                    <a:gd name="T21" fmla="*/ 322579954 h 136"/>
                    <a:gd name="T22" fmla="*/ 1247477876 w 520"/>
                    <a:gd name="T23" fmla="*/ 322579954 h 136"/>
                    <a:gd name="T24" fmla="*/ 1360884915 w 520"/>
                    <a:gd name="T25" fmla="*/ 342741195 h 136"/>
                    <a:gd name="T26" fmla="*/ 1474291954 w 520"/>
                    <a:gd name="T27" fmla="*/ 342741195 h 1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0"/>
                    <a:gd name="T43" fmla="*/ 0 h 136"/>
                    <a:gd name="T44" fmla="*/ 520 w 520"/>
                    <a:gd name="T45" fmla="*/ 136 h 1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0" h="136">
                      <a:moveTo>
                        <a:pt x="0" y="0"/>
                      </a:moveTo>
                      <a:lnTo>
                        <a:pt x="40" y="24"/>
                      </a:lnTo>
                      <a:lnTo>
                        <a:pt x="80" y="40"/>
                      </a:lnTo>
                      <a:lnTo>
                        <a:pt x="120" y="48"/>
                      </a:lnTo>
                      <a:lnTo>
                        <a:pt x="160" y="64"/>
                      </a:lnTo>
                      <a:lnTo>
                        <a:pt x="200" y="72"/>
                      </a:lnTo>
                      <a:lnTo>
                        <a:pt x="240" y="80"/>
                      </a:lnTo>
                      <a:lnTo>
                        <a:pt x="280" y="88"/>
                      </a:lnTo>
                      <a:lnTo>
                        <a:pt x="320" y="96"/>
                      </a:lnTo>
                      <a:lnTo>
                        <a:pt x="360" y="112"/>
                      </a:lnTo>
                      <a:lnTo>
                        <a:pt x="400" y="128"/>
                      </a:lnTo>
                      <a:lnTo>
                        <a:pt x="440" y="128"/>
                      </a:lnTo>
                      <a:lnTo>
                        <a:pt x="480" y="136"/>
                      </a:lnTo>
                      <a:lnTo>
                        <a:pt x="520" y="13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Freeform 29"/>
                <p:cNvSpPr>
                  <a:spLocks/>
                </p:cNvSpPr>
                <p:nvPr/>
              </p:nvSpPr>
              <p:spPr bwMode="auto">
                <a:xfrm>
                  <a:off x="6215063" y="6000750"/>
                  <a:ext cx="828675" cy="152400"/>
                </a:xfrm>
                <a:custGeom>
                  <a:avLst/>
                  <a:gdLst>
                    <a:gd name="T0" fmla="*/ 0 w 464"/>
                    <a:gd name="T1" fmla="*/ 0 h 96"/>
                    <a:gd name="T2" fmla="*/ 0 w 464"/>
                    <a:gd name="T3" fmla="*/ 0 h 96"/>
                    <a:gd name="T4" fmla="*/ 113407029 w 464"/>
                    <a:gd name="T5" fmla="*/ 60483756 h 96"/>
                    <a:gd name="T6" fmla="*/ 113407029 w 464"/>
                    <a:gd name="T7" fmla="*/ 60483756 h 96"/>
                    <a:gd name="T8" fmla="*/ 226814059 w 464"/>
                    <a:gd name="T9" fmla="*/ 80644999 h 96"/>
                    <a:gd name="T10" fmla="*/ 226814059 w 464"/>
                    <a:gd name="T11" fmla="*/ 80644999 h 96"/>
                    <a:gd name="T12" fmla="*/ 340221116 w 464"/>
                    <a:gd name="T13" fmla="*/ 100806243 h 96"/>
                    <a:gd name="T14" fmla="*/ 340221116 w 464"/>
                    <a:gd name="T15" fmla="*/ 100806243 h 96"/>
                    <a:gd name="T16" fmla="*/ 453628117 w 464"/>
                    <a:gd name="T17" fmla="*/ 100806243 h 96"/>
                    <a:gd name="T18" fmla="*/ 453628117 w 464"/>
                    <a:gd name="T19" fmla="*/ 100806243 h 96"/>
                    <a:gd name="T20" fmla="*/ 567035230 w 464"/>
                    <a:gd name="T21" fmla="*/ 120967511 h 96"/>
                    <a:gd name="T22" fmla="*/ 567035230 w 464"/>
                    <a:gd name="T23" fmla="*/ 120967511 h 96"/>
                    <a:gd name="T24" fmla="*/ 680442232 w 464"/>
                    <a:gd name="T25" fmla="*/ 141128755 h 96"/>
                    <a:gd name="T26" fmla="*/ 680442232 w 464"/>
                    <a:gd name="T27" fmla="*/ 141128755 h 96"/>
                    <a:gd name="T28" fmla="*/ 793849233 w 464"/>
                    <a:gd name="T29" fmla="*/ 161289998 h 96"/>
                    <a:gd name="T30" fmla="*/ 793849233 w 464"/>
                    <a:gd name="T31" fmla="*/ 161289998 h 96"/>
                    <a:gd name="T32" fmla="*/ 907256235 w 464"/>
                    <a:gd name="T33" fmla="*/ 181451242 h 96"/>
                    <a:gd name="T34" fmla="*/ 907256235 w 464"/>
                    <a:gd name="T35" fmla="*/ 181451242 h 96"/>
                    <a:gd name="T36" fmla="*/ 1020663459 w 464"/>
                    <a:gd name="T37" fmla="*/ 201612486 h 96"/>
                    <a:gd name="T38" fmla="*/ 1020663459 w 464"/>
                    <a:gd name="T39" fmla="*/ 201612486 h 96"/>
                    <a:gd name="T40" fmla="*/ 1134070461 w 464"/>
                    <a:gd name="T41" fmla="*/ 221773779 h 96"/>
                    <a:gd name="T42" fmla="*/ 1134070461 w 464"/>
                    <a:gd name="T43" fmla="*/ 221773779 h 96"/>
                    <a:gd name="T44" fmla="*/ 1247477462 w 464"/>
                    <a:gd name="T45" fmla="*/ 221773779 h 96"/>
                    <a:gd name="T46" fmla="*/ 1247477462 w 464"/>
                    <a:gd name="T47" fmla="*/ 221773779 h 96"/>
                    <a:gd name="T48" fmla="*/ 1315521663 w 464"/>
                    <a:gd name="T49" fmla="*/ 241935022 h 96"/>
                    <a:gd name="T50" fmla="*/ 1315521663 w 464"/>
                    <a:gd name="T51" fmla="*/ 241935022 h 9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64"/>
                    <a:gd name="T79" fmla="*/ 0 h 96"/>
                    <a:gd name="T80" fmla="*/ 464 w 464"/>
                    <a:gd name="T81" fmla="*/ 96 h 9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64" h="9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" y="24"/>
                      </a:lnTo>
                      <a:lnTo>
                        <a:pt x="80" y="32"/>
                      </a:lnTo>
                      <a:lnTo>
                        <a:pt x="120" y="40"/>
                      </a:lnTo>
                      <a:lnTo>
                        <a:pt x="160" y="40"/>
                      </a:lnTo>
                      <a:lnTo>
                        <a:pt x="200" y="48"/>
                      </a:lnTo>
                      <a:lnTo>
                        <a:pt x="240" y="56"/>
                      </a:lnTo>
                      <a:lnTo>
                        <a:pt x="280" y="64"/>
                      </a:lnTo>
                      <a:lnTo>
                        <a:pt x="320" y="72"/>
                      </a:lnTo>
                      <a:lnTo>
                        <a:pt x="360" y="80"/>
                      </a:lnTo>
                      <a:lnTo>
                        <a:pt x="400" y="88"/>
                      </a:lnTo>
                      <a:lnTo>
                        <a:pt x="440" y="88"/>
                      </a:lnTo>
                      <a:lnTo>
                        <a:pt x="464" y="9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5" name="Freeform 30"/>
                <p:cNvSpPr>
                  <a:spLocks/>
                </p:cNvSpPr>
                <p:nvPr/>
              </p:nvSpPr>
              <p:spPr bwMode="auto">
                <a:xfrm>
                  <a:off x="6215063" y="6000750"/>
                  <a:ext cx="828675" cy="152400"/>
                </a:xfrm>
                <a:custGeom>
                  <a:avLst/>
                  <a:gdLst>
                    <a:gd name="T0" fmla="*/ 0 w 464"/>
                    <a:gd name="T1" fmla="*/ 0 h 96"/>
                    <a:gd name="T2" fmla="*/ 113407029 w 464"/>
                    <a:gd name="T3" fmla="*/ 60483756 h 96"/>
                    <a:gd name="T4" fmla="*/ 226814059 w 464"/>
                    <a:gd name="T5" fmla="*/ 80644999 h 96"/>
                    <a:gd name="T6" fmla="*/ 340221116 w 464"/>
                    <a:gd name="T7" fmla="*/ 100806243 h 96"/>
                    <a:gd name="T8" fmla="*/ 453628117 w 464"/>
                    <a:gd name="T9" fmla="*/ 100806243 h 96"/>
                    <a:gd name="T10" fmla="*/ 567035230 w 464"/>
                    <a:gd name="T11" fmla="*/ 120967511 h 96"/>
                    <a:gd name="T12" fmla="*/ 680442232 w 464"/>
                    <a:gd name="T13" fmla="*/ 141128755 h 96"/>
                    <a:gd name="T14" fmla="*/ 793849233 w 464"/>
                    <a:gd name="T15" fmla="*/ 161289998 h 96"/>
                    <a:gd name="T16" fmla="*/ 907256235 w 464"/>
                    <a:gd name="T17" fmla="*/ 181451242 h 96"/>
                    <a:gd name="T18" fmla="*/ 1020663459 w 464"/>
                    <a:gd name="T19" fmla="*/ 201612486 h 96"/>
                    <a:gd name="T20" fmla="*/ 1134070461 w 464"/>
                    <a:gd name="T21" fmla="*/ 221773779 h 96"/>
                    <a:gd name="T22" fmla="*/ 1247477462 w 464"/>
                    <a:gd name="T23" fmla="*/ 221773779 h 96"/>
                    <a:gd name="T24" fmla="*/ 1315521663 w 464"/>
                    <a:gd name="T25" fmla="*/ 241935022 h 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4"/>
                    <a:gd name="T40" fmla="*/ 0 h 96"/>
                    <a:gd name="T41" fmla="*/ 464 w 464"/>
                    <a:gd name="T42" fmla="*/ 96 h 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4" h="96">
                      <a:moveTo>
                        <a:pt x="0" y="0"/>
                      </a:moveTo>
                      <a:lnTo>
                        <a:pt x="40" y="24"/>
                      </a:lnTo>
                      <a:lnTo>
                        <a:pt x="80" y="32"/>
                      </a:lnTo>
                      <a:lnTo>
                        <a:pt x="120" y="40"/>
                      </a:lnTo>
                      <a:lnTo>
                        <a:pt x="160" y="40"/>
                      </a:lnTo>
                      <a:lnTo>
                        <a:pt x="200" y="48"/>
                      </a:lnTo>
                      <a:lnTo>
                        <a:pt x="240" y="56"/>
                      </a:lnTo>
                      <a:lnTo>
                        <a:pt x="280" y="64"/>
                      </a:lnTo>
                      <a:lnTo>
                        <a:pt x="320" y="72"/>
                      </a:lnTo>
                      <a:lnTo>
                        <a:pt x="360" y="80"/>
                      </a:lnTo>
                      <a:lnTo>
                        <a:pt x="400" y="88"/>
                      </a:lnTo>
                      <a:lnTo>
                        <a:pt x="440" y="88"/>
                      </a:lnTo>
                      <a:lnTo>
                        <a:pt x="464" y="9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31"/>
                <p:cNvSpPr>
                  <a:spLocks/>
                </p:cNvSpPr>
                <p:nvPr/>
              </p:nvSpPr>
              <p:spPr bwMode="auto">
                <a:xfrm>
                  <a:off x="1957388" y="3638550"/>
                  <a:ext cx="142875" cy="76200"/>
                </a:xfrm>
                <a:custGeom>
                  <a:avLst/>
                  <a:gdLst>
                    <a:gd name="T0" fmla="*/ 22681405 w 80"/>
                    <a:gd name="T1" fmla="*/ 120967511 h 48"/>
                    <a:gd name="T2" fmla="*/ 22681405 w 80"/>
                    <a:gd name="T3" fmla="*/ 120967511 h 48"/>
                    <a:gd name="T4" fmla="*/ 0 w 80"/>
                    <a:gd name="T5" fmla="*/ 20161250 h 48"/>
                    <a:gd name="T6" fmla="*/ 0 w 80"/>
                    <a:gd name="T7" fmla="*/ 20161250 h 48"/>
                    <a:gd name="T8" fmla="*/ 113407016 w 80"/>
                    <a:gd name="T9" fmla="*/ 0 h 48"/>
                    <a:gd name="T10" fmla="*/ 113407016 w 80"/>
                    <a:gd name="T11" fmla="*/ 0 h 48"/>
                    <a:gd name="T12" fmla="*/ 226814032 w 80"/>
                    <a:gd name="T13" fmla="*/ 20161250 h 48"/>
                    <a:gd name="T14" fmla="*/ 226814032 w 80"/>
                    <a:gd name="T15" fmla="*/ 20161250 h 48"/>
                    <a:gd name="T16" fmla="*/ 113407016 w 80"/>
                    <a:gd name="T17" fmla="*/ 100806243 h 48"/>
                    <a:gd name="T18" fmla="*/ 113407016 w 80"/>
                    <a:gd name="T19" fmla="*/ 100806243 h 48"/>
                    <a:gd name="T20" fmla="*/ 22681405 w 80"/>
                    <a:gd name="T21" fmla="*/ 120967511 h 48"/>
                    <a:gd name="T22" fmla="*/ 22681405 w 80"/>
                    <a:gd name="T23" fmla="*/ 120967511 h 48"/>
                    <a:gd name="T24" fmla="*/ 0 w 80"/>
                    <a:gd name="T25" fmla="*/ 20161250 h 48"/>
                    <a:gd name="T26" fmla="*/ 113407016 w 80"/>
                    <a:gd name="T27" fmla="*/ 0 h 48"/>
                    <a:gd name="T28" fmla="*/ 226814032 w 80"/>
                    <a:gd name="T29" fmla="*/ 20161250 h 48"/>
                    <a:gd name="T30" fmla="*/ 113407016 w 80"/>
                    <a:gd name="T31" fmla="*/ 100806243 h 48"/>
                    <a:gd name="T32" fmla="*/ 22681405 w 80"/>
                    <a:gd name="T33" fmla="*/ 120967511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"/>
                    <a:gd name="T52" fmla="*/ 0 h 48"/>
                    <a:gd name="T53" fmla="*/ 80 w 80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" h="48">
                      <a:moveTo>
                        <a:pt x="8" y="48"/>
                      </a:moveTo>
                      <a:lnTo>
                        <a:pt x="8" y="48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80" y="8"/>
                      </a:lnTo>
                      <a:lnTo>
                        <a:pt x="40" y="40"/>
                      </a:lnTo>
                      <a:lnTo>
                        <a:pt x="8" y="48"/>
                      </a:lnTo>
                      <a:lnTo>
                        <a:pt x="0" y="8"/>
                      </a:lnTo>
                      <a:lnTo>
                        <a:pt x="40" y="0"/>
                      </a:lnTo>
                      <a:lnTo>
                        <a:pt x="80" y="8"/>
                      </a:lnTo>
                      <a:lnTo>
                        <a:pt x="40" y="40"/>
                      </a:lnTo>
                      <a:lnTo>
                        <a:pt x="8" y="48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32"/>
                <p:cNvSpPr>
                  <a:spLocks/>
                </p:cNvSpPr>
                <p:nvPr/>
              </p:nvSpPr>
              <p:spPr bwMode="auto">
                <a:xfrm>
                  <a:off x="5643562" y="4514850"/>
                  <a:ext cx="3143250" cy="1181100"/>
                </a:xfrm>
                <a:custGeom>
                  <a:avLst/>
                  <a:gdLst>
                    <a:gd name="T0" fmla="*/ 703123622 w 1760"/>
                    <a:gd name="T1" fmla="*/ 0 h 744"/>
                    <a:gd name="T2" fmla="*/ 612398022 w 1760"/>
                    <a:gd name="T3" fmla="*/ 100806242 h 744"/>
                    <a:gd name="T4" fmla="*/ 498991022 w 1760"/>
                    <a:gd name="T5" fmla="*/ 120967510 h 744"/>
                    <a:gd name="T6" fmla="*/ 385583911 w 1760"/>
                    <a:gd name="T7" fmla="*/ 141128753 h 744"/>
                    <a:gd name="T8" fmla="*/ 272176911 w 1760"/>
                    <a:gd name="T9" fmla="*/ 181451240 h 744"/>
                    <a:gd name="T10" fmla="*/ 181451255 w 1760"/>
                    <a:gd name="T11" fmla="*/ 282257507 h 744"/>
                    <a:gd name="T12" fmla="*/ 113407028 w 1760"/>
                    <a:gd name="T13" fmla="*/ 383063724 h 744"/>
                    <a:gd name="T14" fmla="*/ 68044228 w 1760"/>
                    <a:gd name="T15" fmla="*/ 483870040 h 744"/>
                    <a:gd name="T16" fmla="*/ 0 w 1760"/>
                    <a:gd name="T17" fmla="*/ 584676257 h 744"/>
                    <a:gd name="T18" fmla="*/ 0 w 1760"/>
                    <a:gd name="T19" fmla="*/ 685482473 h 744"/>
                    <a:gd name="T20" fmla="*/ 22681407 w 1760"/>
                    <a:gd name="T21" fmla="*/ 786288690 h 744"/>
                    <a:gd name="T22" fmla="*/ 45362814 w 1760"/>
                    <a:gd name="T23" fmla="*/ 887095106 h 744"/>
                    <a:gd name="T24" fmla="*/ 45362814 w 1760"/>
                    <a:gd name="T25" fmla="*/ 987901323 h 744"/>
                    <a:gd name="T26" fmla="*/ 68044228 w 1760"/>
                    <a:gd name="T27" fmla="*/ 1088707540 h 744"/>
                    <a:gd name="T28" fmla="*/ 90725628 w 1760"/>
                    <a:gd name="T29" fmla="*/ 1189513757 h 744"/>
                    <a:gd name="T30" fmla="*/ 136088456 w 1760"/>
                    <a:gd name="T31" fmla="*/ 1290319973 h 744"/>
                    <a:gd name="T32" fmla="*/ 249495511 w 1760"/>
                    <a:gd name="T33" fmla="*/ 1370964947 h 744"/>
                    <a:gd name="T34" fmla="*/ 362902511 w 1760"/>
                    <a:gd name="T35" fmla="*/ 1411287434 h 744"/>
                    <a:gd name="T36" fmla="*/ 476309622 w 1760"/>
                    <a:gd name="T37" fmla="*/ 1431448677 h 744"/>
                    <a:gd name="T38" fmla="*/ 589716622 w 1760"/>
                    <a:gd name="T39" fmla="*/ 1451609921 h 744"/>
                    <a:gd name="T40" fmla="*/ 703123622 w 1760"/>
                    <a:gd name="T41" fmla="*/ 1471771164 h 744"/>
                    <a:gd name="T42" fmla="*/ 816530622 w 1760"/>
                    <a:gd name="T43" fmla="*/ 1491932407 h 744"/>
                    <a:gd name="T44" fmla="*/ 929937621 w 1760"/>
                    <a:gd name="T45" fmla="*/ 1491932407 h 744"/>
                    <a:gd name="T46" fmla="*/ 1043344845 w 1760"/>
                    <a:gd name="T47" fmla="*/ 1491932407 h 744"/>
                    <a:gd name="T48" fmla="*/ 1224796044 w 1760"/>
                    <a:gd name="T49" fmla="*/ 1491932407 h 744"/>
                    <a:gd name="T50" fmla="*/ 1338203044 w 1760"/>
                    <a:gd name="T51" fmla="*/ 1512093651 h 744"/>
                    <a:gd name="T52" fmla="*/ 1451610044 w 1760"/>
                    <a:gd name="T53" fmla="*/ 1532254894 h 744"/>
                    <a:gd name="T54" fmla="*/ 1565017044 w 1760"/>
                    <a:gd name="T55" fmla="*/ 1532254894 h 744"/>
                    <a:gd name="T56" fmla="*/ 1678424043 w 1760"/>
                    <a:gd name="T57" fmla="*/ 1552416137 h 744"/>
                    <a:gd name="T58" fmla="*/ 1791831043 w 1760"/>
                    <a:gd name="T59" fmla="*/ 1552416137 h 744"/>
                    <a:gd name="T60" fmla="*/ 1905238489 w 1760"/>
                    <a:gd name="T61" fmla="*/ 1572577381 h 744"/>
                    <a:gd name="T62" fmla="*/ 2018645489 w 1760"/>
                    <a:gd name="T63" fmla="*/ 1592738624 h 744"/>
                    <a:gd name="T64" fmla="*/ 2132052489 w 1760"/>
                    <a:gd name="T65" fmla="*/ 1612899868 h 744"/>
                    <a:gd name="T66" fmla="*/ 2147483647 w 1760"/>
                    <a:gd name="T67" fmla="*/ 1633061111 h 744"/>
                    <a:gd name="T68" fmla="*/ 2147483647 w 1760"/>
                    <a:gd name="T69" fmla="*/ 1673383995 h 744"/>
                    <a:gd name="T70" fmla="*/ 2147483647 w 1760"/>
                    <a:gd name="T71" fmla="*/ 1693545238 h 744"/>
                    <a:gd name="T72" fmla="*/ 2147483647 w 1760"/>
                    <a:gd name="T73" fmla="*/ 1713706481 h 744"/>
                    <a:gd name="T74" fmla="*/ 2147483647 w 1760"/>
                    <a:gd name="T75" fmla="*/ 1713706481 h 744"/>
                    <a:gd name="T76" fmla="*/ 2147483647 w 1760"/>
                    <a:gd name="T77" fmla="*/ 1733867725 h 744"/>
                    <a:gd name="T78" fmla="*/ 2147483647 w 1760"/>
                    <a:gd name="T79" fmla="*/ 1733867725 h 744"/>
                    <a:gd name="T80" fmla="*/ 2147483647 w 1760"/>
                    <a:gd name="T81" fmla="*/ 1733867725 h 744"/>
                    <a:gd name="T82" fmla="*/ 2147483647 w 1760"/>
                    <a:gd name="T83" fmla="*/ 1733867725 h 744"/>
                    <a:gd name="T84" fmla="*/ 2147483647 w 1760"/>
                    <a:gd name="T85" fmla="*/ 1774190212 h 744"/>
                    <a:gd name="T86" fmla="*/ 2147483647 w 1760"/>
                    <a:gd name="T87" fmla="*/ 1794351455 h 744"/>
                    <a:gd name="T88" fmla="*/ 2147483647 w 1760"/>
                    <a:gd name="T89" fmla="*/ 1814512698 h 744"/>
                    <a:gd name="T90" fmla="*/ 2147483647 w 1760"/>
                    <a:gd name="T91" fmla="*/ 1814512698 h 744"/>
                    <a:gd name="T92" fmla="*/ 2147483647 w 1760"/>
                    <a:gd name="T93" fmla="*/ 1814512698 h 744"/>
                    <a:gd name="T94" fmla="*/ 2147483647 w 1760"/>
                    <a:gd name="T95" fmla="*/ 1834673942 h 744"/>
                    <a:gd name="T96" fmla="*/ 2147483647 w 1760"/>
                    <a:gd name="T97" fmla="*/ 1834673942 h 744"/>
                    <a:gd name="T98" fmla="*/ 2147483647 w 1760"/>
                    <a:gd name="T99" fmla="*/ 1834673942 h 744"/>
                    <a:gd name="T100" fmla="*/ 2147483647 w 1760"/>
                    <a:gd name="T101" fmla="*/ 1854835185 h 744"/>
                    <a:gd name="T102" fmla="*/ 2147483647 w 1760"/>
                    <a:gd name="T103" fmla="*/ 1874996428 h 744"/>
                    <a:gd name="T104" fmla="*/ 2147483647 w 1760"/>
                    <a:gd name="T105" fmla="*/ 1874996428 h 744"/>
                    <a:gd name="T106" fmla="*/ 2147483647 w 1760"/>
                    <a:gd name="T107" fmla="*/ 1854835185 h 744"/>
                    <a:gd name="T108" fmla="*/ 2147483647 w 1760"/>
                    <a:gd name="T109" fmla="*/ 1854835185 h 744"/>
                    <a:gd name="T110" fmla="*/ 2147483647 w 1760"/>
                    <a:gd name="T111" fmla="*/ 1854835185 h 744"/>
                    <a:gd name="T112" fmla="*/ 2147483647 w 1760"/>
                    <a:gd name="T113" fmla="*/ 1854835185 h 744"/>
                    <a:gd name="T114" fmla="*/ 2147483647 w 1760"/>
                    <a:gd name="T115" fmla="*/ 1874996428 h 7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60"/>
                    <a:gd name="T175" fmla="*/ 0 h 744"/>
                    <a:gd name="T176" fmla="*/ 1760 w 1760"/>
                    <a:gd name="T177" fmla="*/ 744 h 74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60" h="744">
                      <a:moveTo>
                        <a:pt x="248" y="0"/>
                      </a:moveTo>
                      <a:lnTo>
                        <a:pt x="248" y="0"/>
                      </a:lnTo>
                      <a:lnTo>
                        <a:pt x="216" y="40"/>
                      </a:lnTo>
                      <a:lnTo>
                        <a:pt x="176" y="48"/>
                      </a:lnTo>
                      <a:lnTo>
                        <a:pt x="136" y="56"/>
                      </a:lnTo>
                      <a:lnTo>
                        <a:pt x="96" y="72"/>
                      </a:lnTo>
                      <a:lnTo>
                        <a:pt x="64" y="112"/>
                      </a:lnTo>
                      <a:lnTo>
                        <a:pt x="40" y="152"/>
                      </a:lnTo>
                      <a:lnTo>
                        <a:pt x="24" y="192"/>
                      </a:lnTo>
                      <a:lnTo>
                        <a:pt x="0" y="232"/>
                      </a:lnTo>
                      <a:lnTo>
                        <a:pt x="0" y="272"/>
                      </a:lnTo>
                      <a:lnTo>
                        <a:pt x="8" y="312"/>
                      </a:lnTo>
                      <a:lnTo>
                        <a:pt x="16" y="352"/>
                      </a:lnTo>
                      <a:lnTo>
                        <a:pt x="16" y="392"/>
                      </a:lnTo>
                      <a:lnTo>
                        <a:pt x="24" y="432"/>
                      </a:lnTo>
                      <a:lnTo>
                        <a:pt x="32" y="472"/>
                      </a:lnTo>
                      <a:lnTo>
                        <a:pt x="48" y="512"/>
                      </a:lnTo>
                      <a:lnTo>
                        <a:pt x="88" y="544"/>
                      </a:lnTo>
                      <a:lnTo>
                        <a:pt x="128" y="560"/>
                      </a:lnTo>
                      <a:lnTo>
                        <a:pt x="168" y="568"/>
                      </a:lnTo>
                      <a:lnTo>
                        <a:pt x="208" y="576"/>
                      </a:lnTo>
                      <a:lnTo>
                        <a:pt x="248" y="584"/>
                      </a:lnTo>
                      <a:lnTo>
                        <a:pt x="288" y="592"/>
                      </a:lnTo>
                      <a:lnTo>
                        <a:pt x="328" y="592"/>
                      </a:lnTo>
                      <a:lnTo>
                        <a:pt x="368" y="592"/>
                      </a:lnTo>
                      <a:lnTo>
                        <a:pt x="432" y="592"/>
                      </a:lnTo>
                      <a:lnTo>
                        <a:pt x="472" y="600"/>
                      </a:lnTo>
                      <a:lnTo>
                        <a:pt x="512" y="608"/>
                      </a:lnTo>
                      <a:lnTo>
                        <a:pt x="552" y="608"/>
                      </a:lnTo>
                      <a:lnTo>
                        <a:pt x="592" y="616"/>
                      </a:lnTo>
                      <a:lnTo>
                        <a:pt x="632" y="616"/>
                      </a:lnTo>
                      <a:lnTo>
                        <a:pt x="672" y="624"/>
                      </a:lnTo>
                      <a:lnTo>
                        <a:pt x="712" y="632"/>
                      </a:lnTo>
                      <a:lnTo>
                        <a:pt x="752" y="640"/>
                      </a:lnTo>
                      <a:lnTo>
                        <a:pt x="792" y="648"/>
                      </a:lnTo>
                      <a:lnTo>
                        <a:pt x="832" y="664"/>
                      </a:lnTo>
                      <a:lnTo>
                        <a:pt x="872" y="672"/>
                      </a:lnTo>
                      <a:lnTo>
                        <a:pt x="912" y="680"/>
                      </a:lnTo>
                      <a:lnTo>
                        <a:pt x="952" y="680"/>
                      </a:lnTo>
                      <a:lnTo>
                        <a:pt x="1008" y="688"/>
                      </a:lnTo>
                      <a:lnTo>
                        <a:pt x="1056" y="688"/>
                      </a:lnTo>
                      <a:lnTo>
                        <a:pt x="1096" y="688"/>
                      </a:lnTo>
                      <a:lnTo>
                        <a:pt x="1136" y="688"/>
                      </a:lnTo>
                      <a:lnTo>
                        <a:pt x="1176" y="704"/>
                      </a:lnTo>
                      <a:lnTo>
                        <a:pt x="1216" y="712"/>
                      </a:lnTo>
                      <a:lnTo>
                        <a:pt x="1256" y="720"/>
                      </a:lnTo>
                      <a:lnTo>
                        <a:pt x="1296" y="720"/>
                      </a:lnTo>
                      <a:lnTo>
                        <a:pt x="1336" y="720"/>
                      </a:lnTo>
                      <a:lnTo>
                        <a:pt x="1376" y="728"/>
                      </a:lnTo>
                      <a:lnTo>
                        <a:pt x="1416" y="728"/>
                      </a:lnTo>
                      <a:lnTo>
                        <a:pt x="1456" y="728"/>
                      </a:lnTo>
                      <a:lnTo>
                        <a:pt x="1496" y="736"/>
                      </a:lnTo>
                      <a:lnTo>
                        <a:pt x="1536" y="744"/>
                      </a:lnTo>
                      <a:lnTo>
                        <a:pt x="1576" y="744"/>
                      </a:lnTo>
                      <a:lnTo>
                        <a:pt x="1616" y="736"/>
                      </a:lnTo>
                      <a:lnTo>
                        <a:pt x="1656" y="736"/>
                      </a:lnTo>
                      <a:lnTo>
                        <a:pt x="1696" y="736"/>
                      </a:lnTo>
                      <a:lnTo>
                        <a:pt x="1736" y="736"/>
                      </a:lnTo>
                      <a:lnTo>
                        <a:pt x="1760" y="74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33"/>
                <p:cNvSpPr>
                  <a:spLocks/>
                </p:cNvSpPr>
                <p:nvPr/>
              </p:nvSpPr>
              <p:spPr bwMode="auto">
                <a:xfrm>
                  <a:off x="5643562" y="4514850"/>
                  <a:ext cx="3143250" cy="1181100"/>
                </a:xfrm>
                <a:custGeom>
                  <a:avLst/>
                  <a:gdLst>
                    <a:gd name="T0" fmla="*/ 703123622 w 1760"/>
                    <a:gd name="T1" fmla="*/ 0 h 744"/>
                    <a:gd name="T2" fmla="*/ 612398022 w 1760"/>
                    <a:gd name="T3" fmla="*/ 100806242 h 744"/>
                    <a:gd name="T4" fmla="*/ 498991022 w 1760"/>
                    <a:gd name="T5" fmla="*/ 120967510 h 744"/>
                    <a:gd name="T6" fmla="*/ 385583911 w 1760"/>
                    <a:gd name="T7" fmla="*/ 141128753 h 744"/>
                    <a:gd name="T8" fmla="*/ 272176911 w 1760"/>
                    <a:gd name="T9" fmla="*/ 181451240 h 744"/>
                    <a:gd name="T10" fmla="*/ 181451255 w 1760"/>
                    <a:gd name="T11" fmla="*/ 282257507 h 744"/>
                    <a:gd name="T12" fmla="*/ 113407028 w 1760"/>
                    <a:gd name="T13" fmla="*/ 383063724 h 744"/>
                    <a:gd name="T14" fmla="*/ 68044228 w 1760"/>
                    <a:gd name="T15" fmla="*/ 483870040 h 744"/>
                    <a:gd name="T16" fmla="*/ 0 w 1760"/>
                    <a:gd name="T17" fmla="*/ 584676257 h 744"/>
                    <a:gd name="T18" fmla="*/ 0 w 1760"/>
                    <a:gd name="T19" fmla="*/ 685482473 h 744"/>
                    <a:gd name="T20" fmla="*/ 22681407 w 1760"/>
                    <a:gd name="T21" fmla="*/ 786288690 h 744"/>
                    <a:gd name="T22" fmla="*/ 45362814 w 1760"/>
                    <a:gd name="T23" fmla="*/ 887095106 h 744"/>
                    <a:gd name="T24" fmla="*/ 45362814 w 1760"/>
                    <a:gd name="T25" fmla="*/ 987901323 h 744"/>
                    <a:gd name="T26" fmla="*/ 68044228 w 1760"/>
                    <a:gd name="T27" fmla="*/ 1088707540 h 744"/>
                    <a:gd name="T28" fmla="*/ 90725628 w 1760"/>
                    <a:gd name="T29" fmla="*/ 1189513757 h 744"/>
                    <a:gd name="T30" fmla="*/ 136088456 w 1760"/>
                    <a:gd name="T31" fmla="*/ 1290319973 h 744"/>
                    <a:gd name="T32" fmla="*/ 249495511 w 1760"/>
                    <a:gd name="T33" fmla="*/ 1370964947 h 744"/>
                    <a:gd name="T34" fmla="*/ 362902511 w 1760"/>
                    <a:gd name="T35" fmla="*/ 1411287434 h 744"/>
                    <a:gd name="T36" fmla="*/ 476309622 w 1760"/>
                    <a:gd name="T37" fmla="*/ 1431448677 h 744"/>
                    <a:gd name="T38" fmla="*/ 589716622 w 1760"/>
                    <a:gd name="T39" fmla="*/ 1451609921 h 744"/>
                    <a:gd name="T40" fmla="*/ 703123622 w 1760"/>
                    <a:gd name="T41" fmla="*/ 1471771164 h 744"/>
                    <a:gd name="T42" fmla="*/ 816530622 w 1760"/>
                    <a:gd name="T43" fmla="*/ 1491932407 h 744"/>
                    <a:gd name="T44" fmla="*/ 929937621 w 1760"/>
                    <a:gd name="T45" fmla="*/ 1491932407 h 744"/>
                    <a:gd name="T46" fmla="*/ 1043344845 w 1760"/>
                    <a:gd name="T47" fmla="*/ 1491932407 h 744"/>
                    <a:gd name="T48" fmla="*/ 1224796044 w 1760"/>
                    <a:gd name="T49" fmla="*/ 1491932407 h 744"/>
                    <a:gd name="T50" fmla="*/ 1338203044 w 1760"/>
                    <a:gd name="T51" fmla="*/ 1512093651 h 744"/>
                    <a:gd name="T52" fmla="*/ 1451610044 w 1760"/>
                    <a:gd name="T53" fmla="*/ 1532254894 h 744"/>
                    <a:gd name="T54" fmla="*/ 1565017044 w 1760"/>
                    <a:gd name="T55" fmla="*/ 1532254894 h 744"/>
                    <a:gd name="T56" fmla="*/ 1678424043 w 1760"/>
                    <a:gd name="T57" fmla="*/ 1552416137 h 744"/>
                    <a:gd name="T58" fmla="*/ 1791831043 w 1760"/>
                    <a:gd name="T59" fmla="*/ 1552416137 h 744"/>
                    <a:gd name="T60" fmla="*/ 1905238489 w 1760"/>
                    <a:gd name="T61" fmla="*/ 1572577381 h 744"/>
                    <a:gd name="T62" fmla="*/ 2018645489 w 1760"/>
                    <a:gd name="T63" fmla="*/ 1592738624 h 744"/>
                    <a:gd name="T64" fmla="*/ 2132052489 w 1760"/>
                    <a:gd name="T65" fmla="*/ 1612899868 h 744"/>
                    <a:gd name="T66" fmla="*/ 2147483647 w 1760"/>
                    <a:gd name="T67" fmla="*/ 1633061111 h 744"/>
                    <a:gd name="T68" fmla="*/ 2147483647 w 1760"/>
                    <a:gd name="T69" fmla="*/ 1673383995 h 744"/>
                    <a:gd name="T70" fmla="*/ 2147483647 w 1760"/>
                    <a:gd name="T71" fmla="*/ 1693545238 h 744"/>
                    <a:gd name="T72" fmla="*/ 2147483647 w 1760"/>
                    <a:gd name="T73" fmla="*/ 1713706481 h 744"/>
                    <a:gd name="T74" fmla="*/ 2147483647 w 1760"/>
                    <a:gd name="T75" fmla="*/ 1713706481 h 744"/>
                    <a:gd name="T76" fmla="*/ 2147483647 w 1760"/>
                    <a:gd name="T77" fmla="*/ 1733867725 h 744"/>
                    <a:gd name="T78" fmla="*/ 2147483647 w 1760"/>
                    <a:gd name="T79" fmla="*/ 1733867725 h 744"/>
                    <a:gd name="T80" fmla="*/ 2147483647 w 1760"/>
                    <a:gd name="T81" fmla="*/ 1733867725 h 744"/>
                    <a:gd name="T82" fmla="*/ 2147483647 w 1760"/>
                    <a:gd name="T83" fmla="*/ 1733867725 h 744"/>
                    <a:gd name="T84" fmla="*/ 2147483647 w 1760"/>
                    <a:gd name="T85" fmla="*/ 1774190212 h 744"/>
                    <a:gd name="T86" fmla="*/ 2147483647 w 1760"/>
                    <a:gd name="T87" fmla="*/ 1794351455 h 744"/>
                    <a:gd name="T88" fmla="*/ 2147483647 w 1760"/>
                    <a:gd name="T89" fmla="*/ 1814512698 h 744"/>
                    <a:gd name="T90" fmla="*/ 2147483647 w 1760"/>
                    <a:gd name="T91" fmla="*/ 1814512698 h 744"/>
                    <a:gd name="T92" fmla="*/ 2147483647 w 1760"/>
                    <a:gd name="T93" fmla="*/ 1814512698 h 744"/>
                    <a:gd name="T94" fmla="*/ 2147483647 w 1760"/>
                    <a:gd name="T95" fmla="*/ 1834673942 h 744"/>
                    <a:gd name="T96" fmla="*/ 2147483647 w 1760"/>
                    <a:gd name="T97" fmla="*/ 1834673942 h 744"/>
                    <a:gd name="T98" fmla="*/ 2147483647 w 1760"/>
                    <a:gd name="T99" fmla="*/ 1834673942 h 744"/>
                    <a:gd name="T100" fmla="*/ 2147483647 w 1760"/>
                    <a:gd name="T101" fmla="*/ 1854835185 h 744"/>
                    <a:gd name="T102" fmla="*/ 2147483647 w 1760"/>
                    <a:gd name="T103" fmla="*/ 1874996428 h 744"/>
                    <a:gd name="T104" fmla="*/ 2147483647 w 1760"/>
                    <a:gd name="T105" fmla="*/ 1874996428 h 744"/>
                    <a:gd name="T106" fmla="*/ 2147483647 w 1760"/>
                    <a:gd name="T107" fmla="*/ 1854835185 h 744"/>
                    <a:gd name="T108" fmla="*/ 2147483647 w 1760"/>
                    <a:gd name="T109" fmla="*/ 1854835185 h 744"/>
                    <a:gd name="T110" fmla="*/ 2147483647 w 1760"/>
                    <a:gd name="T111" fmla="*/ 1854835185 h 744"/>
                    <a:gd name="T112" fmla="*/ 2147483647 w 1760"/>
                    <a:gd name="T113" fmla="*/ 1854835185 h 744"/>
                    <a:gd name="T114" fmla="*/ 2147483647 w 1760"/>
                    <a:gd name="T115" fmla="*/ 1874996428 h 7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60"/>
                    <a:gd name="T175" fmla="*/ 0 h 744"/>
                    <a:gd name="T176" fmla="*/ 1760 w 1760"/>
                    <a:gd name="T177" fmla="*/ 744 h 74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60" h="744">
                      <a:moveTo>
                        <a:pt x="248" y="0"/>
                      </a:moveTo>
                      <a:lnTo>
                        <a:pt x="216" y="40"/>
                      </a:lnTo>
                      <a:lnTo>
                        <a:pt x="176" y="48"/>
                      </a:lnTo>
                      <a:lnTo>
                        <a:pt x="136" y="56"/>
                      </a:lnTo>
                      <a:lnTo>
                        <a:pt x="96" y="72"/>
                      </a:lnTo>
                      <a:lnTo>
                        <a:pt x="64" y="112"/>
                      </a:lnTo>
                      <a:lnTo>
                        <a:pt x="40" y="152"/>
                      </a:lnTo>
                      <a:lnTo>
                        <a:pt x="24" y="192"/>
                      </a:lnTo>
                      <a:lnTo>
                        <a:pt x="0" y="232"/>
                      </a:lnTo>
                      <a:lnTo>
                        <a:pt x="0" y="272"/>
                      </a:lnTo>
                      <a:lnTo>
                        <a:pt x="8" y="312"/>
                      </a:lnTo>
                      <a:lnTo>
                        <a:pt x="16" y="352"/>
                      </a:lnTo>
                      <a:lnTo>
                        <a:pt x="16" y="392"/>
                      </a:lnTo>
                      <a:lnTo>
                        <a:pt x="24" y="432"/>
                      </a:lnTo>
                      <a:lnTo>
                        <a:pt x="32" y="472"/>
                      </a:lnTo>
                      <a:lnTo>
                        <a:pt x="48" y="512"/>
                      </a:lnTo>
                      <a:lnTo>
                        <a:pt x="88" y="544"/>
                      </a:lnTo>
                      <a:lnTo>
                        <a:pt x="128" y="560"/>
                      </a:lnTo>
                      <a:lnTo>
                        <a:pt x="168" y="568"/>
                      </a:lnTo>
                      <a:lnTo>
                        <a:pt x="208" y="576"/>
                      </a:lnTo>
                      <a:lnTo>
                        <a:pt x="248" y="584"/>
                      </a:lnTo>
                      <a:lnTo>
                        <a:pt x="288" y="592"/>
                      </a:lnTo>
                      <a:lnTo>
                        <a:pt x="328" y="592"/>
                      </a:lnTo>
                      <a:lnTo>
                        <a:pt x="368" y="592"/>
                      </a:lnTo>
                      <a:lnTo>
                        <a:pt x="432" y="592"/>
                      </a:lnTo>
                      <a:lnTo>
                        <a:pt x="472" y="600"/>
                      </a:lnTo>
                      <a:lnTo>
                        <a:pt x="512" y="608"/>
                      </a:lnTo>
                      <a:lnTo>
                        <a:pt x="552" y="608"/>
                      </a:lnTo>
                      <a:lnTo>
                        <a:pt x="592" y="616"/>
                      </a:lnTo>
                      <a:lnTo>
                        <a:pt x="632" y="616"/>
                      </a:lnTo>
                      <a:lnTo>
                        <a:pt x="672" y="624"/>
                      </a:lnTo>
                      <a:lnTo>
                        <a:pt x="712" y="632"/>
                      </a:lnTo>
                      <a:lnTo>
                        <a:pt x="752" y="640"/>
                      </a:lnTo>
                      <a:lnTo>
                        <a:pt x="792" y="648"/>
                      </a:lnTo>
                      <a:lnTo>
                        <a:pt x="832" y="664"/>
                      </a:lnTo>
                      <a:lnTo>
                        <a:pt x="872" y="672"/>
                      </a:lnTo>
                      <a:lnTo>
                        <a:pt x="912" y="680"/>
                      </a:lnTo>
                      <a:lnTo>
                        <a:pt x="952" y="680"/>
                      </a:lnTo>
                      <a:lnTo>
                        <a:pt x="1008" y="688"/>
                      </a:lnTo>
                      <a:lnTo>
                        <a:pt x="1056" y="688"/>
                      </a:lnTo>
                      <a:lnTo>
                        <a:pt x="1096" y="688"/>
                      </a:lnTo>
                      <a:lnTo>
                        <a:pt x="1136" y="688"/>
                      </a:lnTo>
                      <a:lnTo>
                        <a:pt x="1176" y="704"/>
                      </a:lnTo>
                      <a:lnTo>
                        <a:pt x="1216" y="712"/>
                      </a:lnTo>
                      <a:lnTo>
                        <a:pt x="1256" y="720"/>
                      </a:lnTo>
                      <a:lnTo>
                        <a:pt x="1296" y="720"/>
                      </a:lnTo>
                      <a:lnTo>
                        <a:pt x="1336" y="720"/>
                      </a:lnTo>
                      <a:lnTo>
                        <a:pt x="1376" y="728"/>
                      </a:lnTo>
                      <a:lnTo>
                        <a:pt x="1416" y="728"/>
                      </a:lnTo>
                      <a:lnTo>
                        <a:pt x="1456" y="728"/>
                      </a:lnTo>
                      <a:lnTo>
                        <a:pt x="1496" y="736"/>
                      </a:lnTo>
                      <a:lnTo>
                        <a:pt x="1536" y="744"/>
                      </a:lnTo>
                      <a:lnTo>
                        <a:pt x="1576" y="744"/>
                      </a:lnTo>
                      <a:lnTo>
                        <a:pt x="1616" y="736"/>
                      </a:lnTo>
                      <a:lnTo>
                        <a:pt x="1656" y="736"/>
                      </a:lnTo>
                      <a:lnTo>
                        <a:pt x="1696" y="736"/>
                      </a:lnTo>
                      <a:lnTo>
                        <a:pt x="1736" y="736"/>
                      </a:lnTo>
                      <a:lnTo>
                        <a:pt x="1760" y="74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34"/>
                <p:cNvSpPr>
                  <a:spLocks/>
                </p:cNvSpPr>
                <p:nvPr/>
              </p:nvSpPr>
              <p:spPr bwMode="auto">
                <a:xfrm>
                  <a:off x="7886700" y="6115050"/>
                  <a:ext cx="900113" cy="38100"/>
                </a:xfrm>
                <a:custGeom>
                  <a:avLst/>
                  <a:gdLst>
                    <a:gd name="T0" fmla="*/ 0 w 504"/>
                    <a:gd name="T1" fmla="*/ 0 h 24"/>
                    <a:gd name="T2" fmla="*/ 0 w 504"/>
                    <a:gd name="T3" fmla="*/ 0 h 24"/>
                    <a:gd name="T4" fmla="*/ 113407095 w 504"/>
                    <a:gd name="T5" fmla="*/ 20161250 h 24"/>
                    <a:gd name="T6" fmla="*/ 113407095 w 504"/>
                    <a:gd name="T7" fmla="*/ 20161250 h 24"/>
                    <a:gd name="T8" fmla="*/ 226814189 w 504"/>
                    <a:gd name="T9" fmla="*/ 20161250 h 24"/>
                    <a:gd name="T10" fmla="*/ 226814189 w 504"/>
                    <a:gd name="T11" fmla="*/ 20161250 h 24"/>
                    <a:gd name="T12" fmla="*/ 340221312 w 504"/>
                    <a:gd name="T13" fmla="*/ 0 h 24"/>
                    <a:gd name="T14" fmla="*/ 340221312 w 504"/>
                    <a:gd name="T15" fmla="*/ 0 h 24"/>
                    <a:gd name="T16" fmla="*/ 453628379 w 504"/>
                    <a:gd name="T17" fmla="*/ 20161250 h 24"/>
                    <a:gd name="T18" fmla="*/ 453628379 w 504"/>
                    <a:gd name="T19" fmla="*/ 20161250 h 24"/>
                    <a:gd name="T20" fmla="*/ 567035557 w 504"/>
                    <a:gd name="T21" fmla="*/ 20161250 h 24"/>
                    <a:gd name="T22" fmla="*/ 567035557 w 504"/>
                    <a:gd name="T23" fmla="*/ 20161250 h 24"/>
                    <a:gd name="T24" fmla="*/ 680442624 w 504"/>
                    <a:gd name="T25" fmla="*/ 40322500 h 24"/>
                    <a:gd name="T26" fmla="*/ 680442624 w 504"/>
                    <a:gd name="T27" fmla="*/ 40322500 h 24"/>
                    <a:gd name="T28" fmla="*/ 793849691 w 504"/>
                    <a:gd name="T29" fmla="*/ 40322500 h 24"/>
                    <a:gd name="T30" fmla="*/ 793849691 w 504"/>
                    <a:gd name="T31" fmla="*/ 40322500 h 24"/>
                    <a:gd name="T32" fmla="*/ 907256757 w 504"/>
                    <a:gd name="T33" fmla="*/ 40322500 h 24"/>
                    <a:gd name="T34" fmla="*/ 907256757 w 504"/>
                    <a:gd name="T35" fmla="*/ 40322500 h 24"/>
                    <a:gd name="T36" fmla="*/ 1020664047 w 504"/>
                    <a:gd name="T37" fmla="*/ 40322500 h 24"/>
                    <a:gd name="T38" fmla="*/ 1020664047 w 504"/>
                    <a:gd name="T39" fmla="*/ 40322500 h 24"/>
                    <a:gd name="T40" fmla="*/ 1134071114 w 504"/>
                    <a:gd name="T41" fmla="*/ 40322500 h 24"/>
                    <a:gd name="T42" fmla="*/ 1134071114 w 504"/>
                    <a:gd name="T43" fmla="*/ 40322500 h 24"/>
                    <a:gd name="T44" fmla="*/ 1247478181 w 504"/>
                    <a:gd name="T45" fmla="*/ 60483756 h 24"/>
                    <a:gd name="T46" fmla="*/ 1247478181 w 504"/>
                    <a:gd name="T47" fmla="*/ 60483756 h 24"/>
                    <a:gd name="T48" fmla="*/ 1360885248 w 504"/>
                    <a:gd name="T49" fmla="*/ 60483756 h 24"/>
                    <a:gd name="T50" fmla="*/ 1360885248 w 504"/>
                    <a:gd name="T51" fmla="*/ 60483756 h 24"/>
                    <a:gd name="T52" fmla="*/ 1428929488 w 504"/>
                    <a:gd name="T53" fmla="*/ 60483756 h 24"/>
                    <a:gd name="T54" fmla="*/ 1428929488 w 504"/>
                    <a:gd name="T55" fmla="*/ 60483756 h 2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04"/>
                    <a:gd name="T85" fmla="*/ 0 h 24"/>
                    <a:gd name="T86" fmla="*/ 504 w 504"/>
                    <a:gd name="T87" fmla="*/ 24 h 2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0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" y="8"/>
                      </a:lnTo>
                      <a:lnTo>
                        <a:pt x="80" y="8"/>
                      </a:lnTo>
                      <a:lnTo>
                        <a:pt x="120" y="0"/>
                      </a:lnTo>
                      <a:lnTo>
                        <a:pt x="160" y="8"/>
                      </a:lnTo>
                      <a:lnTo>
                        <a:pt x="200" y="8"/>
                      </a:lnTo>
                      <a:lnTo>
                        <a:pt x="240" y="16"/>
                      </a:lnTo>
                      <a:lnTo>
                        <a:pt x="280" y="16"/>
                      </a:lnTo>
                      <a:lnTo>
                        <a:pt x="320" y="16"/>
                      </a:lnTo>
                      <a:lnTo>
                        <a:pt x="360" y="16"/>
                      </a:lnTo>
                      <a:lnTo>
                        <a:pt x="400" y="16"/>
                      </a:lnTo>
                      <a:lnTo>
                        <a:pt x="440" y="24"/>
                      </a:lnTo>
                      <a:lnTo>
                        <a:pt x="480" y="24"/>
                      </a:lnTo>
                      <a:lnTo>
                        <a:pt x="504" y="2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35"/>
                <p:cNvSpPr>
                  <a:spLocks/>
                </p:cNvSpPr>
                <p:nvPr/>
              </p:nvSpPr>
              <p:spPr bwMode="auto">
                <a:xfrm>
                  <a:off x="7886700" y="6115050"/>
                  <a:ext cx="900113" cy="38100"/>
                </a:xfrm>
                <a:custGeom>
                  <a:avLst/>
                  <a:gdLst>
                    <a:gd name="T0" fmla="*/ 0 w 504"/>
                    <a:gd name="T1" fmla="*/ 0 h 24"/>
                    <a:gd name="T2" fmla="*/ 113407095 w 504"/>
                    <a:gd name="T3" fmla="*/ 20161250 h 24"/>
                    <a:gd name="T4" fmla="*/ 226814189 w 504"/>
                    <a:gd name="T5" fmla="*/ 20161250 h 24"/>
                    <a:gd name="T6" fmla="*/ 340221312 w 504"/>
                    <a:gd name="T7" fmla="*/ 0 h 24"/>
                    <a:gd name="T8" fmla="*/ 453628379 w 504"/>
                    <a:gd name="T9" fmla="*/ 20161250 h 24"/>
                    <a:gd name="T10" fmla="*/ 567035557 w 504"/>
                    <a:gd name="T11" fmla="*/ 20161250 h 24"/>
                    <a:gd name="T12" fmla="*/ 680442624 w 504"/>
                    <a:gd name="T13" fmla="*/ 40322500 h 24"/>
                    <a:gd name="T14" fmla="*/ 793849691 w 504"/>
                    <a:gd name="T15" fmla="*/ 40322500 h 24"/>
                    <a:gd name="T16" fmla="*/ 907256757 w 504"/>
                    <a:gd name="T17" fmla="*/ 40322500 h 24"/>
                    <a:gd name="T18" fmla="*/ 1020664047 w 504"/>
                    <a:gd name="T19" fmla="*/ 40322500 h 24"/>
                    <a:gd name="T20" fmla="*/ 1134071114 w 504"/>
                    <a:gd name="T21" fmla="*/ 40322500 h 24"/>
                    <a:gd name="T22" fmla="*/ 1247478181 w 504"/>
                    <a:gd name="T23" fmla="*/ 60483756 h 24"/>
                    <a:gd name="T24" fmla="*/ 1360885248 w 504"/>
                    <a:gd name="T25" fmla="*/ 60483756 h 24"/>
                    <a:gd name="T26" fmla="*/ 1428929488 w 504"/>
                    <a:gd name="T27" fmla="*/ 60483756 h 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04"/>
                    <a:gd name="T43" fmla="*/ 0 h 24"/>
                    <a:gd name="T44" fmla="*/ 504 w 504"/>
                    <a:gd name="T45" fmla="*/ 24 h 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04" h="24">
                      <a:moveTo>
                        <a:pt x="0" y="0"/>
                      </a:moveTo>
                      <a:lnTo>
                        <a:pt x="40" y="8"/>
                      </a:lnTo>
                      <a:lnTo>
                        <a:pt x="80" y="8"/>
                      </a:lnTo>
                      <a:lnTo>
                        <a:pt x="120" y="0"/>
                      </a:lnTo>
                      <a:lnTo>
                        <a:pt x="160" y="8"/>
                      </a:lnTo>
                      <a:lnTo>
                        <a:pt x="200" y="8"/>
                      </a:lnTo>
                      <a:lnTo>
                        <a:pt x="240" y="16"/>
                      </a:lnTo>
                      <a:lnTo>
                        <a:pt x="280" y="16"/>
                      </a:lnTo>
                      <a:lnTo>
                        <a:pt x="320" y="16"/>
                      </a:lnTo>
                      <a:lnTo>
                        <a:pt x="360" y="16"/>
                      </a:lnTo>
                      <a:lnTo>
                        <a:pt x="400" y="16"/>
                      </a:lnTo>
                      <a:lnTo>
                        <a:pt x="440" y="24"/>
                      </a:lnTo>
                      <a:lnTo>
                        <a:pt x="480" y="24"/>
                      </a:lnTo>
                      <a:lnTo>
                        <a:pt x="504" y="2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36"/>
                <p:cNvSpPr>
                  <a:spLocks/>
                </p:cNvSpPr>
                <p:nvPr/>
              </p:nvSpPr>
              <p:spPr bwMode="auto">
                <a:xfrm>
                  <a:off x="5186362" y="2686050"/>
                  <a:ext cx="2586038" cy="25400"/>
                </a:xfrm>
                <a:custGeom>
                  <a:avLst/>
                  <a:gdLst>
                    <a:gd name="T0" fmla="*/ 0 w 1448"/>
                    <a:gd name="T1" fmla="*/ 0 h 16"/>
                    <a:gd name="T2" fmla="*/ 113407043 w 1448"/>
                    <a:gd name="T3" fmla="*/ 20161247 h 16"/>
                    <a:gd name="T4" fmla="*/ 226814086 w 1448"/>
                    <a:gd name="T5" fmla="*/ 20161247 h 16"/>
                    <a:gd name="T6" fmla="*/ 340221156 w 1448"/>
                    <a:gd name="T7" fmla="*/ 20161247 h 16"/>
                    <a:gd name="T8" fmla="*/ 453628171 w 1448"/>
                    <a:gd name="T9" fmla="*/ 20161247 h 16"/>
                    <a:gd name="T10" fmla="*/ 567035298 w 1448"/>
                    <a:gd name="T11" fmla="*/ 20161247 h 16"/>
                    <a:gd name="T12" fmla="*/ 680442313 w 1448"/>
                    <a:gd name="T13" fmla="*/ 20161247 h 16"/>
                    <a:gd name="T14" fmla="*/ 793849328 w 1448"/>
                    <a:gd name="T15" fmla="*/ 0 h 16"/>
                    <a:gd name="T16" fmla="*/ 907256343 w 1448"/>
                    <a:gd name="T17" fmla="*/ 20161247 h 16"/>
                    <a:gd name="T18" fmla="*/ 1020663581 w 1448"/>
                    <a:gd name="T19" fmla="*/ 20161247 h 16"/>
                    <a:gd name="T20" fmla="*/ 1134070596 w 1448"/>
                    <a:gd name="T21" fmla="*/ 20161247 h 16"/>
                    <a:gd name="T22" fmla="*/ 1247477611 w 1448"/>
                    <a:gd name="T23" fmla="*/ 20161247 h 16"/>
                    <a:gd name="T24" fmla="*/ 1360884626 w 1448"/>
                    <a:gd name="T25" fmla="*/ 0 h 16"/>
                    <a:gd name="T26" fmla="*/ 1474291641 w 1448"/>
                    <a:gd name="T27" fmla="*/ 0 h 16"/>
                    <a:gd name="T28" fmla="*/ 1587698656 w 1448"/>
                    <a:gd name="T29" fmla="*/ 0 h 16"/>
                    <a:gd name="T30" fmla="*/ 1701105671 w 1448"/>
                    <a:gd name="T31" fmla="*/ 0 h 16"/>
                    <a:gd name="T32" fmla="*/ 1814512685 w 1448"/>
                    <a:gd name="T33" fmla="*/ 0 h 16"/>
                    <a:gd name="T34" fmla="*/ 1927920147 w 1448"/>
                    <a:gd name="T35" fmla="*/ 20161247 h 16"/>
                    <a:gd name="T36" fmla="*/ 2041327162 w 1448"/>
                    <a:gd name="T37" fmla="*/ 20161247 h 16"/>
                    <a:gd name="T38" fmla="*/ 2147483647 w 1448"/>
                    <a:gd name="T39" fmla="*/ 20161247 h 16"/>
                    <a:gd name="T40" fmla="*/ 2147483647 w 1448"/>
                    <a:gd name="T41" fmla="*/ 0 h 16"/>
                    <a:gd name="T42" fmla="*/ 2147483647 w 1448"/>
                    <a:gd name="T43" fmla="*/ 0 h 16"/>
                    <a:gd name="T44" fmla="*/ 2147483647 w 1448"/>
                    <a:gd name="T45" fmla="*/ 0 h 16"/>
                    <a:gd name="T46" fmla="*/ 2147483647 w 1448"/>
                    <a:gd name="T47" fmla="*/ 0 h 16"/>
                    <a:gd name="T48" fmla="*/ 2147483647 w 1448"/>
                    <a:gd name="T49" fmla="*/ 0 h 16"/>
                    <a:gd name="T50" fmla="*/ 2147483647 w 1448"/>
                    <a:gd name="T51" fmla="*/ 20161247 h 16"/>
                    <a:gd name="T52" fmla="*/ 2147483647 w 1448"/>
                    <a:gd name="T53" fmla="*/ 20161247 h 16"/>
                    <a:gd name="T54" fmla="*/ 2147483647 w 1448"/>
                    <a:gd name="T55" fmla="*/ 20161247 h 16"/>
                    <a:gd name="T56" fmla="*/ 2147483647 w 1448"/>
                    <a:gd name="T57" fmla="*/ 0 h 16"/>
                    <a:gd name="T58" fmla="*/ 2147483647 w 1448"/>
                    <a:gd name="T59" fmla="*/ 0 h 16"/>
                    <a:gd name="T60" fmla="*/ 2147483647 w 1448"/>
                    <a:gd name="T61" fmla="*/ 0 h 16"/>
                    <a:gd name="T62" fmla="*/ 2147483647 w 1448"/>
                    <a:gd name="T63" fmla="*/ 20161247 h 16"/>
                    <a:gd name="T64" fmla="*/ 2147483647 w 1448"/>
                    <a:gd name="T65" fmla="*/ 20161247 h 16"/>
                    <a:gd name="T66" fmla="*/ 2147483647 w 1448"/>
                    <a:gd name="T67" fmla="*/ 20161247 h 16"/>
                    <a:gd name="T68" fmla="*/ 2147483647 w 1448"/>
                    <a:gd name="T69" fmla="*/ 20161247 h 16"/>
                    <a:gd name="T70" fmla="*/ 2147483647 w 1448"/>
                    <a:gd name="T71" fmla="*/ 20161247 h 16"/>
                    <a:gd name="T72" fmla="*/ 2147483647 w 1448"/>
                    <a:gd name="T73" fmla="*/ 40322493 h 16"/>
                    <a:gd name="T74" fmla="*/ 2147483647 w 1448"/>
                    <a:gd name="T75" fmla="*/ 20161247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48"/>
                    <a:gd name="T115" fmla="*/ 0 h 16"/>
                    <a:gd name="T116" fmla="*/ 1448 w 1448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48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" y="8"/>
                      </a:lnTo>
                      <a:lnTo>
                        <a:pt x="80" y="8"/>
                      </a:lnTo>
                      <a:lnTo>
                        <a:pt x="120" y="8"/>
                      </a:lnTo>
                      <a:lnTo>
                        <a:pt x="160" y="8"/>
                      </a:lnTo>
                      <a:lnTo>
                        <a:pt x="200" y="8"/>
                      </a:lnTo>
                      <a:lnTo>
                        <a:pt x="240" y="8"/>
                      </a:lnTo>
                      <a:lnTo>
                        <a:pt x="280" y="0"/>
                      </a:lnTo>
                      <a:lnTo>
                        <a:pt x="320" y="8"/>
                      </a:lnTo>
                      <a:lnTo>
                        <a:pt x="360" y="8"/>
                      </a:lnTo>
                      <a:lnTo>
                        <a:pt x="400" y="8"/>
                      </a:lnTo>
                      <a:lnTo>
                        <a:pt x="440" y="8"/>
                      </a:lnTo>
                      <a:lnTo>
                        <a:pt x="480" y="0"/>
                      </a:lnTo>
                      <a:lnTo>
                        <a:pt x="520" y="0"/>
                      </a:lnTo>
                      <a:lnTo>
                        <a:pt x="560" y="0"/>
                      </a:lnTo>
                      <a:lnTo>
                        <a:pt x="600" y="0"/>
                      </a:lnTo>
                      <a:lnTo>
                        <a:pt x="640" y="0"/>
                      </a:lnTo>
                      <a:lnTo>
                        <a:pt x="680" y="8"/>
                      </a:lnTo>
                      <a:lnTo>
                        <a:pt x="720" y="8"/>
                      </a:lnTo>
                      <a:lnTo>
                        <a:pt x="760" y="8"/>
                      </a:lnTo>
                      <a:lnTo>
                        <a:pt x="800" y="0"/>
                      </a:lnTo>
                      <a:lnTo>
                        <a:pt x="840" y="0"/>
                      </a:lnTo>
                      <a:lnTo>
                        <a:pt x="880" y="0"/>
                      </a:lnTo>
                      <a:lnTo>
                        <a:pt x="920" y="0"/>
                      </a:lnTo>
                      <a:lnTo>
                        <a:pt x="960" y="0"/>
                      </a:lnTo>
                      <a:lnTo>
                        <a:pt x="1000" y="8"/>
                      </a:lnTo>
                      <a:lnTo>
                        <a:pt x="1040" y="8"/>
                      </a:lnTo>
                      <a:lnTo>
                        <a:pt x="1080" y="8"/>
                      </a:lnTo>
                      <a:lnTo>
                        <a:pt x="1120" y="0"/>
                      </a:lnTo>
                      <a:lnTo>
                        <a:pt x="1160" y="0"/>
                      </a:lnTo>
                      <a:lnTo>
                        <a:pt x="1200" y="0"/>
                      </a:lnTo>
                      <a:lnTo>
                        <a:pt x="1240" y="8"/>
                      </a:lnTo>
                      <a:lnTo>
                        <a:pt x="1280" y="8"/>
                      </a:lnTo>
                      <a:lnTo>
                        <a:pt x="1320" y="8"/>
                      </a:lnTo>
                      <a:lnTo>
                        <a:pt x="1360" y="8"/>
                      </a:lnTo>
                      <a:lnTo>
                        <a:pt x="1400" y="8"/>
                      </a:lnTo>
                      <a:lnTo>
                        <a:pt x="1440" y="16"/>
                      </a:lnTo>
                      <a:lnTo>
                        <a:pt x="1448" y="8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Freeform 37"/>
                <p:cNvSpPr>
                  <a:spLocks/>
                </p:cNvSpPr>
                <p:nvPr/>
              </p:nvSpPr>
              <p:spPr bwMode="auto">
                <a:xfrm>
                  <a:off x="5186362" y="2686050"/>
                  <a:ext cx="2586038" cy="25400"/>
                </a:xfrm>
                <a:custGeom>
                  <a:avLst/>
                  <a:gdLst>
                    <a:gd name="T0" fmla="*/ 0 w 1448"/>
                    <a:gd name="T1" fmla="*/ 0 h 16"/>
                    <a:gd name="T2" fmla="*/ 113407043 w 1448"/>
                    <a:gd name="T3" fmla="*/ 20161247 h 16"/>
                    <a:gd name="T4" fmla="*/ 226814086 w 1448"/>
                    <a:gd name="T5" fmla="*/ 20161247 h 16"/>
                    <a:gd name="T6" fmla="*/ 340221156 w 1448"/>
                    <a:gd name="T7" fmla="*/ 20161247 h 16"/>
                    <a:gd name="T8" fmla="*/ 453628171 w 1448"/>
                    <a:gd name="T9" fmla="*/ 20161247 h 16"/>
                    <a:gd name="T10" fmla="*/ 567035298 w 1448"/>
                    <a:gd name="T11" fmla="*/ 20161247 h 16"/>
                    <a:gd name="T12" fmla="*/ 680442313 w 1448"/>
                    <a:gd name="T13" fmla="*/ 20161247 h 16"/>
                    <a:gd name="T14" fmla="*/ 793849328 w 1448"/>
                    <a:gd name="T15" fmla="*/ 0 h 16"/>
                    <a:gd name="T16" fmla="*/ 907256343 w 1448"/>
                    <a:gd name="T17" fmla="*/ 20161247 h 16"/>
                    <a:gd name="T18" fmla="*/ 1020663581 w 1448"/>
                    <a:gd name="T19" fmla="*/ 20161247 h 16"/>
                    <a:gd name="T20" fmla="*/ 1134070596 w 1448"/>
                    <a:gd name="T21" fmla="*/ 20161247 h 16"/>
                    <a:gd name="T22" fmla="*/ 1247477611 w 1448"/>
                    <a:gd name="T23" fmla="*/ 20161247 h 16"/>
                    <a:gd name="T24" fmla="*/ 1360884626 w 1448"/>
                    <a:gd name="T25" fmla="*/ 0 h 16"/>
                    <a:gd name="T26" fmla="*/ 1474291641 w 1448"/>
                    <a:gd name="T27" fmla="*/ 0 h 16"/>
                    <a:gd name="T28" fmla="*/ 1587698656 w 1448"/>
                    <a:gd name="T29" fmla="*/ 0 h 16"/>
                    <a:gd name="T30" fmla="*/ 1701105671 w 1448"/>
                    <a:gd name="T31" fmla="*/ 0 h 16"/>
                    <a:gd name="T32" fmla="*/ 1814512685 w 1448"/>
                    <a:gd name="T33" fmla="*/ 0 h 16"/>
                    <a:gd name="T34" fmla="*/ 1927920147 w 1448"/>
                    <a:gd name="T35" fmla="*/ 20161247 h 16"/>
                    <a:gd name="T36" fmla="*/ 2041327162 w 1448"/>
                    <a:gd name="T37" fmla="*/ 20161247 h 16"/>
                    <a:gd name="T38" fmla="*/ 2147483647 w 1448"/>
                    <a:gd name="T39" fmla="*/ 20161247 h 16"/>
                    <a:gd name="T40" fmla="*/ 2147483647 w 1448"/>
                    <a:gd name="T41" fmla="*/ 0 h 16"/>
                    <a:gd name="T42" fmla="*/ 2147483647 w 1448"/>
                    <a:gd name="T43" fmla="*/ 0 h 16"/>
                    <a:gd name="T44" fmla="*/ 2147483647 w 1448"/>
                    <a:gd name="T45" fmla="*/ 0 h 16"/>
                    <a:gd name="T46" fmla="*/ 2147483647 w 1448"/>
                    <a:gd name="T47" fmla="*/ 0 h 16"/>
                    <a:gd name="T48" fmla="*/ 2147483647 w 1448"/>
                    <a:gd name="T49" fmla="*/ 0 h 16"/>
                    <a:gd name="T50" fmla="*/ 2147483647 w 1448"/>
                    <a:gd name="T51" fmla="*/ 20161247 h 16"/>
                    <a:gd name="T52" fmla="*/ 2147483647 w 1448"/>
                    <a:gd name="T53" fmla="*/ 20161247 h 16"/>
                    <a:gd name="T54" fmla="*/ 2147483647 w 1448"/>
                    <a:gd name="T55" fmla="*/ 20161247 h 16"/>
                    <a:gd name="T56" fmla="*/ 2147483647 w 1448"/>
                    <a:gd name="T57" fmla="*/ 0 h 16"/>
                    <a:gd name="T58" fmla="*/ 2147483647 w 1448"/>
                    <a:gd name="T59" fmla="*/ 0 h 16"/>
                    <a:gd name="T60" fmla="*/ 2147483647 w 1448"/>
                    <a:gd name="T61" fmla="*/ 0 h 16"/>
                    <a:gd name="T62" fmla="*/ 2147483647 w 1448"/>
                    <a:gd name="T63" fmla="*/ 20161247 h 16"/>
                    <a:gd name="T64" fmla="*/ 2147483647 w 1448"/>
                    <a:gd name="T65" fmla="*/ 20161247 h 16"/>
                    <a:gd name="T66" fmla="*/ 2147483647 w 1448"/>
                    <a:gd name="T67" fmla="*/ 20161247 h 16"/>
                    <a:gd name="T68" fmla="*/ 2147483647 w 1448"/>
                    <a:gd name="T69" fmla="*/ 20161247 h 16"/>
                    <a:gd name="T70" fmla="*/ 2147483647 w 1448"/>
                    <a:gd name="T71" fmla="*/ 20161247 h 16"/>
                    <a:gd name="T72" fmla="*/ 2147483647 w 1448"/>
                    <a:gd name="T73" fmla="*/ 40322493 h 16"/>
                    <a:gd name="T74" fmla="*/ 2147483647 w 1448"/>
                    <a:gd name="T75" fmla="*/ 20161247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448"/>
                    <a:gd name="T115" fmla="*/ 0 h 16"/>
                    <a:gd name="T116" fmla="*/ 1448 w 1448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448" h="16">
                      <a:moveTo>
                        <a:pt x="0" y="0"/>
                      </a:moveTo>
                      <a:lnTo>
                        <a:pt x="40" y="8"/>
                      </a:lnTo>
                      <a:lnTo>
                        <a:pt x="80" y="8"/>
                      </a:lnTo>
                      <a:lnTo>
                        <a:pt x="120" y="8"/>
                      </a:lnTo>
                      <a:lnTo>
                        <a:pt x="160" y="8"/>
                      </a:lnTo>
                      <a:lnTo>
                        <a:pt x="200" y="8"/>
                      </a:lnTo>
                      <a:lnTo>
                        <a:pt x="240" y="8"/>
                      </a:lnTo>
                      <a:lnTo>
                        <a:pt x="280" y="0"/>
                      </a:lnTo>
                      <a:lnTo>
                        <a:pt x="320" y="8"/>
                      </a:lnTo>
                      <a:lnTo>
                        <a:pt x="360" y="8"/>
                      </a:lnTo>
                      <a:lnTo>
                        <a:pt x="400" y="8"/>
                      </a:lnTo>
                      <a:lnTo>
                        <a:pt x="440" y="8"/>
                      </a:lnTo>
                      <a:lnTo>
                        <a:pt x="480" y="0"/>
                      </a:lnTo>
                      <a:lnTo>
                        <a:pt x="520" y="0"/>
                      </a:lnTo>
                      <a:lnTo>
                        <a:pt x="560" y="0"/>
                      </a:lnTo>
                      <a:lnTo>
                        <a:pt x="600" y="0"/>
                      </a:lnTo>
                      <a:lnTo>
                        <a:pt x="640" y="0"/>
                      </a:lnTo>
                      <a:lnTo>
                        <a:pt x="680" y="8"/>
                      </a:lnTo>
                      <a:lnTo>
                        <a:pt x="720" y="8"/>
                      </a:lnTo>
                      <a:lnTo>
                        <a:pt x="760" y="8"/>
                      </a:lnTo>
                      <a:lnTo>
                        <a:pt x="800" y="0"/>
                      </a:lnTo>
                      <a:lnTo>
                        <a:pt x="840" y="0"/>
                      </a:lnTo>
                      <a:lnTo>
                        <a:pt x="880" y="0"/>
                      </a:lnTo>
                      <a:lnTo>
                        <a:pt x="920" y="0"/>
                      </a:lnTo>
                      <a:lnTo>
                        <a:pt x="960" y="0"/>
                      </a:lnTo>
                      <a:lnTo>
                        <a:pt x="1000" y="8"/>
                      </a:lnTo>
                      <a:lnTo>
                        <a:pt x="1040" y="8"/>
                      </a:lnTo>
                      <a:lnTo>
                        <a:pt x="1080" y="8"/>
                      </a:lnTo>
                      <a:lnTo>
                        <a:pt x="1120" y="0"/>
                      </a:lnTo>
                      <a:lnTo>
                        <a:pt x="1160" y="0"/>
                      </a:lnTo>
                      <a:lnTo>
                        <a:pt x="1200" y="0"/>
                      </a:lnTo>
                      <a:lnTo>
                        <a:pt x="1240" y="8"/>
                      </a:lnTo>
                      <a:lnTo>
                        <a:pt x="1280" y="8"/>
                      </a:lnTo>
                      <a:lnTo>
                        <a:pt x="1320" y="8"/>
                      </a:lnTo>
                      <a:lnTo>
                        <a:pt x="1360" y="8"/>
                      </a:lnTo>
                      <a:lnTo>
                        <a:pt x="1400" y="8"/>
                      </a:lnTo>
                      <a:lnTo>
                        <a:pt x="1440" y="16"/>
                      </a:lnTo>
                      <a:lnTo>
                        <a:pt x="1448" y="8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3" name="Freeform 38"/>
                <p:cNvSpPr>
                  <a:spLocks/>
                </p:cNvSpPr>
                <p:nvPr/>
              </p:nvSpPr>
              <p:spPr bwMode="auto">
                <a:xfrm>
                  <a:off x="8529638" y="2419350"/>
                  <a:ext cx="257175" cy="266700"/>
                </a:xfrm>
                <a:custGeom>
                  <a:avLst/>
                  <a:gdLst>
                    <a:gd name="T0" fmla="*/ 0 w 144"/>
                    <a:gd name="T1" fmla="*/ 423386295 h 168"/>
                    <a:gd name="T2" fmla="*/ 0 w 144"/>
                    <a:gd name="T3" fmla="*/ 423386295 h 168"/>
                    <a:gd name="T4" fmla="*/ 0 w 144"/>
                    <a:gd name="T5" fmla="*/ 322579982 h 168"/>
                    <a:gd name="T6" fmla="*/ 0 w 144"/>
                    <a:gd name="T7" fmla="*/ 322579982 h 168"/>
                    <a:gd name="T8" fmla="*/ 113407011 w 144"/>
                    <a:gd name="T9" fmla="*/ 241935011 h 168"/>
                    <a:gd name="T10" fmla="*/ 113407011 w 144"/>
                    <a:gd name="T11" fmla="*/ 241935011 h 168"/>
                    <a:gd name="T12" fmla="*/ 226814022 w 144"/>
                    <a:gd name="T13" fmla="*/ 181451234 h 168"/>
                    <a:gd name="T14" fmla="*/ 226814022 w 144"/>
                    <a:gd name="T15" fmla="*/ 181451234 h 168"/>
                    <a:gd name="T16" fmla="*/ 294858268 w 144"/>
                    <a:gd name="T17" fmla="*/ 80644996 h 168"/>
                    <a:gd name="T18" fmla="*/ 294858268 w 144"/>
                    <a:gd name="T19" fmla="*/ 80644996 h 168"/>
                    <a:gd name="T20" fmla="*/ 408265251 w 144"/>
                    <a:gd name="T21" fmla="*/ 0 h 168"/>
                    <a:gd name="T22" fmla="*/ 408265251 w 144"/>
                    <a:gd name="T23" fmla="*/ 0 h 16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4"/>
                    <a:gd name="T37" fmla="*/ 0 h 168"/>
                    <a:gd name="T38" fmla="*/ 144 w 144"/>
                    <a:gd name="T39" fmla="*/ 168 h 16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4" h="168">
                      <a:moveTo>
                        <a:pt x="0" y="168"/>
                      </a:moveTo>
                      <a:lnTo>
                        <a:pt x="0" y="168"/>
                      </a:lnTo>
                      <a:lnTo>
                        <a:pt x="0" y="128"/>
                      </a:lnTo>
                      <a:lnTo>
                        <a:pt x="40" y="96"/>
                      </a:lnTo>
                      <a:lnTo>
                        <a:pt x="80" y="72"/>
                      </a:lnTo>
                      <a:lnTo>
                        <a:pt x="104" y="32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4" name="Freeform 39"/>
                <p:cNvSpPr>
                  <a:spLocks/>
                </p:cNvSpPr>
                <p:nvPr/>
              </p:nvSpPr>
              <p:spPr bwMode="auto">
                <a:xfrm>
                  <a:off x="8529638" y="2419350"/>
                  <a:ext cx="257175" cy="266700"/>
                </a:xfrm>
                <a:custGeom>
                  <a:avLst/>
                  <a:gdLst>
                    <a:gd name="T0" fmla="*/ 0 w 144"/>
                    <a:gd name="T1" fmla="*/ 423386295 h 168"/>
                    <a:gd name="T2" fmla="*/ 0 w 144"/>
                    <a:gd name="T3" fmla="*/ 322579982 h 168"/>
                    <a:gd name="T4" fmla="*/ 113407011 w 144"/>
                    <a:gd name="T5" fmla="*/ 241935011 h 168"/>
                    <a:gd name="T6" fmla="*/ 226814022 w 144"/>
                    <a:gd name="T7" fmla="*/ 181451234 h 168"/>
                    <a:gd name="T8" fmla="*/ 294858268 w 144"/>
                    <a:gd name="T9" fmla="*/ 80644996 h 168"/>
                    <a:gd name="T10" fmla="*/ 408265251 w 144"/>
                    <a:gd name="T11" fmla="*/ 0 h 1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"/>
                    <a:gd name="T19" fmla="*/ 0 h 168"/>
                    <a:gd name="T20" fmla="*/ 144 w 144"/>
                    <a:gd name="T21" fmla="*/ 168 h 16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" h="168">
                      <a:moveTo>
                        <a:pt x="0" y="168"/>
                      </a:moveTo>
                      <a:lnTo>
                        <a:pt x="0" y="128"/>
                      </a:lnTo>
                      <a:lnTo>
                        <a:pt x="40" y="96"/>
                      </a:lnTo>
                      <a:lnTo>
                        <a:pt x="80" y="72"/>
                      </a:lnTo>
                      <a:lnTo>
                        <a:pt x="104" y="32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Freeform 40"/>
                <p:cNvSpPr>
                  <a:spLocks/>
                </p:cNvSpPr>
                <p:nvPr/>
              </p:nvSpPr>
              <p:spPr bwMode="auto">
                <a:xfrm>
                  <a:off x="8401050" y="2393950"/>
                  <a:ext cx="385763" cy="292100"/>
                </a:xfrm>
                <a:custGeom>
                  <a:avLst/>
                  <a:gdLst>
                    <a:gd name="T0" fmla="*/ 0 w 216"/>
                    <a:gd name="T1" fmla="*/ 463708795 h 184"/>
                    <a:gd name="T2" fmla="*/ 0 w 216"/>
                    <a:gd name="T3" fmla="*/ 463708795 h 184"/>
                    <a:gd name="T4" fmla="*/ 68044316 w 216"/>
                    <a:gd name="T5" fmla="*/ 362902479 h 184"/>
                    <a:gd name="T6" fmla="*/ 68044316 w 216"/>
                    <a:gd name="T7" fmla="*/ 362902479 h 184"/>
                    <a:gd name="T8" fmla="*/ 181451490 w 216"/>
                    <a:gd name="T9" fmla="*/ 282257506 h 184"/>
                    <a:gd name="T10" fmla="*/ 181451490 w 216"/>
                    <a:gd name="T11" fmla="*/ 282257506 h 184"/>
                    <a:gd name="T12" fmla="*/ 272177262 w 216"/>
                    <a:gd name="T13" fmla="*/ 181451239 h 184"/>
                    <a:gd name="T14" fmla="*/ 272177262 w 216"/>
                    <a:gd name="T15" fmla="*/ 181451239 h 184"/>
                    <a:gd name="T16" fmla="*/ 385584409 w 216"/>
                    <a:gd name="T17" fmla="*/ 120967509 h 184"/>
                    <a:gd name="T18" fmla="*/ 385584409 w 216"/>
                    <a:gd name="T19" fmla="*/ 120967509 h 184"/>
                    <a:gd name="T20" fmla="*/ 498991667 w 216"/>
                    <a:gd name="T21" fmla="*/ 60483755 h 184"/>
                    <a:gd name="T22" fmla="*/ 498991667 w 216"/>
                    <a:gd name="T23" fmla="*/ 60483755 h 184"/>
                    <a:gd name="T24" fmla="*/ 612398813 w 216"/>
                    <a:gd name="T25" fmla="*/ 0 h 184"/>
                    <a:gd name="T26" fmla="*/ 612398813 w 216"/>
                    <a:gd name="T27" fmla="*/ 0 h 1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6"/>
                    <a:gd name="T43" fmla="*/ 0 h 184"/>
                    <a:gd name="T44" fmla="*/ 216 w 216"/>
                    <a:gd name="T45" fmla="*/ 184 h 18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6" h="184">
                      <a:moveTo>
                        <a:pt x="0" y="184"/>
                      </a:moveTo>
                      <a:lnTo>
                        <a:pt x="0" y="184"/>
                      </a:lnTo>
                      <a:lnTo>
                        <a:pt x="24" y="144"/>
                      </a:lnTo>
                      <a:lnTo>
                        <a:pt x="64" y="112"/>
                      </a:lnTo>
                      <a:lnTo>
                        <a:pt x="96" y="72"/>
                      </a:lnTo>
                      <a:lnTo>
                        <a:pt x="136" y="48"/>
                      </a:lnTo>
                      <a:lnTo>
                        <a:pt x="176" y="24"/>
                      </a:lnTo>
                      <a:lnTo>
                        <a:pt x="216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Freeform 41"/>
                <p:cNvSpPr>
                  <a:spLocks/>
                </p:cNvSpPr>
                <p:nvPr/>
              </p:nvSpPr>
              <p:spPr bwMode="auto">
                <a:xfrm>
                  <a:off x="8401050" y="2393950"/>
                  <a:ext cx="385763" cy="292100"/>
                </a:xfrm>
                <a:custGeom>
                  <a:avLst/>
                  <a:gdLst>
                    <a:gd name="T0" fmla="*/ 0 w 216"/>
                    <a:gd name="T1" fmla="*/ 463708795 h 184"/>
                    <a:gd name="T2" fmla="*/ 68044316 w 216"/>
                    <a:gd name="T3" fmla="*/ 362902479 h 184"/>
                    <a:gd name="T4" fmla="*/ 181451490 w 216"/>
                    <a:gd name="T5" fmla="*/ 282257506 h 184"/>
                    <a:gd name="T6" fmla="*/ 272177262 w 216"/>
                    <a:gd name="T7" fmla="*/ 181451239 h 184"/>
                    <a:gd name="T8" fmla="*/ 385584409 w 216"/>
                    <a:gd name="T9" fmla="*/ 120967509 h 184"/>
                    <a:gd name="T10" fmla="*/ 498991667 w 216"/>
                    <a:gd name="T11" fmla="*/ 60483755 h 184"/>
                    <a:gd name="T12" fmla="*/ 612398813 w 216"/>
                    <a:gd name="T13" fmla="*/ 0 h 1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6"/>
                    <a:gd name="T22" fmla="*/ 0 h 184"/>
                    <a:gd name="T23" fmla="*/ 216 w 216"/>
                    <a:gd name="T24" fmla="*/ 184 h 1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6" h="184">
                      <a:moveTo>
                        <a:pt x="0" y="184"/>
                      </a:moveTo>
                      <a:lnTo>
                        <a:pt x="24" y="144"/>
                      </a:lnTo>
                      <a:lnTo>
                        <a:pt x="64" y="112"/>
                      </a:lnTo>
                      <a:lnTo>
                        <a:pt x="96" y="72"/>
                      </a:lnTo>
                      <a:lnTo>
                        <a:pt x="136" y="48"/>
                      </a:lnTo>
                      <a:lnTo>
                        <a:pt x="176" y="24"/>
                      </a:lnTo>
                      <a:lnTo>
                        <a:pt x="216" y="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Freeform 42"/>
                <p:cNvSpPr>
                  <a:spLocks/>
                </p:cNvSpPr>
                <p:nvPr/>
              </p:nvSpPr>
              <p:spPr bwMode="auto">
                <a:xfrm>
                  <a:off x="6086475" y="4514850"/>
                  <a:ext cx="2700338" cy="533400"/>
                </a:xfrm>
                <a:custGeom>
                  <a:avLst/>
                  <a:gdLst>
                    <a:gd name="T0" fmla="*/ 0 w 1512"/>
                    <a:gd name="T1" fmla="*/ 0 h 336"/>
                    <a:gd name="T2" fmla="*/ 113407044 w 1512"/>
                    <a:gd name="T3" fmla="*/ 20161249 h 336"/>
                    <a:gd name="T4" fmla="*/ 226814087 w 1512"/>
                    <a:gd name="T5" fmla="*/ 0 h 336"/>
                    <a:gd name="T6" fmla="*/ 340221158 w 1512"/>
                    <a:gd name="T7" fmla="*/ 0 h 336"/>
                    <a:gd name="T8" fmla="*/ 453628174 w 1512"/>
                    <a:gd name="T9" fmla="*/ 0 h 336"/>
                    <a:gd name="T10" fmla="*/ 567035301 w 1512"/>
                    <a:gd name="T11" fmla="*/ 0 h 336"/>
                    <a:gd name="T12" fmla="*/ 680442317 w 1512"/>
                    <a:gd name="T13" fmla="*/ 20161249 h 336"/>
                    <a:gd name="T14" fmla="*/ 839212139 w 1512"/>
                    <a:gd name="T15" fmla="*/ 40322498 h 336"/>
                    <a:gd name="T16" fmla="*/ 952619378 w 1512"/>
                    <a:gd name="T17" fmla="*/ 40322498 h 336"/>
                    <a:gd name="T18" fmla="*/ 1066026393 w 1512"/>
                    <a:gd name="T19" fmla="*/ 40322498 h 336"/>
                    <a:gd name="T20" fmla="*/ 1179433409 w 1512"/>
                    <a:gd name="T21" fmla="*/ 60483753 h 336"/>
                    <a:gd name="T22" fmla="*/ 1292840425 w 1512"/>
                    <a:gd name="T23" fmla="*/ 80644996 h 336"/>
                    <a:gd name="T24" fmla="*/ 1406247440 w 1512"/>
                    <a:gd name="T25" fmla="*/ 100806238 h 336"/>
                    <a:gd name="T26" fmla="*/ 1519654456 w 1512"/>
                    <a:gd name="T27" fmla="*/ 120967506 h 336"/>
                    <a:gd name="T28" fmla="*/ 1633061471 w 1512"/>
                    <a:gd name="T29" fmla="*/ 141128748 h 336"/>
                    <a:gd name="T30" fmla="*/ 1746468487 w 1512"/>
                    <a:gd name="T31" fmla="*/ 161289991 h 336"/>
                    <a:gd name="T32" fmla="*/ 1859875503 w 1512"/>
                    <a:gd name="T33" fmla="*/ 161289991 h 336"/>
                    <a:gd name="T34" fmla="*/ 1973282965 w 1512"/>
                    <a:gd name="T35" fmla="*/ 181451234 h 336"/>
                    <a:gd name="T36" fmla="*/ 2086689980 w 1512"/>
                    <a:gd name="T37" fmla="*/ 201612476 h 336"/>
                    <a:gd name="T38" fmla="*/ 2147483647 w 1512"/>
                    <a:gd name="T39" fmla="*/ 241935011 h 336"/>
                    <a:gd name="T40" fmla="*/ 2147483647 w 1512"/>
                    <a:gd name="T41" fmla="*/ 282257497 h 336"/>
                    <a:gd name="T42" fmla="*/ 2147483647 w 1512"/>
                    <a:gd name="T43" fmla="*/ 302418739 h 336"/>
                    <a:gd name="T44" fmla="*/ 2147483647 w 1512"/>
                    <a:gd name="T45" fmla="*/ 322579982 h 336"/>
                    <a:gd name="T46" fmla="*/ 2147483647 w 1512"/>
                    <a:gd name="T47" fmla="*/ 342741225 h 336"/>
                    <a:gd name="T48" fmla="*/ 2147483647 w 1512"/>
                    <a:gd name="T49" fmla="*/ 383063710 h 336"/>
                    <a:gd name="T50" fmla="*/ 2147483647 w 1512"/>
                    <a:gd name="T51" fmla="*/ 403224953 h 336"/>
                    <a:gd name="T52" fmla="*/ 2147483647 w 1512"/>
                    <a:gd name="T53" fmla="*/ 443547537 h 336"/>
                    <a:gd name="T54" fmla="*/ 2147483647 w 1512"/>
                    <a:gd name="T55" fmla="*/ 463708780 h 336"/>
                    <a:gd name="T56" fmla="*/ 2147483647 w 1512"/>
                    <a:gd name="T57" fmla="*/ 483870023 h 336"/>
                    <a:gd name="T58" fmla="*/ 2147483647 w 1512"/>
                    <a:gd name="T59" fmla="*/ 504031265 h 336"/>
                    <a:gd name="T60" fmla="*/ 2147483647 w 1512"/>
                    <a:gd name="T61" fmla="*/ 524192508 h 336"/>
                    <a:gd name="T62" fmla="*/ 2147483647 w 1512"/>
                    <a:gd name="T63" fmla="*/ 524192508 h 336"/>
                    <a:gd name="T64" fmla="*/ 2147483647 w 1512"/>
                    <a:gd name="T65" fmla="*/ 524192508 h 336"/>
                    <a:gd name="T66" fmla="*/ 2147483647 w 1512"/>
                    <a:gd name="T67" fmla="*/ 584676236 h 336"/>
                    <a:gd name="T68" fmla="*/ 2147483647 w 1512"/>
                    <a:gd name="T69" fmla="*/ 665321207 h 336"/>
                    <a:gd name="T70" fmla="*/ 2147483647 w 1512"/>
                    <a:gd name="T71" fmla="*/ 725804935 h 336"/>
                    <a:gd name="T72" fmla="*/ 2147483647 w 1512"/>
                    <a:gd name="T73" fmla="*/ 786288663 h 336"/>
                    <a:gd name="T74" fmla="*/ 2147483647 w 1512"/>
                    <a:gd name="T75" fmla="*/ 826611148 h 336"/>
                    <a:gd name="T76" fmla="*/ 2147483647 w 1512"/>
                    <a:gd name="T77" fmla="*/ 846772589 h 3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12"/>
                    <a:gd name="T118" fmla="*/ 0 h 336"/>
                    <a:gd name="T119" fmla="*/ 1512 w 1512"/>
                    <a:gd name="T120" fmla="*/ 336 h 3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12" h="3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" y="8"/>
                      </a:lnTo>
                      <a:lnTo>
                        <a:pt x="80" y="0"/>
                      </a:lnTo>
                      <a:lnTo>
                        <a:pt x="120" y="0"/>
                      </a:lnTo>
                      <a:lnTo>
                        <a:pt x="160" y="0"/>
                      </a:lnTo>
                      <a:lnTo>
                        <a:pt x="200" y="0"/>
                      </a:lnTo>
                      <a:lnTo>
                        <a:pt x="240" y="8"/>
                      </a:lnTo>
                      <a:lnTo>
                        <a:pt x="296" y="16"/>
                      </a:lnTo>
                      <a:lnTo>
                        <a:pt x="336" y="16"/>
                      </a:lnTo>
                      <a:lnTo>
                        <a:pt x="376" y="16"/>
                      </a:lnTo>
                      <a:lnTo>
                        <a:pt x="416" y="24"/>
                      </a:lnTo>
                      <a:lnTo>
                        <a:pt x="456" y="32"/>
                      </a:lnTo>
                      <a:lnTo>
                        <a:pt x="496" y="40"/>
                      </a:lnTo>
                      <a:lnTo>
                        <a:pt x="536" y="48"/>
                      </a:lnTo>
                      <a:lnTo>
                        <a:pt x="576" y="56"/>
                      </a:lnTo>
                      <a:lnTo>
                        <a:pt x="616" y="64"/>
                      </a:lnTo>
                      <a:lnTo>
                        <a:pt x="656" y="64"/>
                      </a:lnTo>
                      <a:lnTo>
                        <a:pt x="696" y="72"/>
                      </a:lnTo>
                      <a:lnTo>
                        <a:pt x="736" y="80"/>
                      </a:lnTo>
                      <a:lnTo>
                        <a:pt x="776" y="96"/>
                      </a:lnTo>
                      <a:lnTo>
                        <a:pt x="816" y="112"/>
                      </a:lnTo>
                      <a:lnTo>
                        <a:pt x="856" y="120"/>
                      </a:lnTo>
                      <a:lnTo>
                        <a:pt x="896" y="128"/>
                      </a:lnTo>
                      <a:lnTo>
                        <a:pt x="936" y="136"/>
                      </a:lnTo>
                      <a:lnTo>
                        <a:pt x="976" y="152"/>
                      </a:lnTo>
                      <a:lnTo>
                        <a:pt x="1016" y="160"/>
                      </a:lnTo>
                      <a:lnTo>
                        <a:pt x="1056" y="176"/>
                      </a:lnTo>
                      <a:lnTo>
                        <a:pt x="1096" y="184"/>
                      </a:lnTo>
                      <a:lnTo>
                        <a:pt x="1136" y="192"/>
                      </a:lnTo>
                      <a:lnTo>
                        <a:pt x="1176" y="200"/>
                      </a:lnTo>
                      <a:lnTo>
                        <a:pt x="1216" y="208"/>
                      </a:lnTo>
                      <a:lnTo>
                        <a:pt x="1256" y="208"/>
                      </a:lnTo>
                      <a:lnTo>
                        <a:pt x="1296" y="208"/>
                      </a:lnTo>
                      <a:lnTo>
                        <a:pt x="1336" y="232"/>
                      </a:lnTo>
                      <a:lnTo>
                        <a:pt x="1376" y="264"/>
                      </a:lnTo>
                      <a:lnTo>
                        <a:pt x="1416" y="288"/>
                      </a:lnTo>
                      <a:lnTo>
                        <a:pt x="1456" y="312"/>
                      </a:lnTo>
                      <a:lnTo>
                        <a:pt x="1496" y="328"/>
                      </a:lnTo>
                      <a:lnTo>
                        <a:pt x="1512" y="33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Freeform 43"/>
                <p:cNvSpPr>
                  <a:spLocks/>
                </p:cNvSpPr>
                <p:nvPr/>
              </p:nvSpPr>
              <p:spPr bwMode="auto">
                <a:xfrm>
                  <a:off x="6086475" y="4514850"/>
                  <a:ext cx="2700338" cy="533400"/>
                </a:xfrm>
                <a:custGeom>
                  <a:avLst/>
                  <a:gdLst>
                    <a:gd name="T0" fmla="*/ 0 w 1512"/>
                    <a:gd name="T1" fmla="*/ 0 h 336"/>
                    <a:gd name="T2" fmla="*/ 113407044 w 1512"/>
                    <a:gd name="T3" fmla="*/ 20161249 h 336"/>
                    <a:gd name="T4" fmla="*/ 226814087 w 1512"/>
                    <a:gd name="T5" fmla="*/ 0 h 336"/>
                    <a:gd name="T6" fmla="*/ 340221158 w 1512"/>
                    <a:gd name="T7" fmla="*/ 0 h 336"/>
                    <a:gd name="T8" fmla="*/ 453628174 w 1512"/>
                    <a:gd name="T9" fmla="*/ 0 h 336"/>
                    <a:gd name="T10" fmla="*/ 567035301 w 1512"/>
                    <a:gd name="T11" fmla="*/ 0 h 336"/>
                    <a:gd name="T12" fmla="*/ 680442317 w 1512"/>
                    <a:gd name="T13" fmla="*/ 20161249 h 336"/>
                    <a:gd name="T14" fmla="*/ 839212139 w 1512"/>
                    <a:gd name="T15" fmla="*/ 40322498 h 336"/>
                    <a:gd name="T16" fmla="*/ 952619378 w 1512"/>
                    <a:gd name="T17" fmla="*/ 40322498 h 336"/>
                    <a:gd name="T18" fmla="*/ 1066026393 w 1512"/>
                    <a:gd name="T19" fmla="*/ 40322498 h 336"/>
                    <a:gd name="T20" fmla="*/ 1179433409 w 1512"/>
                    <a:gd name="T21" fmla="*/ 60483753 h 336"/>
                    <a:gd name="T22" fmla="*/ 1292840425 w 1512"/>
                    <a:gd name="T23" fmla="*/ 80644996 h 336"/>
                    <a:gd name="T24" fmla="*/ 1406247440 w 1512"/>
                    <a:gd name="T25" fmla="*/ 100806238 h 336"/>
                    <a:gd name="T26" fmla="*/ 1519654456 w 1512"/>
                    <a:gd name="T27" fmla="*/ 120967506 h 336"/>
                    <a:gd name="T28" fmla="*/ 1633061471 w 1512"/>
                    <a:gd name="T29" fmla="*/ 141128748 h 336"/>
                    <a:gd name="T30" fmla="*/ 1746468487 w 1512"/>
                    <a:gd name="T31" fmla="*/ 161289991 h 336"/>
                    <a:gd name="T32" fmla="*/ 1859875503 w 1512"/>
                    <a:gd name="T33" fmla="*/ 161289991 h 336"/>
                    <a:gd name="T34" fmla="*/ 1973282965 w 1512"/>
                    <a:gd name="T35" fmla="*/ 181451234 h 336"/>
                    <a:gd name="T36" fmla="*/ 2086689980 w 1512"/>
                    <a:gd name="T37" fmla="*/ 201612476 h 336"/>
                    <a:gd name="T38" fmla="*/ 2147483647 w 1512"/>
                    <a:gd name="T39" fmla="*/ 241935011 h 336"/>
                    <a:gd name="T40" fmla="*/ 2147483647 w 1512"/>
                    <a:gd name="T41" fmla="*/ 282257497 h 336"/>
                    <a:gd name="T42" fmla="*/ 2147483647 w 1512"/>
                    <a:gd name="T43" fmla="*/ 302418739 h 336"/>
                    <a:gd name="T44" fmla="*/ 2147483647 w 1512"/>
                    <a:gd name="T45" fmla="*/ 322579982 h 336"/>
                    <a:gd name="T46" fmla="*/ 2147483647 w 1512"/>
                    <a:gd name="T47" fmla="*/ 342741225 h 336"/>
                    <a:gd name="T48" fmla="*/ 2147483647 w 1512"/>
                    <a:gd name="T49" fmla="*/ 383063710 h 336"/>
                    <a:gd name="T50" fmla="*/ 2147483647 w 1512"/>
                    <a:gd name="T51" fmla="*/ 403224953 h 336"/>
                    <a:gd name="T52" fmla="*/ 2147483647 w 1512"/>
                    <a:gd name="T53" fmla="*/ 443547537 h 336"/>
                    <a:gd name="T54" fmla="*/ 2147483647 w 1512"/>
                    <a:gd name="T55" fmla="*/ 463708780 h 336"/>
                    <a:gd name="T56" fmla="*/ 2147483647 w 1512"/>
                    <a:gd name="T57" fmla="*/ 483870023 h 336"/>
                    <a:gd name="T58" fmla="*/ 2147483647 w 1512"/>
                    <a:gd name="T59" fmla="*/ 504031265 h 336"/>
                    <a:gd name="T60" fmla="*/ 2147483647 w 1512"/>
                    <a:gd name="T61" fmla="*/ 524192508 h 336"/>
                    <a:gd name="T62" fmla="*/ 2147483647 w 1512"/>
                    <a:gd name="T63" fmla="*/ 524192508 h 336"/>
                    <a:gd name="T64" fmla="*/ 2147483647 w 1512"/>
                    <a:gd name="T65" fmla="*/ 524192508 h 336"/>
                    <a:gd name="T66" fmla="*/ 2147483647 w 1512"/>
                    <a:gd name="T67" fmla="*/ 584676236 h 336"/>
                    <a:gd name="T68" fmla="*/ 2147483647 w 1512"/>
                    <a:gd name="T69" fmla="*/ 665321207 h 336"/>
                    <a:gd name="T70" fmla="*/ 2147483647 w 1512"/>
                    <a:gd name="T71" fmla="*/ 725804935 h 336"/>
                    <a:gd name="T72" fmla="*/ 2147483647 w 1512"/>
                    <a:gd name="T73" fmla="*/ 786288663 h 336"/>
                    <a:gd name="T74" fmla="*/ 2147483647 w 1512"/>
                    <a:gd name="T75" fmla="*/ 826611148 h 336"/>
                    <a:gd name="T76" fmla="*/ 2147483647 w 1512"/>
                    <a:gd name="T77" fmla="*/ 846772589 h 3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12"/>
                    <a:gd name="T118" fmla="*/ 0 h 336"/>
                    <a:gd name="T119" fmla="*/ 1512 w 1512"/>
                    <a:gd name="T120" fmla="*/ 336 h 3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12" h="336">
                      <a:moveTo>
                        <a:pt x="0" y="0"/>
                      </a:moveTo>
                      <a:lnTo>
                        <a:pt x="40" y="8"/>
                      </a:lnTo>
                      <a:lnTo>
                        <a:pt x="80" y="0"/>
                      </a:lnTo>
                      <a:lnTo>
                        <a:pt x="120" y="0"/>
                      </a:lnTo>
                      <a:lnTo>
                        <a:pt x="160" y="0"/>
                      </a:lnTo>
                      <a:lnTo>
                        <a:pt x="200" y="0"/>
                      </a:lnTo>
                      <a:lnTo>
                        <a:pt x="240" y="8"/>
                      </a:lnTo>
                      <a:lnTo>
                        <a:pt x="296" y="16"/>
                      </a:lnTo>
                      <a:lnTo>
                        <a:pt x="336" y="16"/>
                      </a:lnTo>
                      <a:lnTo>
                        <a:pt x="376" y="16"/>
                      </a:lnTo>
                      <a:lnTo>
                        <a:pt x="416" y="24"/>
                      </a:lnTo>
                      <a:lnTo>
                        <a:pt x="456" y="32"/>
                      </a:lnTo>
                      <a:lnTo>
                        <a:pt x="496" y="40"/>
                      </a:lnTo>
                      <a:lnTo>
                        <a:pt x="536" y="48"/>
                      </a:lnTo>
                      <a:lnTo>
                        <a:pt x="576" y="56"/>
                      </a:lnTo>
                      <a:lnTo>
                        <a:pt x="616" y="64"/>
                      </a:lnTo>
                      <a:lnTo>
                        <a:pt x="656" y="64"/>
                      </a:lnTo>
                      <a:lnTo>
                        <a:pt x="696" y="72"/>
                      </a:lnTo>
                      <a:lnTo>
                        <a:pt x="736" y="80"/>
                      </a:lnTo>
                      <a:lnTo>
                        <a:pt x="776" y="96"/>
                      </a:lnTo>
                      <a:lnTo>
                        <a:pt x="816" y="112"/>
                      </a:lnTo>
                      <a:lnTo>
                        <a:pt x="856" y="120"/>
                      </a:lnTo>
                      <a:lnTo>
                        <a:pt x="896" y="128"/>
                      </a:lnTo>
                      <a:lnTo>
                        <a:pt x="936" y="136"/>
                      </a:lnTo>
                      <a:lnTo>
                        <a:pt x="976" y="152"/>
                      </a:lnTo>
                      <a:lnTo>
                        <a:pt x="1016" y="160"/>
                      </a:lnTo>
                      <a:lnTo>
                        <a:pt x="1056" y="176"/>
                      </a:lnTo>
                      <a:lnTo>
                        <a:pt x="1096" y="184"/>
                      </a:lnTo>
                      <a:lnTo>
                        <a:pt x="1136" y="192"/>
                      </a:lnTo>
                      <a:lnTo>
                        <a:pt x="1176" y="200"/>
                      </a:lnTo>
                      <a:lnTo>
                        <a:pt x="1216" y="208"/>
                      </a:lnTo>
                      <a:lnTo>
                        <a:pt x="1256" y="208"/>
                      </a:lnTo>
                      <a:lnTo>
                        <a:pt x="1296" y="208"/>
                      </a:lnTo>
                      <a:lnTo>
                        <a:pt x="1336" y="232"/>
                      </a:lnTo>
                      <a:lnTo>
                        <a:pt x="1376" y="264"/>
                      </a:lnTo>
                      <a:lnTo>
                        <a:pt x="1416" y="288"/>
                      </a:lnTo>
                      <a:lnTo>
                        <a:pt x="1456" y="312"/>
                      </a:lnTo>
                      <a:lnTo>
                        <a:pt x="1496" y="328"/>
                      </a:lnTo>
                      <a:lnTo>
                        <a:pt x="1512" y="336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9" name="Freeform 44"/>
                <p:cNvSpPr>
                  <a:spLocks/>
                </p:cNvSpPr>
                <p:nvPr/>
              </p:nvSpPr>
              <p:spPr bwMode="auto">
                <a:xfrm>
                  <a:off x="5872162" y="4514850"/>
                  <a:ext cx="985838" cy="889000"/>
                </a:xfrm>
                <a:custGeom>
                  <a:avLst/>
                  <a:gdLst>
                    <a:gd name="T0" fmla="*/ 1565017579 w 552"/>
                    <a:gd name="T1" fmla="*/ 0 h 560"/>
                    <a:gd name="T2" fmla="*/ 1565017579 w 552"/>
                    <a:gd name="T3" fmla="*/ 0 h 560"/>
                    <a:gd name="T4" fmla="*/ 1519654764 w 552"/>
                    <a:gd name="T5" fmla="*/ 100806231 h 560"/>
                    <a:gd name="T6" fmla="*/ 1519654764 w 552"/>
                    <a:gd name="T7" fmla="*/ 100806231 h 560"/>
                    <a:gd name="T8" fmla="*/ 1474291948 w 552"/>
                    <a:gd name="T9" fmla="*/ 201612462 h 560"/>
                    <a:gd name="T10" fmla="*/ 1474291948 w 552"/>
                    <a:gd name="T11" fmla="*/ 201612462 h 560"/>
                    <a:gd name="T12" fmla="*/ 1360884910 w 552"/>
                    <a:gd name="T13" fmla="*/ 241934994 h 560"/>
                    <a:gd name="T14" fmla="*/ 1360884910 w 552"/>
                    <a:gd name="T15" fmla="*/ 241934994 h 560"/>
                    <a:gd name="T16" fmla="*/ 1247477871 w 552"/>
                    <a:gd name="T17" fmla="*/ 322579959 h 560"/>
                    <a:gd name="T18" fmla="*/ 1247477871 w 552"/>
                    <a:gd name="T19" fmla="*/ 322579959 h 560"/>
                    <a:gd name="T20" fmla="*/ 1134070833 w 552"/>
                    <a:gd name="T21" fmla="*/ 403224923 h 560"/>
                    <a:gd name="T22" fmla="*/ 1134070833 w 552"/>
                    <a:gd name="T23" fmla="*/ 403224923 h 560"/>
                    <a:gd name="T24" fmla="*/ 1043345202 w 552"/>
                    <a:gd name="T25" fmla="*/ 504031229 h 560"/>
                    <a:gd name="T26" fmla="*/ 1043345202 w 552"/>
                    <a:gd name="T27" fmla="*/ 504031229 h 560"/>
                    <a:gd name="T28" fmla="*/ 929937940 w 552"/>
                    <a:gd name="T29" fmla="*/ 584676194 h 560"/>
                    <a:gd name="T30" fmla="*/ 929937940 w 552"/>
                    <a:gd name="T31" fmla="*/ 584676194 h 560"/>
                    <a:gd name="T32" fmla="*/ 839212309 w 552"/>
                    <a:gd name="T33" fmla="*/ 685482400 h 560"/>
                    <a:gd name="T34" fmla="*/ 839212309 w 552"/>
                    <a:gd name="T35" fmla="*/ 685482400 h 560"/>
                    <a:gd name="T36" fmla="*/ 725805270 w 552"/>
                    <a:gd name="T37" fmla="*/ 766127364 h 560"/>
                    <a:gd name="T38" fmla="*/ 725805270 w 552"/>
                    <a:gd name="T39" fmla="*/ 766127364 h 560"/>
                    <a:gd name="T40" fmla="*/ 635079639 w 552"/>
                    <a:gd name="T41" fmla="*/ 866933769 h 560"/>
                    <a:gd name="T42" fmla="*/ 635079639 w 552"/>
                    <a:gd name="T43" fmla="*/ 866933769 h 560"/>
                    <a:gd name="T44" fmla="*/ 521672601 w 552"/>
                    <a:gd name="T45" fmla="*/ 947578734 h 560"/>
                    <a:gd name="T46" fmla="*/ 521672601 w 552"/>
                    <a:gd name="T47" fmla="*/ 947578734 h 560"/>
                    <a:gd name="T48" fmla="*/ 430946858 w 552"/>
                    <a:gd name="T49" fmla="*/ 1048384940 h 560"/>
                    <a:gd name="T50" fmla="*/ 430946858 w 552"/>
                    <a:gd name="T51" fmla="*/ 1048384940 h 560"/>
                    <a:gd name="T52" fmla="*/ 317539820 w 552"/>
                    <a:gd name="T53" fmla="*/ 1149191146 h 560"/>
                    <a:gd name="T54" fmla="*/ 317539820 w 552"/>
                    <a:gd name="T55" fmla="*/ 1149191146 h 560"/>
                    <a:gd name="T56" fmla="*/ 204132725 w 552"/>
                    <a:gd name="T57" fmla="*/ 1229836111 h 560"/>
                    <a:gd name="T58" fmla="*/ 204132725 w 552"/>
                    <a:gd name="T59" fmla="*/ 1229836111 h 560"/>
                    <a:gd name="T60" fmla="*/ 113407067 w 552"/>
                    <a:gd name="T61" fmla="*/ 1330642317 h 560"/>
                    <a:gd name="T62" fmla="*/ 113407067 w 552"/>
                    <a:gd name="T63" fmla="*/ 1330642317 h 560"/>
                    <a:gd name="T64" fmla="*/ 0 w 552"/>
                    <a:gd name="T65" fmla="*/ 1411287282 h 560"/>
                    <a:gd name="T66" fmla="*/ 0 w 552"/>
                    <a:gd name="T67" fmla="*/ 1411287282 h 5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52"/>
                    <a:gd name="T103" fmla="*/ 0 h 560"/>
                    <a:gd name="T104" fmla="*/ 552 w 552"/>
                    <a:gd name="T105" fmla="*/ 560 h 5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52" h="560">
                      <a:moveTo>
                        <a:pt x="552" y="0"/>
                      </a:moveTo>
                      <a:lnTo>
                        <a:pt x="552" y="0"/>
                      </a:lnTo>
                      <a:lnTo>
                        <a:pt x="536" y="40"/>
                      </a:lnTo>
                      <a:lnTo>
                        <a:pt x="520" y="80"/>
                      </a:lnTo>
                      <a:lnTo>
                        <a:pt x="480" y="96"/>
                      </a:lnTo>
                      <a:lnTo>
                        <a:pt x="440" y="128"/>
                      </a:lnTo>
                      <a:lnTo>
                        <a:pt x="400" y="160"/>
                      </a:lnTo>
                      <a:lnTo>
                        <a:pt x="368" y="200"/>
                      </a:lnTo>
                      <a:lnTo>
                        <a:pt x="328" y="232"/>
                      </a:lnTo>
                      <a:lnTo>
                        <a:pt x="296" y="272"/>
                      </a:lnTo>
                      <a:lnTo>
                        <a:pt x="256" y="304"/>
                      </a:lnTo>
                      <a:lnTo>
                        <a:pt x="224" y="344"/>
                      </a:lnTo>
                      <a:lnTo>
                        <a:pt x="184" y="376"/>
                      </a:lnTo>
                      <a:lnTo>
                        <a:pt x="152" y="416"/>
                      </a:lnTo>
                      <a:lnTo>
                        <a:pt x="112" y="456"/>
                      </a:lnTo>
                      <a:lnTo>
                        <a:pt x="72" y="488"/>
                      </a:lnTo>
                      <a:lnTo>
                        <a:pt x="40" y="528"/>
                      </a:lnTo>
                      <a:lnTo>
                        <a:pt x="0" y="560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Freeform 45"/>
                <p:cNvSpPr>
                  <a:spLocks/>
                </p:cNvSpPr>
                <p:nvPr/>
              </p:nvSpPr>
              <p:spPr bwMode="auto">
                <a:xfrm>
                  <a:off x="5872162" y="4514850"/>
                  <a:ext cx="985838" cy="889000"/>
                </a:xfrm>
                <a:custGeom>
                  <a:avLst/>
                  <a:gdLst>
                    <a:gd name="T0" fmla="*/ 1565017579 w 552"/>
                    <a:gd name="T1" fmla="*/ 0 h 560"/>
                    <a:gd name="T2" fmla="*/ 1519654764 w 552"/>
                    <a:gd name="T3" fmla="*/ 100806231 h 560"/>
                    <a:gd name="T4" fmla="*/ 1474291948 w 552"/>
                    <a:gd name="T5" fmla="*/ 201612462 h 560"/>
                    <a:gd name="T6" fmla="*/ 1360884910 w 552"/>
                    <a:gd name="T7" fmla="*/ 241934994 h 560"/>
                    <a:gd name="T8" fmla="*/ 1247477871 w 552"/>
                    <a:gd name="T9" fmla="*/ 322579959 h 560"/>
                    <a:gd name="T10" fmla="*/ 1134070833 w 552"/>
                    <a:gd name="T11" fmla="*/ 403224923 h 560"/>
                    <a:gd name="T12" fmla="*/ 1043345202 w 552"/>
                    <a:gd name="T13" fmla="*/ 504031229 h 560"/>
                    <a:gd name="T14" fmla="*/ 929937940 w 552"/>
                    <a:gd name="T15" fmla="*/ 584676194 h 560"/>
                    <a:gd name="T16" fmla="*/ 839212309 w 552"/>
                    <a:gd name="T17" fmla="*/ 685482400 h 560"/>
                    <a:gd name="T18" fmla="*/ 725805270 w 552"/>
                    <a:gd name="T19" fmla="*/ 766127364 h 560"/>
                    <a:gd name="T20" fmla="*/ 635079639 w 552"/>
                    <a:gd name="T21" fmla="*/ 866933769 h 560"/>
                    <a:gd name="T22" fmla="*/ 521672601 w 552"/>
                    <a:gd name="T23" fmla="*/ 947578734 h 560"/>
                    <a:gd name="T24" fmla="*/ 430946858 w 552"/>
                    <a:gd name="T25" fmla="*/ 1048384940 h 560"/>
                    <a:gd name="T26" fmla="*/ 317539820 w 552"/>
                    <a:gd name="T27" fmla="*/ 1149191146 h 560"/>
                    <a:gd name="T28" fmla="*/ 204132725 w 552"/>
                    <a:gd name="T29" fmla="*/ 1229836111 h 560"/>
                    <a:gd name="T30" fmla="*/ 113407067 w 552"/>
                    <a:gd name="T31" fmla="*/ 1330642317 h 560"/>
                    <a:gd name="T32" fmla="*/ 0 w 552"/>
                    <a:gd name="T33" fmla="*/ 1411287282 h 5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2"/>
                    <a:gd name="T52" fmla="*/ 0 h 560"/>
                    <a:gd name="T53" fmla="*/ 552 w 552"/>
                    <a:gd name="T54" fmla="*/ 560 h 5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2" h="560">
                      <a:moveTo>
                        <a:pt x="552" y="0"/>
                      </a:moveTo>
                      <a:lnTo>
                        <a:pt x="536" y="40"/>
                      </a:lnTo>
                      <a:lnTo>
                        <a:pt x="520" y="80"/>
                      </a:lnTo>
                      <a:lnTo>
                        <a:pt x="480" y="96"/>
                      </a:lnTo>
                      <a:lnTo>
                        <a:pt x="440" y="128"/>
                      </a:lnTo>
                      <a:lnTo>
                        <a:pt x="400" y="160"/>
                      </a:lnTo>
                      <a:lnTo>
                        <a:pt x="368" y="200"/>
                      </a:lnTo>
                      <a:lnTo>
                        <a:pt x="328" y="232"/>
                      </a:lnTo>
                      <a:lnTo>
                        <a:pt x="296" y="272"/>
                      </a:lnTo>
                      <a:lnTo>
                        <a:pt x="256" y="304"/>
                      </a:lnTo>
                      <a:lnTo>
                        <a:pt x="224" y="344"/>
                      </a:lnTo>
                      <a:lnTo>
                        <a:pt x="184" y="376"/>
                      </a:lnTo>
                      <a:lnTo>
                        <a:pt x="152" y="416"/>
                      </a:lnTo>
                      <a:lnTo>
                        <a:pt x="112" y="456"/>
                      </a:lnTo>
                      <a:lnTo>
                        <a:pt x="72" y="488"/>
                      </a:lnTo>
                      <a:lnTo>
                        <a:pt x="40" y="528"/>
                      </a:lnTo>
                      <a:lnTo>
                        <a:pt x="0" y="560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1" name="Oval 46"/>
                <p:cNvSpPr>
                  <a:spLocks noChangeArrowheads="1"/>
                </p:cNvSpPr>
                <p:nvPr/>
              </p:nvSpPr>
              <p:spPr bwMode="auto">
                <a:xfrm>
                  <a:off x="6472238" y="48577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2" name="Oval 47"/>
                <p:cNvSpPr>
                  <a:spLocks noChangeArrowheads="1"/>
                </p:cNvSpPr>
                <p:nvPr/>
              </p:nvSpPr>
              <p:spPr bwMode="auto">
                <a:xfrm>
                  <a:off x="6600825" y="47434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3" name="Oval 48"/>
                <p:cNvSpPr>
                  <a:spLocks noChangeArrowheads="1"/>
                </p:cNvSpPr>
                <p:nvPr/>
              </p:nvSpPr>
              <p:spPr bwMode="auto">
                <a:xfrm>
                  <a:off x="6729413" y="46291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4" name="Oval 49"/>
                <p:cNvSpPr>
                  <a:spLocks noChangeArrowheads="1"/>
                </p:cNvSpPr>
                <p:nvPr/>
              </p:nvSpPr>
              <p:spPr bwMode="auto">
                <a:xfrm>
                  <a:off x="6343650" y="49720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5" name="Oval 50"/>
                <p:cNvSpPr>
                  <a:spLocks noChangeArrowheads="1"/>
                </p:cNvSpPr>
                <p:nvPr/>
              </p:nvSpPr>
              <p:spPr bwMode="auto">
                <a:xfrm>
                  <a:off x="6858000" y="46291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6" name="Oval 51"/>
                <p:cNvSpPr>
                  <a:spLocks noChangeArrowheads="1"/>
                </p:cNvSpPr>
                <p:nvPr/>
              </p:nvSpPr>
              <p:spPr bwMode="auto">
                <a:xfrm>
                  <a:off x="6472238" y="50863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7" name="Oval 52"/>
                <p:cNvSpPr>
                  <a:spLocks noChangeArrowheads="1"/>
                </p:cNvSpPr>
                <p:nvPr/>
              </p:nvSpPr>
              <p:spPr bwMode="auto">
                <a:xfrm>
                  <a:off x="6600825" y="49720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8" name="Oval 53"/>
                <p:cNvSpPr>
                  <a:spLocks noChangeArrowheads="1"/>
                </p:cNvSpPr>
                <p:nvPr/>
              </p:nvSpPr>
              <p:spPr bwMode="auto">
                <a:xfrm>
                  <a:off x="6472238" y="49720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199" name="Oval 54"/>
                <p:cNvSpPr>
                  <a:spLocks noChangeArrowheads="1"/>
                </p:cNvSpPr>
                <p:nvPr/>
              </p:nvSpPr>
              <p:spPr bwMode="auto">
                <a:xfrm>
                  <a:off x="6600825" y="48577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0" name="Oval 55"/>
                <p:cNvSpPr>
                  <a:spLocks noChangeArrowheads="1"/>
                </p:cNvSpPr>
                <p:nvPr/>
              </p:nvSpPr>
              <p:spPr bwMode="auto">
                <a:xfrm>
                  <a:off x="6729413" y="47434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1" name="Oval 56"/>
                <p:cNvSpPr>
                  <a:spLocks noChangeArrowheads="1"/>
                </p:cNvSpPr>
                <p:nvPr/>
              </p:nvSpPr>
              <p:spPr bwMode="auto">
                <a:xfrm>
                  <a:off x="6343650" y="50863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2" name="Oval 57"/>
                <p:cNvSpPr>
                  <a:spLocks noChangeArrowheads="1"/>
                </p:cNvSpPr>
                <p:nvPr/>
              </p:nvSpPr>
              <p:spPr bwMode="auto">
                <a:xfrm>
                  <a:off x="6215063" y="50863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3" name="Oval 58"/>
                <p:cNvSpPr>
                  <a:spLocks noChangeArrowheads="1"/>
                </p:cNvSpPr>
                <p:nvPr/>
              </p:nvSpPr>
              <p:spPr bwMode="auto">
                <a:xfrm>
                  <a:off x="6215063" y="52006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4" name="Oval 59"/>
                <p:cNvSpPr>
                  <a:spLocks noChangeArrowheads="1"/>
                </p:cNvSpPr>
                <p:nvPr/>
              </p:nvSpPr>
              <p:spPr bwMode="auto">
                <a:xfrm>
                  <a:off x="6086475" y="52006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5" name="Oval 60"/>
                <p:cNvSpPr>
                  <a:spLocks noChangeArrowheads="1"/>
                </p:cNvSpPr>
                <p:nvPr/>
              </p:nvSpPr>
              <p:spPr bwMode="auto">
                <a:xfrm>
                  <a:off x="6086475" y="53149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6" name="Oval 61"/>
                <p:cNvSpPr>
                  <a:spLocks noChangeArrowheads="1"/>
                </p:cNvSpPr>
                <p:nvPr/>
              </p:nvSpPr>
              <p:spPr bwMode="auto">
                <a:xfrm>
                  <a:off x="5957888" y="5314950"/>
                  <a:ext cx="142875" cy="127000"/>
                </a:xfrm>
                <a:prstGeom prst="ellipse">
                  <a:avLst/>
                </a:pr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6207" name="Freeform 62"/>
                <p:cNvSpPr>
                  <a:spLocks/>
                </p:cNvSpPr>
                <p:nvPr/>
              </p:nvSpPr>
              <p:spPr bwMode="auto">
                <a:xfrm>
                  <a:off x="5700713" y="4794250"/>
                  <a:ext cx="828675" cy="88900"/>
                </a:xfrm>
                <a:custGeom>
                  <a:avLst/>
                  <a:gdLst>
                    <a:gd name="T0" fmla="*/ 0 w 464"/>
                    <a:gd name="T1" fmla="*/ 100806247 h 56"/>
                    <a:gd name="T2" fmla="*/ 0 w 464"/>
                    <a:gd name="T3" fmla="*/ 100806247 h 56"/>
                    <a:gd name="T4" fmla="*/ 113407029 w 464"/>
                    <a:gd name="T5" fmla="*/ 100806247 h 56"/>
                    <a:gd name="T6" fmla="*/ 113407029 w 464"/>
                    <a:gd name="T7" fmla="*/ 100806247 h 56"/>
                    <a:gd name="T8" fmla="*/ 226814059 w 464"/>
                    <a:gd name="T9" fmla="*/ 80645003 h 56"/>
                    <a:gd name="T10" fmla="*/ 226814059 w 464"/>
                    <a:gd name="T11" fmla="*/ 80645003 h 56"/>
                    <a:gd name="T12" fmla="*/ 340221116 w 464"/>
                    <a:gd name="T13" fmla="*/ 100806247 h 56"/>
                    <a:gd name="T14" fmla="*/ 340221116 w 464"/>
                    <a:gd name="T15" fmla="*/ 100806247 h 56"/>
                    <a:gd name="T16" fmla="*/ 453628117 w 464"/>
                    <a:gd name="T17" fmla="*/ 120967517 h 56"/>
                    <a:gd name="T18" fmla="*/ 453628117 w 464"/>
                    <a:gd name="T19" fmla="*/ 120967517 h 56"/>
                    <a:gd name="T20" fmla="*/ 567035230 w 464"/>
                    <a:gd name="T21" fmla="*/ 141128761 h 56"/>
                    <a:gd name="T22" fmla="*/ 567035230 w 464"/>
                    <a:gd name="T23" fmla="*/ 141128761 h 56"/>
                    <a:gd name="T24" fmla="*/ 680442232 w 464"/>
                    <a:gd name="T25" fmla="*/ 141128761 h 56"/>
                    <a:gd name="T26" fmla="*/ 680442232 w 464"/>
                    <a:gd name="T27" fmla="*/ 141128761 h 56"/>
                    <a:gd name="T28" fmla="*/ 793849233 w 464"/>
                    <a:gd name="T29" fmla="*/ 141128761 h 56"/>
                    <a:gd name="T30" fmla="*/ 793849233 w 464"/>
                    <a:gd name="T31" fmla="*/ 141128761 h 56"/>
                    <a:gd name="T32" fmla="*/ 907256235 w 464"/>
                    <a:gd name="T33" fmla="*/ 100806247 h 56"/>
                    <a:gd name="T34" fmla="*/ 907256235 w 464"/>
                    <a:gd name="T35" fmla="*/ 100806247 h 56"/>
                    <a:gd name="T36" fmla="*/ 1020663459 w 464"/>
                    <a:gd name="T37" fmla="*/ 40322501 h 56"/>
                    <a:gd name="T38" fmla="*/ 1020663459 w 464"/>
                    <a:gd name="T39" fmla="*/ 40322501 h 56"/>
                    <a:gd name="T40" fmla="*/ 1134070461 w 464"/>
                    <a:gd name="T41" fmla="*/ 0 h 56"/>
                    <a:gd name="T42" fmla="*/ 1134070461 w 464"/>
                    <a:gd name="T43" fmla="*/ 0 h 56"/>
                    <a:gd name="T44" fmla="*/ 1247477462 w 464"/>
                    <a:gd name="T45" fmla="*/ 20161251 h 56"/>
                    <a:gd name="T46" fmla="*/ 1247477462 w 464"/>
                    <a:gd name="T47" fmla="*/ 20161251 h 56"/>
                    <a:gd name="T48" fmla="*/ 1315521663 w 464"/>
                    <a:gd name="T49" fmla="*/ 20161251 h 56"/>
                    <a:gd name="T50" fmla="*/ 1315521663 w 464"/>
                    <a:gd name="T51" fmla="*/ 20161251 h 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64"/>
                    <a:gd name="T79" fmla="*/ 0 h 56"/>
                    <a:gd name="T80" fmla="*/ 464 w 464"/>
                    <a:gd name="T81" fmla="*/ 56 h 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64" h="56"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40" y="40"/>
                      </a:lnTo>
                      <a:lnTo>
                        <a:pt x="80" y="32"/>
                      </a:lnTo>
                      <a:lnTo>
                        <a:pt x="120" y="40"/>
                      </a:lnTo>
                      <a:lnTo>
                        <a:pt x="160" y="48"/>
                      </a:lnTo>
                      <a:lnTo>
                        <a:pt x="200" y="56"/>
                      </a:lnTo>
                      <a:lnTo>
                        <a:pt x="240" y="56"/>
                      </a:lnTo>
                      <a:lnTo>
                        <a:pt x="280" y="56"/>
                      </a:lnTo>
                      <a:lnTo>
                        <a:pt x="320" y="40"/>
                      </a:lnTo>
                      <a:lnTo>
                        <a:pt x="360" y="16"/>
                      </a:lnTo>
                      <a:lnTo>
                        <a:pt x="400" y="0"/>
                      </a:lnTo>
                      <a:lnTo>
                        <a:pt x="440" y="8"/>
                      </a:lnTo>
                      <a:lnTo>
                        <a:pt x="464" y="8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8" name="Freeform 63"/>
                <p:cNvSpPr>
                  <a:spLocks/>
                </p:cNvSpPr>
                <p:nvPr/>
              </p:nvSpPr>
              <p:spPr bwMode="auto">
                <a:xfrm>
                  <a:off x="5700713" y="4794250"/>
                  <a:ext cx="828675" cy="88900"/>
                </a:xfrm>
                <a:custGeom>
                  <a:avLst/>
                  <a:gdLst>
                    <a:gd name="T0" fmla="*/ 0 w 464"/>
                    <a:gd name="T1" fmla="*/ 100806247 h 56"/>
                    <a:gd name="T2" fmla="*/ 113407029 w 464"/>
                    <a:gd name="T3" fmla="*/ 100806247 h 56"/>
                    <a:gd name="T4" fmla="*/ 226814059 w 464"/>
                    <a:gd name="T5" fmla="*/ 80645003 h 56"/>
                    <a:gd name="T6" fmla="*/ 340221116 w 464"/>
                    <a:gd name="T7" fmla="*/ 100806247 h 56"/>
                    <a:gd name="T8" fmla="*/ 453628117 w 464"/>
                    <a:gd name="T9" fmla="*/ 120967517 h 56"/>
                    <a:gd name="T10" fmla="*/ 567035230 w 464"/>
                    <a:gd name="T11" fmla="*/ 141128761 h 56"/>
                    <a:gd name="T12" fmla="*/ 680442232 w 464"/>
                    <a:gd name="T13" fmla="*/ 141128761 h 56"/>
                    <a:gd name="T14" fmla="*/ 793849233 w 464"/>
                    <a:gd name="T15" fmla="*/ 141128761 h 56"/>
                    <a:gd name="T16" fmla="*/ 907256235 w 464"/>
                    <a:gd name="T17" fmla="*/ 100806247 h 56"/>
                    <a:gd name="T18" fmla="*/ 1020663459 w 464"/>
                    <a:gd name="T19" fmla="*/ 40322501 h 56"/>
                    <a:gd name="T20" fmla="*/ 1134070461 w 464"/>
                    <a:gd name="T21" fmla="*/ 0 h 56"/>
                    <a:gd name="T22" fmla="*/ 1247477462 w 464"/>
                    <a:gd name="T23" fmla="*/ 20161251 h 56"/>
                    <a:gd name="T24" fmla="*/ 1315521663 w 464"/>
                    <a:gd name="T25" fmla="*/ 20161251 h 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4"/>
                    <a:gd name="T40" fmla="*/ 0 h 56"/>
                    <a:gd name="T41" fmla="*/ 464 w 464"/>
                    <a:gd name="T42" fmla="*/ 56 h 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4" h="56">
                      <a:moveTo>
                        <a:pt x="0" y="40"/>
                      </a:moveTo>
                      <a:lnTo>
                        <a:pt x="40" y="40"/>
                      </a:lnTo>
                      <a:lnTo>
                        <a:pt x="80" y="32"/>
                      </a:lnTo>
                      <a:lnTo>
                        <a:pt x="120" y="40"/>
                      </a:lnTo>
                      <a:lnTo>
                        <a:pt x="160" y="48"/>
                      </a:lnTo>
                      <a:lnTo>
                        <a:pt x="200" y="56"/>
                      </a:lnTo>
                      <a:lnTo>
                        <a:pt x="240" y="56"/>
                      </a:lnTo>
                      <a:lnTo>
                        <a:pt x="280" y="56"/>
                      </a:lnTo>
                      <a:lnTo>
                        <a:pt x="320" y="40"/>
                      </a:lnTo>
                      <a:lnTo>
                        <a:pt x="360" y="16"/>
                      </a:lnTo>
                      <a:lnTo>
                        <a:pt x="400" y="0"/>
                      </a:lnTo>
                      <a:lnTo>
                        <a:pt x="440" y="8"/>
                      </a:lnTo>
                      <a:lnTo>
                        <a:pt x="464" y="8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9" name="Freeform 64"/>
                <p:cNvSpPr>
                  <a:spLocks/>
                </p:cNvSpPr>
                <p:nvPr/>
              </p:nvSpPr>
              <p:spPr bwMode="auto">
                <a:xfrm>
                  <a:off x="6215062" y="4654550"/>
                  <a:ext cx="271463" cy="203200"/>
                </a:xfrm>
                <a:custGeom>
                  <a:avLst/>
                  <a:gdLst>
                    <a:gd name="T0" fmla="*/ 0 w 152"/>
                    <a:gd name="T1" fmla="*/ 322579945 h 128"/>
                    <a:gd name="T2" fmla="*/ 0 w 152"/>
                    <a:gd name="T3" fmla="*/ 322579945 h 128"/>
                    <a:gd name="T4" fmla="*/ 90725784 w 152"/>
                    <a:gd name="T5" fmla="*/ 221773743 h 128"/>
                    <a:gd name="T6" fmla="*/ 90725784 w 152"/>
                    <a:gd name="T7" fmla="*/ 221773743 h 128"/>
                    <a:gd name="T8" fmla="*/ 136088689 w 152"/>
                    <a:gd name="T9" fmla="*/ 120967492 h 128"/>
                    <a:gd name="T10" fmla="*/ 136088689 w 152"/>
                    <a:gd name="T11" fmla="*/ 120967492 h 128"/>
                    <a:gd name="T12" fmla="*/ 249495940 w 152"/>
                    <a:gd name="T13" fmla="*/ 80644986 h 128"/>
                    <a:gd name="T14" fmla="*/ 249495940 w 152"/>
                    <a:gd name="T15" fmla="*/ 80644986 h 128"/>
                    <a:gd name="T16" fmla="*/ 362903134 w 152"/>
                    <a:gd name="T17" fmla="*/ 80644986 h 128"/>
                    <a:gd name="T18" fmla="*/ 362903134 w 152"/>
                    <a:gd name="T19" fmla="*/ 80644986 h 128"/>
                    <a:gd name="T20" fmla="*/ 430947451 w 152"/>
                    <a:gd name="T21" fmla="*/ 0 h 128"/>
                    <a:gd name="T22" fmla="*/ 430947451 w 152"/>
                    <a:gd name="T23" fmla="*/ 0 h 1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2"/>
                    <a:gd name="T37" fmla="*/ 0 h 128"/>
                    <a:gd name="T38" fmla="*/ 152 w 152"/>
                    <a:gd name="T39" fmla="*/ 128 h 1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2" h="128">
                      <a:moveTo>
                        <a:pt x="0" y="128"/>
                      </a:moveTo>
                      <a:lnTo>
                        <a:pt x="0" y="128"/>
                      </a:lnTo>
                      <a:lnTo>
                        <a:pt x="32" y="88"/>
                      </a:lnTo>
                      <a:lnTo>
                        <a:pt x="48" y="48"/>
                      </a:lnTo>
                      <a:lnTo>
                        <a:pt x="88" y="32"/>
                      </a:lnTo>
                      <a:lnTo>
                        <a:pt x="128" y="32"/>
                      </a:lnTo>
                      <a:lnTo>
                        <a:pt x="152" y="0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0" name="Freeform 65"/>
                <p:cNvSpPr>
                  <a:spLocks/>
                </p:cNvSpPr>
                <p:nvPr/>
              </p:nvSpPr>
              <p:spPr bwMode="auto">
                <a:xfrm>
                  <a:off x="6215062" y="4654550"/>
                  <a:ext cx="271463" cy="203200"/>
                </a:xfrm>
                <a:custGeom>
                  <a:avLst/>
                  <a:gdLst>
                    <a:gd name="T0" fmla="*/ 0 w 152"/>
                    <a:gd name="T1" fmla="*/ 322579945 h 128"/>
                    <a:gd name="T2" fmla="*/ 90725784 w 152"/>
                    <a:gd name="T3" fmla="*/ 221773743 h 128"/>
                    <a:gd name="T4" fmla="*/ 136088689 w 152"/>
                    <a:gd name="T5" fmla="*/ 120967492 h 128"/>
                    <a:gd name="T6" fmla="*/ 249495940 w 152"/>
                    <a:gd name="T7" fmla="*/ 80644986 h 128"/>
                    <a:gd name="T8" fmla="*/ 362903134 w 152"/>
                    <a:gd name="T9" fmla="*/ 80644986 h 128"/>
                    <a:gd name="T10" fmla="*/ 430947451 w 152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128"/>
                    <a:gd name="T20" fmla="*/ 152 w 152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128">
                      <a:moveTo>
                        <a:pt x="0" y="128"/>
                      </a:moveTo>
                      <a:lnTo>
                        <a:pt x="32" y="88"/>
                      </a:lnTo>
                      <a:lnTo>
                        <a:pt x="48" y="48"/>
                      </a:lnTo>
                      <a:lnTo>
                        <a:pt x="88" y="32"/>
                      </a:lnTo>
                      <a:lnTo>
                        <a:pt x="128" y="32"/>
                      </a:lnTo>
                      <a:lnTo>
                        <a:pt x="152" y="0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1" name="Freeform 66"/>
                <p:cNvSpPr>
                  <a:spLocks/>
                </p:cNvSpPr>
                <p:nvPr/>
              </p:nvSpPr>
              <p:spPr bwMode="auto">
                <a:xfrm>
                  <a:off x="5829300" y="4857750"/>
                  <a:ext cx="285750" cy="292100"/>
                </a:xfrm>
                <a:custGeom>
                  <a:avLst/>
                  <a:gdLst>
                    <a:gd name="T0" fmla="*/ 0 w 160"/>
                    <a:gd name="T1" fmla="*/ 0 h 184"/>
                    <a:gd name="T2" fmla="*/ 0 w 160"/>
                    <a:gd name="T3" fmla="*/ 0 h 184"/>
                    <a:gd name="T4" fmla="*/ 113407016 w 160"/>
                    <a:gd name="T5" fmla="*/ 40322499 h 184"/>
                    <a:gd name="T6" fmla="*/ 113407016 w 160"/>
                    <a:gd name="T7" fmla="*/ 40322499 h 184"/>
                    <a:gd name="T8" fmla="*/ 226814032 w 160"/>
                    <a:gd name="T9" fmla="*/ 120967509 h 184"/>
                    <a:gd name="T10" fmla="*/ 226814032 w 160"/>
                    <a:gd name="T11" fmla="*/ 120967509 h 184"/>
                    <a:gd name="T12" fmla="*/ 294858280 w 160"/>
                    <a:gd name="T13" fmla="*/ 221773776 h 184"/>
                    <a:gd name="T14" fmla="*/ 294858280 w 160"/>
                    <a:gd name="T15" fmla="*/ 221773776 h 184"/>
                    <a:gd name="T16" fmla="*/ 385583871 w 160"/>
                    <a:gd name="T17" fmla="*/ 322579992 h 184"/>
                    <a:gd name="T18" fmla="*/ 385583871 w 160"/>
                    <a:gd name="T19" fmla="*/ 322579992 h 184"/>
                    <a:gd name="T20" fmla="*/ 453628064 w 160"/>
                    <a:gd name="T21" fmla="*/ 423386308 h 184"/>
                    <a:gd name="T22" fmla="*/ 453628064 w 160"/>
                    <a:gd name="T23" fmla="*/ 423386308 h 184"/>
                    <a:gd name="T24" fmla="*/ 453628064 w 160"/>
                    <a:gd name="T25" fmla="*/ 463708795 h 184"/>
                    <a:gd name="T26" fmla="*/ 453628064 w 160"/>
                    <a:gd name="T27" fmla="*/ 463708795 h 1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0"/>
                    <a:gd name="T43" fmla="*/ 0 h 184"/>
                    <a:gd name="T44" fmla="*/ 160 w 160"/>
                    <a:gd name="T45" fmla="*/ 184 h 18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0" h="18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" y="16"/>
                      </a:lnTo>
                      <a:lnTo>
                        <a:pt x="80" y="48"/>
                      </a:lnTo>
                      <a:lnTo>
                        <a:pt x="104" y="88"/>
                      </a:lnTo>
                      <a:lnTo>
                        <a:pt x="136" y="128"/>
                      </a:lnTo>
                      <a:lnTo>
                        <a:pt x="160" y="168"/>
                      </a:lnTo>
                      <a:lnTo>
                        <a:pt x="160" y="184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2" name="Freeform 67"/>
                <p:cNvSpPr>
                  <a:spLocks/>
                </p:cNvSpPr>
                <p:nvPr/>
              </p:nvSpPr>
              <p:spPr bwMode="auto">
                <a:xfrm>
                  <a:off x="5829300" y="4857750"/>
                  <a:ext cx="285750" cy="292100"/>
                </a:xfrm>
                <a:custGeom>
                  <a:avLst/>
                  <a:gdLst>
                    <a:gd name="T0" fmla="*/ 0 w 160"/>
                    <a:gd name="T1" fmla="*/ 0 h 184"/>
                    <a:gd name="T2" fmla="*/ 113407016 w 160"/>
                    <a:gd name="T3" fmla="*/ 40322499 h 184"/>
                    <a:gd name="T4" fmla="*/ 226814032 w 160"/>
                    <a:gd name="T5" fmla="*/ 120967509 h 184"/>
                    <a:gd name="T6" fmla="*/ 294858280 w 160"/>
                    <a:gd name="T7" fmla="*/ 221773776 h 184"/>
                    <a:gd name="T8" fmla="*/ 385583871 w 160"/>
                    <a:gd name="T9" fmla="*/ 322579992 h 184"/>
                    <a:gd name="T10" fmla="*/ 453628064 w 160"/>
                    <a:gd name="T11" fmla="*/ 423386308 h 184"/>
                    <a:gd name="T12" fmla="*/ 453628064 w 160"/>
                    <a:gd name="T13" fmla="*/ 463708795 h 1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0"/>
                    <a:gd name="T22" fmla="*/ 0 h 184"/>
                    <a:gd name="T23" fmla="*/ 160 w 160"/>
                    <a:gd name="T24" fmla="*/ 184 h 1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0" h="184">
                      <a:moveTo>
                        <a:pt x="0" y="0"/>
                      </a:moveTo>
                      <a:lnTo>
                        <a:pt x="40" y="16"/>
                      </a:lnTo>
                      <a:lnTo>
                        <a:pt x="80" y="48"/>
                      </a:lnTo>
                      <a:lnTo>
                        <a:pt x="104" y="88"/>
                      </a:lnTo>
                      <a:lnTo>
                        <a:pt x="136" y="128"/>
                      </a:lnTo>
                      <a:lnTo>
                        <a:pt x="160" y="168"/>
                      </a:lnTo>
                      <a:lnTo>
                        <a:pt x="160" y="184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3" name="Freeform 68"/>
                <p:cNvSpPr>
                  <a:spLocks/>
                </p:cNvSpPr>
                <p:nvPr/>
              </p:nvSpPr>
              <p:spPr bwMode="auto">
                <a:xfrm>
                  <a:off x="6015038" y="4921250"/>
                  <a:ext cx="314325" cy="88900"/>
                </a:xfrm>
                <a:custGeom>
                  <a:avLst/>
                  <a:gdLst>
                    <a:gd name="T0" fmla="*/ 113407020 w 176"/>
                    <a:gd name="T1" fmla="*/ 80645003 h 56"/>
                    <a:gd name="T2" fmla="*/ 113407020 w 176"/>
                    <a:gd name="T3" fmla="*/ 80645003 h 56"/>
                    <a:gd name="T4" fmla="*/ 226814040 w 176"/>
                    <a:gd name="T5" fmla="*/ 141128761 h 56"/>
                    <a:gd name="T6" fmla="*/ 226814040 w 176"/>
                    <a:gd name="T7" fmla="*/ 141128761 h 56"/>
                    <a:gd name="T8" fmla="*/ 113407020 w 176"/>
                    <a:gd name="T9" fmla="*/ 120967517 h 56"/>
                    <a:gd name="T10" fmla="*/ 113407020 w 176"/>
                    <a:gd name="T11" fmla="*/ 120967517 h 56"/>
                    <a:gd name="T12" fmla="*/ 0 w 176"/>
                    <a:gd name="T13" fmla="*/ 100806247 h 56"/>
                    <a:gd name="T14" fmla="*/ 0 w 176"/>
                    <a:gd name="T15" fmla="*/ 100806247 h 56"/>
                    <a:gd name="T16" fmla="*/ 113407020 w 176"/>
                    <a:gd name="T17" fmla="*/ 120967517 h 56"/>
                    <a:gd name="T18" fmla="*/ 113407020 w 176"/>
                    <a:gd name="T19" fmla="*/ 120967517 h 56"/>
                    <a:gd name="T20" fmla="*/ 226814040 w 176"/>
                    <a:gd name="T21" fmla="*/ 120967517 h 56"/>
                    <a:gd name="T22" fmla="*/ 226814040 w 176"/>
                    <a:gd name="T23" fmla="*/ 120967517 h 56"/>
                    <a:gd name="T24" fmla="*/ 340221087 w 176"/>
                    <a:gd name="T25" fmla="*/ 141128761 h 56"/>
                    <a:gd name="T26" fmla="*/ 340221087 w 176"/>
                    <a:gd name="T27" fmla="*/ 141128761 h 56"/>
                    <a:gd name="T28" fmla="*/ 453628079 w 176"/>
                    <a:gd name="T29" fmla="*/ 80645003 h 56"/>
                    <a:gd name="T30" fmla="*/ 453628079 w 176"/>
                    <a:gd name="T31" fmla="*/ 80645003 h 56"/>
                    <a:gd name="T32" fmla="*/ 498990988 w 176"/>
                    <a:gd name="T33" fmla="*/ 0 h 56"/>
                    <a:gd name="T34" fmla="*/ 498990988 w 176"/>
                    <a:gd name="T35" fmla="*/ 0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6"/>
                    <a:gd name="T55" fmla="*/ 0 h 56"/>
                    <a:gd name="T56" fmla="*/ 176 w 176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6" h="56">
                      <a:moveTo>
                        <a:pt x="40" y="32"/>
                      </a:moveTo>
                      <a:lnTo>
                        <a:pt x="40" y="32"/>
                      </a:lnTo>
                      <a:lnTo>
                        <a:pt x="80" y="56"/>
                      </a:lnTo>
                      <a:lnTo>
                        <a:pt x="40" y="48"/>
                      </a:lnTo>
                      <a:lnTo>
                        <a:pt x="0" y="40"/>
                      </a:lnTo>
                      <a:lnTo>
                        <a:pt x="40" y="48"/>
                      </a:lnTo>
                      <a:lnTo>
                        <a:pt x="80" y="48"/>
                      </a:lnTo>
                      <a:lnTo>
                        <a:pt x="120" y="56"/>
                      </a:lnTo>
                      <a:lnTo>
                        <a:pt x="160" y="32"/>
                      </a:lnTo>
                      <a:lnTo>
                        <a:pt x="176" y="0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4" name="Freeform 69"/>
                <p:cNvSpPr>
                  <a:spLocks/>
                </p:cNvSpPr>
                <p:nvPr/>
              </p:nvSpPr>
              <p:spPr bwMode="auto">
                <a:xfrm>
                  <a:off x="6015038" y="4921250"/>
                  <a:ext cx="314325" cy="88900"/>
                </a:xfrm>
                <a:custGeom>
                  <a:avLst/>
                  <a:gdLst>
                    <a:gd name="T0" fmla="*/ 113407020 w 176"/>
                    <a:gd name="T1" fmla="*/ 80645003 h 56"/>
                    <a:gd name="T2" fmla="*/ 226814040 w 176"/>
                    <a:gd name="T3" fmla="*/ 141128761 h 56"/>
                    <a:gd name="T4" fmla="*/ 113407020 w 176"/>
                    <a:gd name="T5" fmla="*/ 120967517 h 56"/>
                    <a:gd name="T6" fmla="*/ 0 w 176"/>
                    <a:gd name="T7" fmla="*/ 100806247 h 56"/>
                    <a:gd name="T8" fmla="*/ 113407020 w 176"/>
                    <a:gd name="T9" fmla="*/ 120967517 h 56"/>
                    <a:gd name="T10" fmla="*/ 226814040 w 176"/>
                    <a:gd name="T11" fmla="*/ 120967517 h 56"/>
                    <a:gd name="T12" fmla="*/ 340221087 w 176"/>
                    <a:gd name="T13" fmla="*/ 141128761 h 56"/>
                    <a:gd name="T14" fmla="*/ 453628079 w 176"/>
                    <a:gd name="T15" fmla="*/ 80645003 h 56"/>
                    <a:gd name="T16" fmla="*/ 498990988 w 176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6"/>
                    <a:gd name="T28" fmla="*/ 0 h 56"/>
                    <a:gd name="T29" fmla="*/ 176 w 176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6" h="56">
                      <a:moveTo>
                        <a:pt x="40" y="32"/>
                      </a:moveTo>
                      <a:lnTo>
                        <a:pt x="80" y="56"/>
                      </a:lnTo>
                      <a:lnTo>
                        <a:pt x="40" y="48"/>
                      </a:lnTo>
                      <a:lnTo>
                        <a:pt x="0" y="40"/>
                      </a:lnTo>
                      <a:lnTo>
                        <a:pt x="40" y="48"/>
                      </a:lnTo>
                      <a:lnTo>
                        <a:pt x="80" y="48"/>
                      </a:lnTo>
                      <a:lnTo>
                        <a:pt x="120" y="56"/>
                      </a:lnTo>
                      <a:lnTo>
                        <a:pt x="160" y="32"/>
                      </a:lnTo>
                      <a:lnTo>
                        <a:pt x="176" y="0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5" name="Freeform 70"/>
                <p:cNvSpPr>
                  <a:spLocks/>
                </p:cNvSpPr>
                <p:nvPr/>
              </p:nvSpPr>
              <p:spPr bwMode="auto">
                <a:xfrm>
                  <a:off x="5957888" y="4629150"/>
                  <a:ext cx="285750" cy="114300"/>
                </a:xfrm>
                <a:custGeom>
                  <a:avLst/>
                  <a:gdLst>
                    <a:gd name="T0" fmla="*/ 0 w 160"/>
                    <a:gd name="T1" fmla="*/ 0 h 72"/>
                    <a:gd name="T2" fmla="*/ 0 w 160"/>
                    <a:gd name="T3" fmla="*/ 0 h 72"/>
                    <a:gd name="T4" fmla="*/ 90725618 w 160"/>
                    <a:gd name="T5" fmla="*/ 100806232 h 72"/>
                    <a:gd name="T6" fmla="*/ 90725618 w 160"/>
                    <a:gd name="T7" fmla="*/ 100806232 h 72"/>
                    <a:gd name="T8" fmla="*/ 204132634 w 160"/>
                    <a:gd name="T9" fmla="*/ 141128740 h 72"/>
                    <a:gd name="T10" fmla="*/ 204132634 w 160"/>
                    <a:gd name="T11" fmla="*/ 141128740 h 72"/>
                    <a:gd name="T12" fmla="*/ 317539678 w 160"/>
                    <a:gd name="T13" fmla="*/ 181451223 h 72"/>
                    <a:gd name="T14" fmla="*/ 317539678 w 160"/>
                    <a:gd name="T15" fmla="*/ 181451223 h 72"/>
                    <a:gd name="T16" fmla="*/ 430946666 w 160"/>
                    <a:gd name="T17" fmla="*/ 181451223 h 72"/>
                    <a:gd name="T18" fmla="*/ 430946666 w 160"/>
                    <a:gd name="T19" fmla="*/ 181451223 h 72"/>
                    <a:gd name="T20" fmla="*/ 453628064 w 160"/>
                    <a:gd name="T21" fmla="*/ 161289981 h 72"/>
                    <a:gd name="T22" fmla="*/ 453628064 w 160"/>
                    <a:gd name="T23" fmla="*/ 161289981 h 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0"/>
                    <a:gd name="T37" fmla="*/ 0 h 72"/>
                    <a:gd name="T38" fmla="*/ 160 w 160"/>
                    <a:gd name="T39" fmla="*/ 72 h 7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0" h="7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2" y="40"/>
                      </a:lnTo>
                      <a:lnTo>
                        <a:pt x="72" y="56"/>
                      </a:lnTo>
                      <a:lnTo>
                        <a:pt x="112" y="72"/>
                      </a:lnTo>
                      <a:lnTo>
                        <a:pt x="152" y="72"/>
                      </a:lnTo>
                      <a:lnTo>
                        <a:pt x="160" y="64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6" name="Freeform 71"/>
                <p:cNvSpPr>
                  <a:spLocks/>
                </p:cNvSpPr>
                <p:nvPr/>
              </p:nvSpPr>
              <p:spPr bwMode="auto">
                <a:xfrm>
                  <a:off x="5957888" y="4629150"/>
                  <a:ext cx="285750" cy="114300"/>
                </a:xfrm>
                <a:custGeom>
                  <a:avLst/>
                  <a:gdLst>
                    <a:gd name="T0" fmla="*/ 0 w 160"/>
                    <a:gd name="T1" fmla="*/ 0 h 72"/>
                    <a:gd name="T2" fmla="*/ 90725618 w 160"/>
                    <a:gd name="T3" fmla="*/ 100806232 h 72"/>
                    <a:gd name="T4" fmla="*/ 204132634 w 160"/>
                    <a:gd name="T5" fmla="*/ 141128740 h 72"/>
                    <a:gd name="T6" fmla="*/ 317539678 w 160"/>
                    <a:gd name="T7" fmla="*/ 181451223 h 72"/>
                    <a:gd name="T8" fmla="*/ 430946666 w 160"/>
                    <a:gd name="T9" fmla="*/ 181451223 h 72"/>
                    <a:gd name="T10" fmla="*/ 453628064 w 160"/>
                    <a:gd name="T11" fmla="*/ 161289981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"/>
                    <a:gd name="T19" fmla="*/ 0 h 72"/>
                    <a:gd name="T20" fmla="*/ 160 w 160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" h="72">
                      <a:moveTo>
                        <a:pt x="0" y="0"/>
                      </a:moveTo>
                      <a:lnTo>
                        <a:pt x="32" y="40"/>
                      </a:lnTo>
                      <a:lnTo>
                        <a:pt x="72" y="56"/>
                      </a:lnTo>
                      <a:lnTo>
                        <a:pt x="112" y="72"/>
                      </a:lnTo>
                      <a:lnTo>
                        <a:pt x="152" y="72"/>
                      </a:lnTo>
                      <a:lnTo>
                        <a:pt x="160" y="64"/>
                      </a:lnTo>
                    </a:path>
                  </a:pathLst>
                </a:custGeom>
                <a:solidFill>
                  <a:srgbClr val="FF504A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7" name="Freeform 72"/>
                <p:cNvSpPr>
                  <a:spLocks/>
                </p:cNvSpPr>
                <p:nvPr/>
              </p:nvSpPr>
              <p:spPr bwMode="auto">
                <a:xfrm>
                  <a:off x="3857625" y="2952750"/>
                  <a:ext cx="300038" cy="76200"/>
                </a:xfrm>
                <a:custGeom>
                  <a:avLst/>
                  <a:gdLst>
                    <a:gd name="T0" fmla="*/ 476310375 w 168"/>
                    <a:gd name="T1" fmla="*/ 120967511 h 48"/>
                    <a:gd name="T2" fmla="*/ 476310375 w 168"/>
                    <a:gd name="T3" fmla="*/ 120967511 h 48"/>
                    <a:gd name="T4" fmla="*/ 476310375 w 168"/>
                    <a:gd name="T5" fmla="*/ 20161250 h 48"/>
                    <a:gd name="T6" fmla="*/ 476310375 w 168"/>
                    <a:gd name="T7" fmla="*/ 20161250 h 48"/>
                    <a:gd name="T8" fmla="*/ 362903085 w 168"/>
                    <a:gd name="T9" fmla="*/ 0 h 48"/>
                    <a:gd name="T10" fmla="*/ 362903085 w 168"/>
                    <a:gd name="T11" fmla="*/ 0 h 48"/>
                    <a:gd name="T12" fmla="*/ 249495906 w 168"/>
                    <a:gd name="T13" fmla="*/ 0 h 48"/>
                    <a:gd name="T14" fmla="*/ 249495906 w 168"/>
                    <a:gd name="T15" fmla="*/ 0 h 48"/>
                    <a:gd name="T16" fmla="*/ 136088671 w 168"/>
                    <a:gd name="T17" fmla="*/ 20161250 h 48"/>
                    <a:gd name="T18" fmla="*/ 136088671 w 168"/>
                    <a:gd name="T19" fmla="*/ 20161250 h 48"/>
                    <a:gd name="T20" fmla="*/ 22681443 w 168"/>
                    <a:gd name="T21" fmla="*/ 80644999 h 48"/>
                    <a:gd name="T22" fmla="*/ 22681443 w 168"/>
                    <a:gd name="T23" fmla="*/ 80644999 h 48"/>
                    <a:gd name="T24" fmla="*/ 0 w 168"/>
                    <a:gd name="T25" fmla="*/ 100806243 h 48"/>
                    <a:gd name="T26" fmla="*/ 0 w 168"/>
                    <a:gd name="T27" fmla="*/ 100806243 h 4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8"/>
                    <a:gd name="T43" fmla="*/ 0 h 48"/>
                    <a:gd name="T44" fmla="*/ 168 w 168"/>
                    <a:gd name="T45" fmla="*/ 48 h 4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8" h="48">
                      <a:moveTo>
                        <a:pt x="168" y="48"/>
                      </a:moveTo>
                      <a:lnTo>
                        <a:pt x="168" y="48"/>
                      </a:lnTo>
                      <a:lnTo>
                        <a:pt x="168" y="8"/>
                      </a:lnTo>
                      <a:lnTo>
                        <a:pt x="128" y="0"/>
                      </a:lnTo>
                      <a:lnTo>
                        <a:pt x="88" y="0"/>
                      </a:lnTo>
                      <a:lnTo>
                        <a:pt x="48" y="8"/>
                      </a:lnTo>
                      <a:lnTo>
                        <a:pt x="8" y="32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8" name="Freeform 73"/>
                <p:cNvSpPr>
                  <a:spLocks/>
                </p:cNvSpPr>
                <p:nvPr/>
              </p:nvSpPr>
              <p:spPr bwMode="auto">
                <a:xfrm>
                  <a:off x="3857625" y="2952750"/>
                  <a:ext cx="300038" cy="76200"/>
                </a:xfrm>
                <a:custGeom>
                  <a:avLst/>
                  <a:gdLst>
                    <a:gd name="T0" fmla="*/ 476310375 w 168"/>
                    <a:gd name="T1" fmla="*/ 120967511 h 48"/>
                    <a:gd name="T2" fmla="*/ 476310375 w 168"/>
                    <a:gd name="T3" fmla="*/ 20161250 h 48"/>
                    <a:gd name="T4" fmla="*/ 362903085 w 168"/>
                    <a:gd name="T5" fmla="*/ 0 h 48"/>
                    <a:gd name="T6" fmla="*/ 249495906 w 168"/>
                    <a:gd name="T7" fmla="*/ 0 h 48"/>
                    <a:gd name="T8" fmla="*/ 136088671 w 168"/>
                    <a:gd name="T9" fmla="*/ 20161250 h 48"/>
                    <a:gd name="T10" fmla="*/ 22681443 w 168"/>
                    <a:gd name="T11" fmla="*/ 80644999 h 48"/>
                    <a:gd name="T12" fmla="*/ 0 w 168"/>
                    <a:gd name="T13" fmla="*/ 100806243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8"/>
                    <a:gd name="T22" fmla="*/ 0 h 48"/>
                    <a:gd name="T23" fmla="*/ 168 w 168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8" h="48">
                      <a:moveTo>
                        <a:pt x="168" y="48"/>
                      </a:moveTo>
                      <a:lnTo>
                        <a:pt x="168" y="8"/>
                      </a:lnTo>
                      <a:lnTo>
                        <a:pt x="128" y="0"/>
                      </a:lnTo>
                      <a:lnTo>
                        <a:pt x="88" y="0"/>
                      </a:lnTo>
                      <a:lnTo>
                        <a:pt x="48" y="8"/>
                      </a:lnTo>
                      <a:lnTo>
                        <a:pt x="8" y="32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9" name="Freeform 74"/>
                <p:cNvSpPr>
                  <a:spLocks/>
                </p:cNvSpPr>
                <p:nvPr/>
              </p:nvSpPr>
              <p:spPr bwMode="auto">
                <a:xfrm>
                  <a:off x="3857625" y="3219450"/>
                  <a:ext cx="428625" cy="50800"/>
                </a:xfrm>
                <a:custGeom>
                  <a:avLst/>
                  <a:gdLst>
                    <a:gd name="T0" fmla="*/ 680442238 w 240"/>
                    <a:gd name="T1" fmla="*/ 60483746 h 32"/>
                    <a:gd name="T2" fmla="*/ 680442238 w 240"/>
                    <a:gd name="T3" fmla="*/ 60483746 h 32"/>
                    <a:gd name="T4" fmla="*/ 567035235 w 240"/>
                    <a:gd name="T5" fmla="*/ 0 h 32"/>
                    <a:gd name="T6" fmla="*/ 567035235 w 240"/>
                    <a:gd name="T7" fmla="*/ 0 h 32"/>
                    <a:gd name="T8" fmla="*/ 453628121 w 240"/>
                    <a:gd name="T9" fmla="*/ 40322493 h 32"/>
                    <a:gd name="T10" fmla="*/ 453628121 w 240"/>
                    <a:gd name="T11" fmla="*/ 40322493 h 32"/>
                    <a:gd name="T12" fmla="*/ 340221119 w 240"/>
                    <a:gd name="T13" fmla="*/ 60483746 h 32"/>
                    <a:gd name="T14" fmla="*/ 340221119 w 240"/>
                    <a:gd name="T15" fmla="*/ 60483746 h 32"/>
                    <a:gd name="T16" fmla="*/ 226814061 w 240"/>
                    <a:gd name="T17" fmla="*/ 80644986 h 32"/>
                    <a:gd name="T18" fmla="*/ 226814061 w 240"/>
                    <a:gd name="T19" fmla="*/ 80644986 h 32"/>
                    <a:gd name="T20" fmla="*/ 113407030 w 240"/>
                    <a:gd name="T21" fmla="*/ 80644986 h 32"/>
                    <a:gd name="T22" fmla="*/ 113407030 w 240"/>
                    <a:gd name="T23" fmla="*/ 80644986 h 32"/>
                    <a:gd name="T24" fmla="*/ 0 w 240"/>
                    <a:gd name="T25" fmla="*/ 80644986 h 32"/>
                    <a:gd name="T26" fmla="*/ 0 w 240"/>
                    <a:gd name="T27" fmla="*/ 80644986 h 3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0"/>
                    <a:gd name="T43" fmla="*/ 0 h 32"/>
                    <a:gd name="T44" fmla="*/ 240 w 240"/>
                    <a:gd name="T45" fmla="*/ 32 h 3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0" h="32">
                      <a:moveTo>
                        <a:pt x="240" y="24"/>
                      </a:moveTo>
                      <a:lnTo>
                        <a:pt x="240" y="24"/>
                      </a:lnTo>
                      <a:lnTo>
                        <a:pt x="200" y="0"/>
                      </a:lnTo>
                      <a:lnTo>
                        <a:pt x="160" y="16"/>
                      </a:lnTo>
                      <a:lnTo>
                        <a:pt x="120" y="24"/>
                      </a:lnTo>
                      <a:lnTo>
                        <a:pt x="80" y="32"/>
                      </a:lnTo>
                      <a:lnTo>
                        <a:pt x="40" y="32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0" name="Freeform 75"/>
                <p:cNvSpPr>
                  <a:spLocks/>
                </p:cNvSpPr>
                <p:nvPr/>
              </p:nvSpPr>
              <p:spPr bwMode="auto">
                <a:xfrm>
                  <a:off x="3857625" y="3219450"/>
                  <a:ext cx="428625" cy="50800"/>
                </a:xfrm>
                <a:custGeom>
                  <a:avLst/>
                  <a:gdLst>
                    <a:gd name="T0" fmla="*/ 680442238 w 240"/>
                    <a:gd name="T1" fmla="*/ 60483746 h 32"/>
                    <a:gd name="T2" fmla="*/ 567035235 w 240"/>
                    <a:gd name="T3" fmla="*/ 0 h 32"/>
                    <a:gd name="T4" fmla="*/ 453628121 w 240"/>
                    <a:gd name="T5" fmla="*/ 40322493 h 32"/>
                    <a:gd name="T6" fmla="*/ 340221119 w 240"/>
                    <a:gd name="T7" fmla="*/ 60483746 h 32"/>
                    <a:gd name="T8" fmla="*/ 226814061 w 240"/>
                    <a:gd name="T9" fmla="*/ 80644986 h 32"/>
                    <a:gd name="T10" fmla="*/ 113407030 w 240"/>
                    <a:gd name="T11" fmla="*/ 80644986 h 32"/>
                    <a:gd name="T12" fmla="*/ 0 w 240"/>
                    <a:gd name="T13" fmla="*/ 80644986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0"/>
                    <a:gd name="T22" fmla="*/ 0 h 32"/>
                    <a:gd name="T23" fmla="*/ 240 w 240"/>
                    <a:gd name="T24" fmla="*/ 32 h 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0" h="32">
                      <a:moveTo>
                        <a:pt x="240" y="24"/>
                      </a:moveTo>
                      <a:lnTo>
                        <a:pt x="200" y="0"/>
                      </a:lnTo>
                      <a:lnTo>
                        <a:pt x="160" y="16"/>
                      </a:lnTo>
                      <a:lnTo>
                        <a:pt x="120" y="24"/>
                      </a:lnTo>
                      <a:lnTo>
                        <a:pt x="80" y="32"/>
                      </a:lnTo>
                      <a:lnTo>
                        <a:pt x="40" y="32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1" name="Freeform 78"/>
                <p:cNvSpPr>
                  <a:spLocks/>
                </p:cNvSpPr>
                <p:nvPr/>
              </p:nvSpPr>
              <p:spPr bwMode="auto">
                <a:xfrm>
                  <a:off x="3791546" y="3471863"/>
                  <a:ext cx="300038" cy="215900"/>
                </a:xfrm>
                <a:custGeom>
                  <a:avLst/>
                  <a:gdLst>
                    <a:gd name="T0" fmla="*/ 181451542 w 168"/>
                    <a:gd name="T1" fmla="*/ 241934991 h 136"/>
                    <a:gd name="T2" fmla="*/ 136088671 w 168"/>
                    <a:gd name="T3" fmla="*/ 342741195 h 136"/>
                    <a:gd name="T4" fmla="*/ 45362886 w 168"/>
                    <a:gd name="T5" fmla="*/ 241934991 h 136"/>
                    <a:gd name="T6" fmla="*/ 0 w 168"/>
                    <a:gd name="T7" fmla="*/ 141128736 h 136"/>
                    <a:gd name="T8" fmla="*/ 90725771 w 168"/>
                    <a:gd name="T9" fmla="*/ 40322494 h 136"/>
                    <a:gd name="T10" fmla="*/ 204132978 w 168"/>
                    <a:gd name="T11" fmla="*/ 0 h 136"/>
                    <a:gd name="T12" fmla="*/ 317540213 w 168"/>
                    <a:gd name="T13" fmla="*/ 60483748 h 136"/>
                    <a:gd name="T14" fmla="*/ 430947392 w 168"/>
                    <a:gd name="T15" fmla="*/ 0 h 136"/>
                    <a:gd name="T16" fmla="*/ 476310375 w 168"/>
                    <a:gd name="T17" fmla="*/ 100806230 h 136"/>
                    <a:gd name="T18" fmla="*/ 430947392 w 168"/>
                    <a:gd name="T19" fmla="*/ 201612459 h 136"/>
                    <a:gd name="T20" fmla="*/ 430947392 w 168"/>
                    <a:gd name="T21" fmla="*/ 302418713 h 136"/>
                    <a:gd name="T22" fmla="*/ 317540213 w 168"/>
                    <a:gd name="T23" fmla="*/ 322579954 h 136"/>
                    <a:gd name="T24" fmla="*/ 204132978 w 168"/>
                    <a:gd name="T25" fmla="*/ 322579954 h 136"/>
                    <a:gd name="T26" fmla="*/ 158770106 w 168"/>
                    <a:gd name="T27" fmla="*/ 322579954 h 1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8"/>
                    <a:gd name="T43" fmla="*/ 0 h 136"/>
                    <a:gd name="T44" fmla="*/ 168 w 168"/>
                    <a:gd name="T45" fmla="*/ 136 h 1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8" h="136">
                      <a:moveTo>
                        <a:pt x="64" y="96"/>
                      </a:moveTo>
                      <a:lnTo>
                        <a:pt x="48" y="136"/>
                      </a:lnTo>
                      <a:lnTo>
                        <a:pt x="16" y="96"/>
                      </a:lnTo>
                      <a:lnTo>
                        <a:pt x="0" y="56"/>
                      </a:lnTo>
                      <a:lnTo>
                        <a:pt x="32" y="16"/>
                      </a:lnTo>
                      <a:lnTo>
                        <a:pt x="72" y="0"/>
                      </a:lnTo>
                      <a:lnTo>
                        <a:pt x="112" y="24"/>
                      </a:lnTo>
                      <a:lnTo>
                        <a:pt x="152" y="0"/>
                      </a:lnTo>
                      <a:lnTo>
                        <a:pt x="168" y="40"/>
                      </a:lnTo>
                      <a:lnTo>
                        <a:pt x="152" y="80"/>
                      </a:lnTo>
                      <a:lnTo>
                        <a:pt x="152" y="120"/>
                      </a:lnTo>
                      <a:lnTo>
                        <a:pt x="112" y="128"/>
                      </a:lnTo>
                      <a:lnTo>
                        <a:pt x="72" y="128"/>
                      </a:lnTo>
                      <a:lnTo>
                        <a:pt x="56" y="128"/>
                      </a:lnTo>
                    </a:path>
                  </a:pathLst>
                </a:custGeom>
                <a:solidFill>
                  <a:srgbClr val="1822CD"/>
                </a:solidFill>
                <a:ln w="12700">
                  <a:solidFill>
                    <a:srgbClr val="CECECE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2" name="Rectangle 79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193381" y="3522891"/>
                  <a:ext cx="828675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1400" dirty="0">
                      <a:solidFill>
                        <a:srgbClr val="1822CD"/>
                      </a:solidFill>
                      <a:latin typeface="Comic Sans MS" panose="030F0702030302020204" pitchFamily="66" charset="0"/>
                    </a:rPr>
                    <a:t>Pituitary</a:t>
                  </a:r>
                  <a:endParaRPr lang="en-US" dirty="0">
                    <a:solidFill>
                      <a:srgbClr val="1822CD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223" name="Rectangle 80"/>
                <p:cNvSpPr>
                  <a:spLocks noChangeArrowheads="1"/>
                </p:cNvSpPr>
                <p:nvPr/>
              </p:nvSpPr>
              <p:spPr bwMode="auto">
                <a:xfrm>
                  <a:off x="7115175" y="5003801"/>
                  <a:ext cx="514564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1400" dirty="0">
                      <a:solidFill>
                        <a:srgbClr val="CECECE"/>
                      </a:solidFill>
                      <a:latin typeface="Comic Sans MS" panose="030F0702030302020204" pitchFamily="66" charset="0"/>
                    </a:rPr>
                    <a:t>Ovary</a:t>
                  </a:r>
                  <a:endParaRPr lang="en-US" dirty="0">
                    <a:solidFill>
                      <a:srgbClr val="CECECE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224" name="Rectangle 81"/>
                <p:cNvSpPr>
                  <a:spLocks noChangeArrowheads="1"/>
                </p:cNvSpPr>
                <p:nvPr/>
              </p:nvSpPr>
              <p:spPr bwMode="auto">
                <a:xfrm>
                  <a:off x="4275535" y="3749676"/>
                  <a:ext cx="1660922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1400">
                      <a:solidFill>
                        <a:srgbClr val="0033CC"/>
                      </a:solidFill>
                      <a:latin typeface="Comic Sans MS" panose="030F0702030302020204" pitchFamily="66" charset="0"/>
                    </a:rPr>
                    <a:t>(FSH, LH)</a:t>
                  </a:r>
                  <a:endParaRPr lang="en-US">
                    <a:solidFill>
                      <a:srgbClr val="0033CC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225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6072187" y="4502150"/>
                  <a:ext cx="128588" cy="1588"/>
                </a:xfrm>
                <a:prstGeom prst="line">
                  <a:avLst/>
                </a:prstGeom>
                <a:noFill/>
                <a:ln w="254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6" name="Rectangle 83"/>
                <p:cNvSpPr>
                  <a:spLocks noChangeArrowheads="1"/>
                </p:cNvSpPr>
                <p:nvPr/>
              </p:nvSpPr>
              <p:spPr bwMode="auto">
                <a:xfrm>
                  <a:off x="6600825" y="5232401"/>
                  <a:ext cx="2202441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1400" dirty="0">
                      <a:solidFill>
                        <a:srgbClr val="CECECE"/>
                      </a:solidFill>
                      <a:latin typeface="Comic Sans MS" panose="030F0702030302020204" pitchFamily="66" charset="0"/>
                    </a:rPr>
                    <a:t>Steroids </a:t>
                  </a:r>
                  <a:r>
                    <a:rPr lang="en-US" sz="1400" dirty="0" smtClean="0">
                      <a:solidFill>
                        <a:srgbClr val="CECECE"/>
                      </a:solidFill>
                      <a:latin typeface="Comic Sans MS" panose="030F0702030302020204" pitchFamily="66" charset="0"/>
                    </a:rPr>
                    <a:t>(E2</a:t>
                  </a:r>
                  <a:r>
                    <a:rPr lang="en-US" sz="1400" dirty="0">
                      <a:solidFill>
                        <a:srgbClr val="CECECE"/>
                      </a:solidFill>
                      <a:latin typeface="Comic Sans MS" panose="030F0702030302020204" pitchFamily="66" charset="0"/>
                    </a:rPr>
                    <a:t>, 17,20DHP)</a:t>
                  </a:r>
                  <a:endParaRPr lang="en-US" dirty="0">
                    <a:solidFill>
                      <a:srgbClr val="CECECE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6227" name="Freeform 84"/>
                <p:cNvSpPr>
                  <a:spLocks/>
                </p:cNvSpPr>
                <p:nvPr/>
              </p:nvSpPr>
              <p:spPr bwMode="auto">
                <a:xfrm>
                  <a:off x="5186363" y="6000750"/>
                  <a:ext cx="885825" cy="101600"/>
                </a:xfrm>
                <a:custGeom>
                  <a:avLst/>
                  <a:gdLst>
                    <a:gd name="T0" fmla="*/ 0 w 496"/>
                    <a:gd name="T1" fmla="*/ 0 h 64"/>
                    <a:gd name="T2" fmla="*/ 0 w 496"/>
                    <a:gd name="T3" fmla="*/ 0 h 64"/>
                    <a:gd name="T4" fmla="*/ 113407031 w 496"/>
                    <a:gd name="T5" fmla="*/ 40322493 h 64"/>
                    <a:gd name="T6" fmla="*/ 113407031 w 496"/>
                    <a:gd name="T7" fmla="*/ 40322493 h 64"/>
                    <a:gd name="T8" fmla="*/ 226814062 w 496"/>
                    <a:gd name="T9" fmla="*/ 80644986 h 64"/>
                    <a:gd name="T10" fmla="*/ 226814062 w 496"/>
                    <a:gd name="T11" fmla="*/ 80644986 h 64"/>
                    <a:gd name="T12" fmla="*/ 340221122 w 496"/>
                    <a:gd name="T13" fmla="*/ 120967492 h 64"/>
                    <a:gd name="T14" fmla="*/ 340221122 w 496"/>
                    <a:gd name="T15" fmla="*/ 120967492 h 64"/>
                    <a:gd name="T16" fmla="*/ 453628125 w 496"/>
                    <a:gd name="T17" fmla="*/ 120967492 h 64"/>
                    <a:gd name="T18" fmla="*/ 453628125 w 496"/>
                    <a:gd name="T19" fmla="*/ 120967492 h 64"/>
                    <a:gd name="T20" fmla="*/ 567035240 w 496"/>
                    <a:gd name="T21" fmla="*/ 120967492 h 64"/>
                    <a:gd name="T22" fmla="*/ 567035240 w 496"/>
                    <a:gd name="T23" fmla="*/ 120967492 h 64"/>
                    <a:gd name="T24" fmla="*/ 680442243 w 496"/>
                    <a:gd name="T25" fmla="*/ 120967492 h 64"/>
                    <a:gd name="T26" fmla="*/ 680442243 w 496"/>
                    <a:gd name="T27" fmla="*/ 120967492 h 64"/>
                    <a:gd name="T28" fmla="*/ 793849247 w 496"/>
                    <a:gd name="T29" fmla="*/ 120967492 h 64"/>
                    <a:gd name="T30" fmla="*/ 793849247 w 496"/>
                    <a:gd name="T31" fmla="*/ 120967492 h 64"/>
                    <a:gd name="T32" fmla="*/ 907256250 w 496"/>
                    <a:gd name="T33" fmla="*/ 120967492 h 64"/>
                    <a:gd name="T34" fmla="*/ 907256250 w 496"/>
                    <a:gd name="T35" fmla="*/ 120967492 h 64"/>
                    <a:gd name="T36" fmla="*/ 1020663477 w 496"/>
                    <a:gd name="T37" fmla="*/ 141128732 h 64"/>
                    <a:gd name="T38" fmla="*/ 1020663477 w 496"/>
                    <a:gd name="T39" fmla="*/ 141128732 h 64"/>
                    <a:gd name="T40" fmla="*/ 1134070480 w 496"/>
                    <a:gd name="T41" fmla="*/ 161289973 h 64"/>
                    <a:gd name="T42" fmla="*/ 1134070480 w 496"/>
                    <a:gd name="T43" fmla="*/ 161289973 h 64"/>
                    <a:gd name="T44" fmla="*/ 1247477483 w 496"/>
                    <a:gd name="T45" fmla="*/ 141128732 h 64"/>
                    <a:gd name="T46" fmla="*/ 1247477483 w 496"/>
                    <a:gd name="T47" fmla="*/ 141128732 h 64"/>
                    <a:gd name="T48" fmla="*/ 1360884487 w 496"/>
                    <a:gd name="T49" fmla="*/ 161289973 h 64"/>
                    <a:gd name="T50" fmla="*/ 1360884487 w 496"/>
                    <a:gd name="T51" fmla="*/ 161289973 h 64"/>
                    <a:gd name="T52" fmla="*/ 1406247288 w 496"/>
                    <a:gd name="T53" fmla="*/ 161289973 h 64"/>
                    <a:gd name="T54" fmla="*/ 1406247288 w 496"/>
                    <a:gd name="T55" fmla="*/ 161289973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96"/>
                    <a:gd name="T85" fmla="*/ 0 h 64"/>
                    <a:gd name="T86" fmla="*/ 496 w 496"/>
                    <a:gd name="T87" fmla="*/ 64 h 6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96" h="6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" y="16"/>
                      </a:lnTo>
                      <a:lnTo>
                        <a:pt x="80" y="32"/>
                      </a:lnTo>
                      <a:lnTo>
                        <a:pt x="120" y="48"/>
                      </a:lnTo>
                      <a:lnTo>
                        <a:pt x="160" y="48"/>
                      </a:lnTo>
                      <a:lnTo>
                        <a:pt x="200" y="48"/>
                      </a:lnTo>
                      <a:lnTo>
                        <a:pt x="240" y="48"/>
                      </a:lnTo>
                      <a:lnTo>
                        <a:pt x="280" y="48"/>
                      </a:lnTo>
                      <a:lnTo>
                        <a:pt x="320" y="48"/>
                      </a:lnTo>
                      <a:lnTo>
                        <a:pt x="360" y="56"/>
                      </a:lnTo>
                      <a:lnTo>
                        <a:pt x="400" y="64"/>
                      </a:lnTo>
                      <a:lnTo>
                        <a:pt x="440" y="56"/>
                      </a:lnTo>
                      <a:lnTo>
                        <a:pt x="480" y="64"/>
                      </a:lnTo>
                      <a:lnTo>
                        <a:pt x="496" y="6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8" name="Freeform 85"/>
                <p:cNvSpPr>
                  <a:spLocks/>
                </p:cNvSpPr>
                <p:nvPr/>
              </p:nvSpPr>
              <p:spPr bwMode="auto">
                <a:xfrm>
                  <a:off x="5186363" y="6000750"/>
                  <a:ext cx="885825" cy="101600"/>
                </a:xfrm>
                <a:custGeom>
                  <a:avLst/>
                  <a:gdLst>
                    <a:gd name="T0" fmla="*/ 0 w 496"/>
                    <a:gd name="T1" fmla="*/ 0 h 64"/>
                    <a:gd name="T2" fmla="*/ 113407031 w 496"/>
                    <a:gd name="T3" fmla="*/ 40322493 h 64"/>
                    <a:gd name="T4" fmla="*/ 226814062 w 496"/>
                    <a:gd name="T5" fmla="*/ 80644986 h 64"/>
                    <a:gd name="T6" fmla="*/ 340221122 w 496"/>
                    <a:gd name="T7" fmla="*/ 120967492 h 64"/>
                    <a:gd name="T8" fmla="*/ 453628125 w 496"/>
                    <a:gd name="T9" fmla="*/ 120967492 h 64"/>
                    <a:gd name="T10" fmla="*/ 567035240 w 496"/>
                    <a:gd name="T11" fmla="*/ 120967492 h 64"/>
                    <a:gd name="T12" fmla="*/ 680442243 w 496"/>
                    <a:gd name="T13" fmla="*/ 120967492 h 64"/>
                    <a:gd name="T14" fmla="*/ 793849247 w 496"/>
                    <a:gd name="T15" fmla="*/ 120967492 h 64"/>
                    <a:gd name="T16" fmla="*/ 907256250 w 496"/>
                    <a:gd name="T17" fmla="*/ 120967492 h 64"/>
                    <a:gd name="T18" fmla="*/ 1020663477 w 496"/>
                    <a:gd name="T19" fmla="*/ 141128732 h 64"/>
                    <a:gd name="T20" fmla="*/ 1134070480 w 496"/>
                    <a:gd name="T21" fmla="*/ 161289973 h 64"/>
                    <a:gd name="T22" fmla="*/ 1247477483 w 496"/>
                    <a:gd name="T23" fmla="*/ 141128732 h 64"/>
                    <a:gd name="T24" fmla="*/ 1360884487 w 496"/>
                    <a:gd name="T25" fmla="*/ 161289973 h 64"/>
                    <a:gd name="T26" fmla="*/ 1406247288 w 496"/>
                    <a:gd name="T27" fmla="*/ 161289973 h 6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96"/>
                    <a:gd name="T43" fmla="*/ 0 h 64"/>
                    <a:gd name="T44" fmla="*/ 496 w 496"/>
                    <a:gd name="T45" fmla="*/ 64 h 6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96" h="64">
                      <a:moveTo>
                        <a:pt x="0" y="0"/>
                      </a:moveTo>
                      <a:lnTo>
                        <a:pt x="40" y="16"/>
                      </a:lnTo>
                      <a:lnTo>
                        <a:pt x="80" y="32"/>
                      </a:lnTo>
                      <a:lnTo>
                        <a:pt x="120" y="48"/>
                      </a:lnTo>
                      <a:lnTo>
                        <a:pt x="160" y="48"/>
                      </a:lnTo>
                      <a:lnTo>
                        <a:pt x="200" y="48"/>
                      </a:lnTo>
                      <a:lnTo>
                        <a:pt x="240" y="48"/>
                      </a:lnTo>
                      <a:lnTo>
                        <a:pt x="280" y="48"/>
                      </a:lnTo>
                      <a:lnTo>
                        <a:pt x="320" y="48"/>
                      </a:lnTo>
                      <a:lnTo>
                        <a:pt x="360" y="56"/>
                      </a:lnTo>
                      <a:lnTo>
                        <a:pt x="400" y="64"/>
                      </a:lnTo>
                      <a:lnTo>
                        <a:pt x="440" y="56"/>
                      </a:lnTo>
                      <a:lnTo>
                        <a:pt x="480" y="64"/>
                      </a:lnTo>
                      <a:lnTo>
                        <a:pt x="496" y="64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9" name="Freeform 86"/>
                <p:cNvSpPr>
                  <a:spLocks/>
                </p:cNvSpPr>
                <p:nvPr/>
              </p:nvSpPr>
              <p:spPr bwMode="auto">
                <a:xfrm>
                  <a:off x="7115175" y="6115050"/>
                  <a:ext cx="785813" cy="38100"/>
                </a:xfrm>
                <a:custGeom>
                  <a:avLst/>
                  <a:gdLst>
                    <a:gd name="T0" fmla="*/ 0 w 440"/>
                    <a:gd name="T1" fmla="*/ 0 h 24"/>
                    <a:gd name="T2" fmla="*/ 0 w 440"/>
                    <a:gd name="T3" fmla="*/ 0 h 24"/>
                    <a:gd name="T4" fmla="*/ 113407100 w 440"/>
                    <a:gd name="T5" fmla="*/ 40322500 h 24"/>
                    <a:gd name="T6" fmla="*/ 113407100 w 440"/>
                    <a:gd name="T7" fmla="*/ 40322500 h 24"/>
                    <a:gd name="T8" fmla="*/ 226814200 w 440"/>
                    <a:gd name="T9" fmla="*/ 60483756 h 24"/>
                    <a:gd name="T10" fmla="*/ 226814200 w 440"/>
                    <a:gd name="T11" fmla="*/ 60483756 h 24"/>
                    <a:gd name="T12" fmla="*/ 340221327 w 440"/>
                    <a:gd name="T13" fmla="*/ 60483756 h 24"/>
                    <a:gd name="T14" fmla="*/ 340221327 w 440"/>
                    <a:gd name="T15" fmla="*/ 60483756 h 24"/>
                    <a:gd name="T16" fmla="*/ 453628399 w 440"/>
                    <a:gd name="T17" fmla="*/ 60483756 h 24"/>
                    <a:gd name="T18" fmla="*/ 453628399 w 440"/>
                    <a:gd name="T19" fmla="*/ 60483756 h 24"/>
                    <a:gd name="T20" fmla="*/ 567035583 w 440"/>
                    <a:gd name="T21" fmla="*/ 60483756 h 24"/>
                    <a:gd name="T22" fmla="*/ 567035583 w 440"/>
                    <a:gd name="T23" fmla="*/ 60483756 h 24"/>
                    <a:gd name="T24" fmla="*/ 680442655 w 440"/>
                    <a:gd name="T25" fmla="*/ 40322500 h 24"/>
                    <a:gd name="T26" fmla="*/ 680442655 w 440"/>
                    <a:gd name="T27" fmla="*/ 40322500 h 24"/>
                    <a:gd name="T28" fmla="*/ 793849727 w 440"/>
                    <a:gd name="T29" fmla="*/ 40322500 h 24"/>
                    <a:gd name="T30" fmla="*/ 793849727 w 440"/>
                    <a:gd name="T31" fmla="*/ 40322500 h 24"/>
                    <a:gd name="T32" fmla="*/ 907256799 w 440"/>
                    <a:gd name="T33" fmla="*/ 60483756 h 24"/>
                    <a:gd name="T34" fmla="*/ 907256799 w 440"/>
                    <a:gd name="T35" fmla="*/ 60483756 h 24"/>
                    <a:gd name="T36" fmla="*/ 1020664094 w 440"/>
                    <a:gd name="T37" fmla="*/ 60483756 h 24"/>
                    <a:gd name="T38" fmla="*/ 1020664094 w 440"/>
                    <a:gd name="T39" fmla="*/ 60483756 h 24"/>
                    <a:gd name="T40" fmla="*/ 1134071166 w 440"/>
                    <a:gd name="T41" fmla="*/ 40322500 h 24"/>
                    <a:gd name="T42" fmla="*/ 1134071166 w 440"/>
                    <a:gd name="T43" fmla="*/ 40322500 h 24"/>
                    <a:gd name="T44" fmla="*/ 1247478238 w 440"/>
                    <a:gd name="T45" fmla="*/ 20161250 h 24"/>
                    <a:gd name="T46" fmla="*/ 1247478238 w 440"/>
                    <a:gd name="T47" fmla="*/ 20161250 h 2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40"/>
                    <a:gd name="T73" fmla="*/ 0 h 24"/>
                    <a:gd name="T74" fmla="*/ 440 w 440"/>
                    <a:gd name="T75" fmla="*/ 24 h 2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40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0" y="16"/>
                      </a:lnTo>
                      <a:lnTo>
                        <a:pt x="80" y="24"/>
                      </a:lnTo>
                      <a:lnTo>
                        <a:pt x="120" y="24"/>
                      </a:lnTo>
                      <a:lnTo>
                        <a:pt x="160" y="24"/>
                      </a:lnTo>
                      <a:lnTo>
                        <a:pt x="200" y="24"/>
                      </a:lnTo>
                      <a:lnTo>
                        <a:pt x="240" y="16"/>
                      </a:lnTo>
                      <a:lnTo>
                        <a:pt x="280" y="16"/>
                      </a:lnTo>
                      <a:lnTo>
                        <a:pt x="320" y="24"/>
                      </a:lnTo>
                      <a:lnTo>
                        <a:pt x="360" y="24"/>
                      </a:lnTo>
                      <a:lnTo>
                        <a:pt x="400" y="16"/>
                      </a:lnTo>
                      <a:lnTo>
                        <a:pt x="440" y="8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0" name="Freeform 87"/>
                <p:cNvSpPr>
                  <a:spLocks/>
                </p:cNvSpPr>
                <p:nvPr/>
              </p:nvSpPr>
              <p:spPr bwMode="auto">
                <a:xfrm>
                  <a:off x="7115175" y="6115050"/>
                  <a:ext cx="785813" cy="38100"/>
                </a:xfrm>
                <a:custGeom>
                  <a:avLst/>
                  <a:gdLst>
                    <a:gd name="T0" fmla="*/ 0 w 440"/>
                    <a:gd name="T1" fmla="*/ 0 h 24"/>
                    <a:gd name="T2" fmla="*/ 113407100 w 440"/>
                    <a:gd name="T3" fmla="*/ 40322500 h 24"/>
                    <a:gd name="T4" fmla="*/ 226814200 w 440"/>
                    <a:gd name="T5" fmla="*/ 60483756 h 24"/>
                    <a:gd name="T6" fmla="*/ 340221327 w 440"/>
                    <a:gd name="T7" fmla="*/ 60483756 h 24"/>
                    <a:gd name="T8" fmla="*/ 453628399 w 440"/>
                    <a:gd name="T9" fmla="*/ 60483756 h 24"/>
                    <a:gd name="T10" fmla="*/ 567035583 w 440"/>
                    <a:gd name="T11" fmla="*/ 60483756 h 24"/>
                    <a:gd name="T12" fmla="*/ 680442655 w 440"/>
                    <a:gd name="T13" fmla="*/ 40322500 h 24"/>
                    <a:gd name="T14" fmla="*/ 793849727 w 440"/>
                    <a:gd name="T15" fmla="*/ 40322500 h 24"/>
                    <a:gd name="T16" fmla="*/ 907256799 w 440"/>
                    <a:gd name="T17" fmla="*/ 60483756 h 24"/>
                    <a:gd name="T18" fmla="*/ 1020664094 w 440"/>
                    <a:gd name="T19" fmla="*/ 60483756 h 24"/>
                    <a:gd name="T20" fmla="*/ 1134071166 w 440"/>
                    <a:gd name="T21" fmla="*/ 40322500 h 24"/>
                    <a:gd name="T22" fmla="*/ 1247478238 w 440"/>
                    <a:gd name="T23" fmla="*/ 2016125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40"/>
                    <a:gd name="T37" fmla="*/ 0 h 24"/>
                    <a:gd name="T38" fmla="*/ 440 w 440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40" h="24">
                      <a:moveTo>
                        <a:pt x="0" y="0"/>
                      </a:moveTo>
                      <a:lnTo>
                        <a:pt x="40" y="16"/>
                      </a:lnTo>
                      <a:lnTo>
                        <a:pt x="80" y="24"/>
                      </a:lnTo>
                      <a:lnTo>
                        <a:pt x="120" y="24"/>
                      </a:lnTo>
                      <a:lnTo>
                        <a:pt x="160" y="24"/>
                      </a:lnTo>
                      <a:lnTo>
                        <a:pt x="200" y="24"/>
                      </a:lnTo>
                      <a:lnTo>
                        <a:pt x="240" y="16"/>
                      </a:lnTo>
                      <a:lnTo>
                        <a:pt x="280" y="16"/>
                      </a:lnTo>
                      <a:lnTo>
                        <a:pt x="320" y="24"/>
                      </a:lnTo>
                      <a:lnTo>
                        <a:pt x="360" y="24"/>
                      </a:lnTo>
                      <a:lnTo>
                        <a:pt x="400" y="16"/>
                      </a:lnTo>
                      <a:lnTo>
                        <a:pt x="440" y="8"/>
                      </a:lnTo>
                    </a:path>
                  </a:pathLst>
                </a:custGeom>
                <a:noFill/>
                <a:ln w="12700">
                  <a:solidFill>
                    <a:srgbClr val="CECEC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2" name="Line 97"/>
                <p:cNvSpPr>
                  <a:spLocks noChangeShapeType="1"/>
                </p:cNvSpPr>
                <p:nvPr/>
              </p:nvSpPr>
              <p:spPr bwMode="auto">
                <a:xfrm>
                  <a:off x="4745537" y="3990976"/>
                  <a:ext cx="1083762" cy="549273"/>
                </a:xfrm>
                <a:prstGeom prst="line">
                  <a:avLst/>
                </a:prstGeom>
                <a:noFill/>
                <a:ln w="28575">
                  <a:solidFill>
                    <a:srgbClr val="CECECE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3" name="Freeform 108"/>
                <p:cNvSpPr>
                  <a:spLocks/>
                </p:cNvSpPr>
                <p:nvPr/>
              </p:nvSpPr>
              <p:spPr bwMode="auto">
                <a:xfrm rot="3307981">
                  <a:off x="7927975" y="3325813"/>
                  <a:ext cx="660400" cy="828675"/>
                </a:xfrm>
                <a:custGeom>
                  <a:avLst/>
                  <a:gdLst>
                    <a:gd name="T0" fmla="*/ 241935028 w 416"/>
                    <a:gd name="T1" fmla="*/ 1292840263 h 464"/>
                    <a:gd name="T2" fmla="*/ 100806245 w 416"/>
                    <a:gd name="T3" fmla="*/ 1111389060 h 464"/>
                    <a:gd name="T4" fmla="*/ 60483757 w 416"/>
                    <a:gd name="T5" fmla="*/ 1043344859 h 464"/>
                    <a:gd name="T6" fmla="*/ 20161250 w 416"/>
                    <a:gd name="T7" fmla="*/ 997982059 h 464"/>
                    <a:gd name="T8" fmla="*/ 0 w 416"/>
                    <a:gd name="T9" fmla="*/ 907256235 h 464"/>
                    <a:gd name="T10" fmla="*/ 0 w 416"/>
                    <a:gd name="T11" fmla="*/ 816530633 h 464"/>
                    <a:gd name="T12" fmla="*/ 60483757 w 416"/>
                    <a:gd name="T13" fmla="*/ 703123632 h 464"/>
                    <a:gd name="T14" fmla="*/ 100806245 w 416"/>
                    <a:gd name="T15" fmla="*/ 635079431 h 464"/>
                    <a:gd name="T16" fmla="*/ 141128758 w 416"/>
                    <a:gd name="T17" fmla="*/ 589716631 h 464"/>
                    <a:gd name="T18" fmla="*/ 262096272 w 416"/>
                    <a:gd name="T19" fmla="*/ 521672430 h 464"/>
                    <a:gd name="T20" fmla="*/ 383063737 w 416"/>
                    <a:gd name="T21" fmla="*/ 430946717 h 464"/>
                    <a:gd name="T22" fmla="*/ 524192545 w 416"/>
                    <a:gd name="T23" fmla="*/ 385583916 h 464"/>
                    <a:gd name="T24" fmla="*/ 624998765 w 416"/>
                    <a:gd name="T25" fmla="*/ 340221116 h 464"/>
                    <a:gd name="T26" fmla="*/ 725804985 w 416"/>
                    <a:gd name="T27" fmla="*/ 317539716 h 464"/>
                    <a:gd name="T28" fmla="*/ 846772648 w 416"/>
                    <a:gd name="T29" fmla="*/ 226814059 h 464"/>
                    <a:gd name="T30" fmla="*/ 887095137 w 416"/>
                    <a:gd name="T31" fmla="*/ 158769858 h 464"/>
                    <a:gd name="T32" fmla="*/ 967740113 w 416"/>
                    <a:gd name="T33" fmla="*/ 68044229 h 464"/>
                    <a:gd name="T34" fmla="*/ 1008062601 w 416"/>
                    <a:gd name="T35" fmla="*/ 0 h 464"/>
                    <a:gd name="T36" fmla="*/ 1028223845 w 416"/>
                    <a:gd name="T37" fmla="*/ 0 h 464"/>
                    <a:gd name="T38" fmla="*/ 1048385089 w 416"/>
                    <a:gd name="T39" fmla="*/ 22681407 h 464"/>
                    <a:gd name="T40" fmla="*/ 1048385089 w 416"/>
                    <a:gd name="T41" fmla="*/ 90725629 h 464"/>
                    <a:gd name="T42" fmla="*/ 1028223845 w 416"/>
                    <a:gd name="T43" fmla="*/ 204132658 h 464"/>
                    <a:gd name="T44" fmla="*/ 1028223845 w 416"/>
                    <a:gd name="T45" fmla="*/ 340221116 h 464"/>
                    <a:gd name="T46" fmla="*/ 987901357 w 416"/>
                    <a:gd name="T47" fmla="*/ 521672430 h 464"/>
                    <a:gd name="T48" fmla="*/ 947578869 w 416"/>
                    <a:gd name="T49" fmla="*/ 635079431 h 464"/>
                    <a:gd name="T50" fmla="*/ 887095137 w 416"/>
                    <a:gd name="T51" fmla="*/ 725805032 h 464"/>
                    <a:gd name="T52" fmla="*/ 846772648 w 416"/>
                    <a:gd name="T53" fmla="*/ 816530633 h 464"/>
                    <a:gd name="T54" fmla="*/ 786288718 w 416"/>
                    <a:gd name="T55" fmla="*/ 907256235 h 464"/>
                    <a:gd name="T56" fmla="*/ 725804985 w 416"/>
                    <a:gd name="T57" fmla="*/ 952619258 h 464"/>
                    <a:gd name="T58" fmla="*/ 665321253 w 416"/>
                    <a:gd name="T59" fmla="*/ 1043344859 h 464"/>
                    <a:gd name="T60" fmla="*/ 524192545 w 416"/>
                    <a:gd name="T61" fmla="*/ 1156751861 h 464"/>
                    <a:gd name="T62" fmla="*/ 403224981 w 416"/>
                    <a:gd name="T63" fmla="*/ 1270158862 h 464"/>
                    <a:gd name="T64" fmla="*/ 342741249 w 416"/>
                    <a:gd name="T65" fmla="*/ 1315521663 h 464"/>
                    <a:gd name="T66" fmla="*/ 302418760 w 416"/>
                    <a:gd name="T67" fmla="*/ 1315521663 h 464"/>
                    <a:gd name="T68" fmla="*/ 282257516 w 416"/>
                    <a:gd name="T69" fmla="*/ 1315521663 h 464"/>
                    <a:gd name="T70" fmla="*/ 241935028 w 416"/>
                    <a:gd name="T71" fmla="*/ 1292840263 h 464"/>
                    <a:gd name="T72" fmla="*/ 241935028 w 416"/>
                    <a:gd name="T73" fmla="*/ 1292840263 h 46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16"/>
                    <a:gd name="T112" fmla="*/ 0 h 464"/>
                    <a:gd name="T113" fmla="*/ 416 w 416"/>
                    <a:gd name="T114" fmla="*/ 464 h 46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16" h="464">
                      <a:moveTo>
                        <a:pt x="96" y="456"/>
                      </a:moveTo>
                      <a:lnTo>
                        <a:pt x="40" y="392"/>
                      </a:lnTo>
                      <a:lnTo>
                        <a:pt x="24" y="368"/>
                      </a:lnTo>
                      <a:lnTo>
                        <a:pt x="8" y="352"/>
                      </a:lnTo>
                      <a:lnTo>
                        <a:pt x="0" y="320"/>
                      </a:lnTo>
                      <a:lnTo>
                        <a:pt x="0" y="288"/>
                      </a:lnTo>
                      <a:lnTo>
                        <a:pt x="24" y="248"/>
                      </a:lnTo>
                      <a:lnTo>
                        <a:pt x="40" y="224"/>
                      </a:lnTo>
                      <a:lnTo>
                        <a:pt x="56" y="208"/>
                      </a:lnTo>
                      <a:lnTo>
                        <a:pt x="104" y="184"/>
                      </a:lnTo>
                      <a:lnTo>
                        <a:pt x="152" y="152"/>
                      </a:lnTo>
                      <a:lnTo>
                        <a:pt x="208" y="136"/>
                      </a:lnTo>
                      <a:lnTo>
                        <a:pt x="248" y="120"/>
                      </a:lnTo>
                      <a:lnTo>
                        <a:pt x="288" y="112"/>
                      </a:lnTo>
                      <a:lnTo>
                        <a:pt x="336" y="80"/>
                      </a:lnTo>
                      <a:lnTo>
                        <a:pt x="352" y="56"/>
                      </a:lnTo>
                      <a:lnTo>
                        <a:pt x="384" y="24"/>
                      </a:lnTo>
                      <a:lnTo>
                        <a:pt x="400" y="0"/>
                      </a:lnTo>
                      <a:lnTo>
                        <a:pt x="408" y="0"/>
                      </a:lnTo>
                      <a:lnTo>
                        <a:pt x="416" y="8"/>
                      </a:lnTo>
                      <a:lnTo>
                        <a:pt x="416" y="32"/>
                      </a:lnTo>
                      <a:lnTo>
                        <a:pt x="408" y="72"/>
                      </a:lnTo>
                      <a:lnTo>
                        <a:pt x="408" y="120"/>
                      </a:lnTo>
                      <a:lnTo>
                        <a:pt x="392" y="184"/>
                      </a:lnTo>
                      <a:lnTo>
                        <a:pt x="376" y="224"/>
                      </a:lnTo>
                      <a:lnTo>
                        <a:pt x="352" y="256"/>
                      </a:lnTo>
                      <a:lnTo>
                        <a:pt x="336" y="288"/>
                      </a:lnTo>
                      <a:lnTo>
                        <a:pt x="312" y="320"/>
                      </a:lnTo>
                      <a:lnTo>
                        <a:pt x="288" y="336"/>
                      </a:lnTo>
                      <a:lnTo>
                        <a:pt x="264" y="368"/>
                      </a:lnTo>
                      <a:lnTo>
                        <a:pt x="208" y="408"/>
                      </a:lnTo>
                      <a:lnTo>
                        <a:pt x="160" y="448"/>
                      </a:lnTo>
                      <a:lnTo>
                        <a:pt x="136" y="464"/>
                      </a:lnTo>
                      <a:lnTo>
                        <a:pt x="120" y="464"/>
                      </a:lnTo>
                      <a:lnTo>
                        <a:pt x="112" y="464"/>
                      </a:lnTo>
                      <a:lnTo>
                        <a:pt x="96" y="456"/>
                      </a:lnTo>
                      <a:close/>
                    </a:path>
                  </a:pathLst>
                </a:custGeom>
                <a:solidFill>
                  <a:srgbClr val="FF9E0F"/>
                </a:solidFill>
                <a:ln w="38100">
                  <a:solidFill>
                    <a:srgbClr val="FF9E0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4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7715250" y="4057650"/>
                  <a:ext cx="428625" cy="533400"/>
                </a:xfrm>
                <a:prstGeom prst="line">
                  <a:avLst/>
                </a:prstGeom>
                <a:noFill/>
                <a:ln w="28575">
                  <a:solidFill>
                    <a:srgbClr val="CECECE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35" name="Rectangle 110"/>
                <p:cNvSpPr>
                  <a:spLocks noChangeArrowheads="1"/>
                </p:cNvSpPr>
                <p:nvPr/>
              </p:nvSpPr>
              <p:spPr bwMode="auto">
                <a:xfrm>
                  <a:off x="7215188" y="3908227"/>
                  <a:ext cx="816249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sz="1400" dirty="0">
                      <a:solidFill>
                        <a:srgbClr val="CECECE"/>
                      </a:solidFill>
                      <a:latin typeface="Arial Narrow" panose="020B0606020202030204" pitchFamily="34" charset="0"/>
                    </a:rPr>
                    <a:t>Estradiol</a:t>
                  </a:r>
                </a:p>
                <a:p>
                  <a:pPr algn="ctr"/>
                  <a:r>
                    <a:rPr lang="en-US" sz="1400" dirty="0">
                      <a:solidFill>
                        <a:srgbClr val="CECECE"/>
                      </a:solidFill>
                      <a:latin typeface="Arial Narrow" panose="020B0606020202030204" pitchFamily="34" charset="0"/>
                    </a:rPr>
                    <a:t>(</a:t>
                  </a:r>
                  <a:r>
                    <a:rPr lang="en-US" sz="1400" dirty="0" smtClean="0">
                      <a:solidFill>
                        <a:srgbClr val="CECECE"/>
                      </a:solidFill>
                      <a:latin typeface="Arial Narrow" panose="020B0606020202030204" pitchFamily="34" charset="0"/>
                    </a:rPr>
                    <a:t>E</a:t>
                  </a:r>
                  <a:r>
                    <a:rPr lang="en-US" sz="1400" dirty="0">
                      <a:solidFill>
                        <a:srgbClr val="CECECE"/>
                      </a:solidFill>
                      <a:latin typeface="Arial Narrow" panose="020B0606020202030204" pitchFamily="34" charset="0"/>
                    </a:rPr>
                    <a:t>2</a:t>
                  </a:r>
                  <a:r>
                    <a:rPr lang="en-US" sz="1400" dirty="0" smtClean="0">
                      <a:solidFill>
                        <a:srgbClr val="CECECE"/>
                      </a:solidFill>
                      <a:latin typeface="Arial Narrow" panose="020B0606020202030204" pitchFamily="34" charset="0"/>
                    </a:rPr>
                    <a:t>)</a:t>
                  </a:r>
                  <a:endParaRPr lang="en-US" sz="1400" dirty="0">
                    <a:solidFill>
                      <a:srgbClr val="CECECE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236" name="Rectangle 111"/>
                <p:cNvSpPr>
                  <a:spLocks noChangeArrowheads="1"/>
                </p:cNvSpPr>
                <p:nvPr/>
              </p:nvSpPr>
              <p:spPr bwMode="auto">
                <a:xfrm>
                  <a:off x="8101012" y="4286250"/>
                  <a:ext cx="1018869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1400" dirty="0">
                      <a:solidFill>
                        <a:srgbClr val="CECECE"/>
                      </a:solidFill>
                      <a:latin typeface="Arial Narrow" panose="020B0606020202030204" pitchFamily="34" charset="0"/>
                    </a:rPr>
                    <a:t>Vitellogenin</a:t>
                  </a:r>
                </a:p>
                <a:p>
                  <a:r>
                    <a:rPr lang="en-US" sz="1400" dirty="0">
                      <a:solidFill>
                        <a:srgbClr val="CECECE"/>
                      </a:solidFill>
                      <a:latin typeface="Arial Narrow" panose="020B0606020202030204" pitchFamily="34" charset="0"/>
                    </a:rPr>
                    <a:t>(</a:t>
                  </a:r>
                  <a:r>
                    <a:rPr lang="en-US" sz="1400" dirty="0" smtClean="0">
                      <a:solidFill>
                        <a:srgbClr val="CECECE"/>
                      </a:solidFill>
                      <a:latin typeface="Arial Narrow" panose="020B0606020202030204" pitchFamily="34" charset="0"/>
                    </a:rPr>
                    <a:t>VG)</a:t>
                  </a:r>
                  <a:endParaRPr lang="en-US" sz="1400" dirty="0">
                    <a:solidFill>
                      <a:srgbClr val="CECECE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237" name="Rectangle 112"/>
                <p:cNvSpPr>
                  <a:spLocks noChangeArrowheads="1"/>
                </p:cNvSpPr>
                <p:nvPr/>
              </p:nvSpPr>
              <p:spPr bwMode="auto">
                <a:xfrm>
                  <a:off x="7800975" y="3600450"/>
                  <a:ext cx="53732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1400">
                      <a:latin typeface="Arial Narrow" panose="020B0606020202030204" pitchFamily="34" charset="0"/>
                    </a:rPr>
                    <a:t>Liver</a:t>
                  </a:r>
                </a:p>
              </p:txBody>
            </p:sp>
            <p:sp>
              <p:nvSpPr>
                <p:cNvPr id="6238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7886700" y="4133850"/>
                  <a:ext cx="428625" cy="533400"/>
                </a:xfrm>
                <a:prstGeom prst="line">
                  <a:avLst/>
                </a:prstGeom>
                <a:noFill/>
                <a:ln w="28575">
                  <a:solidFill>
                    <a:srgbClr val="CECECE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239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2486026" y="2925764"/>
                  <a:ext cx="2034183" cy="903287"/>
                  <a:chOff x="1776" y="750"/>
                  <a:chExt cx="1751" cy="875"/>
                </a:xfrm>
              </p:grpSpPr>
              <p:grpSp>
                <p:nvGrpSpPr>
                  <p:cNvPr id="6240" name="Group 1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76" y="750"/>
                    <a:ext cx="1751" cy="875"/>
                    <a:chOff x="1776" y="750"/>
                    <a:chExt cx="1751" cy="875"/>
                  </a:xfrm>
                </p:grpSpPr>
                <p:sp>
                  <p:nvSpPr>
                    <p:cNvPr id="6252" name="Freeform 1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76" y="802"/>
                      <a:ext cx="1231" cy="823"/>
                    </a:xfrm>
                    <a:custGeom>
                      <a:avLst/>
                      <a:gdLst>
                        <a:gd name="T0" fmla="*/ 456 w 1231"/>
                        <a:gd name="T1" fmla="*/ 356 h 823"/>
                        <a:gd name="T2" fmla="*/ 546 w 1231"/>
                        <a:gd name="T3" fmla="*/ 266 h 823"/>
                        <a:gd name="T4" fmla="*/ 714 w 1231"/>
                        <a:gd name="T5" fmla="*/ 200 h 823"/>
                        <a:gd name="T6" fmla="*/ 990 w 1231"/>
                        <a:gd name="T7" fmla="*/ 2 h 823"/>
                        <a:gd name="T8" fmla="*/ 1158 w 1231"/>
                        <a:gd name="T9" fmla="*/ 32 h 823"/>
                        <a:gd name="T10" fmla="*/ 1224 w 1231"/>
                        <a:gd name="T11" fmla="*/ 296 h 823"/>
                        <a:gd name="T12" fmla="*/ 930 w 1231"/>
                        <a:gd name="T13" fmla="*/ 410 h 823"/>
                        <a:gd name="T14" fmla="*/ 882 w 1231"/>
                        <a:gd name="T15" fmla="*/ 446 h 823"/>
                        <a:gd name="T16" fmla="*/ 810 w 1231"/>
                        <a:gd name="T17" fmla="*/ 470 h 823"/>
                        <a:gd name="T18" fmla="*/ 744 w 1231"/>
                        <a:gd name="T19" fmla="*/ 446 h 823"/>
                        <a:gd name="T20" fmla="*/ 642 w 1231"/>
                        <a:gd name="T21" fmla="*/ 446 h 823"/>
                        <a:gd name="T22" fmla="*/ 570 w 1231"/>
                        <a:gd name="T23" fmla="*/ 500 h 823"/>
                        <a:gd name="T24" fmla="*/ 474 w 1231"/>
                        <a:gd name="T25" fmla="*/ 482 h 823"/>
                        <a:gd name="T26" fmla="*/ 414 w 1231"/>
                        <a:gd name="T27" fmla="*/ 530 h 823"/>
                        <a:gd name="T28" fmla="*/ 324 w 1231"/>
                        <a:gd name="T29" fmla="*/ 608 h 823"/>
                        <a:gd name="T30" fmla="*/ 336 w 1231"/>
                        <a:gd name="T31" fmla="*/ 704 h 823"/>
                        <a:gd name="T32" fmla="*/ 288 w 1231"/>
                        <a:gd name="T33" fmla="*/ 770 h 823"/>
                        <a:gd name="T34" fmla="*/ 180 w 1231"/>
                        <a:gd name="T35" fmla="*/ 818 h 823"/>
                        <a:gd name="T36" fmla="*/ 150 w 1231"/>
                        <a:gd name="T37" fmla="*/ 770 h 823"/>
                        <a:gd name="T38" fmla="*/ 114 w 1231"/>
                        <a:gd name="T39" fmla="*/ 650 h 823"/>
                        <a:gd name="T40" fmla="*/ 156 w 1231"/>
                        <a:gd name="T41" fmla="*/ 584 h 823"/>
                        <a:gd name="T42" fmla="*/ 378 w 1231"/>
                        <a:gd name="T43" fmla="*/ 506 h 823"/>
                        <a:gd name="T44" fmla="*/ 48 w 1231"/>
                        <a:gd name="T45" fmla="*/ 512 h 823"/>
                        <a:gd name="T46" fmla="*/ 42 w 1231"/>
                        <a:gd name="T47" fmla="*/ 470 h 823"/>
                        <a:gd name="T48" fmla="*/ 36 w 1231"/>
                        <a:gd name="T49" fmla="*/ 410 h 823"/>
                        <a:gd name="T50" fmla="*/ 48 w 1231"/>
                        <a:gd name="T51" fmla="*/ 428 h 823"/>
                        <a:gd name="T52" fmla="*/ 96 w 1231"/>
                        <a:gd name="T53" fmla="*/ 416 h 823"/>
                        <a:gd name="T54" fmla="*/ 102 w 1231"/>
                        <a:gd name="T55" fmla="*/ 374 h 823"/>
                        <a:gd name="T56" fmla="*/ 114 w 1231"/>
                        <a:gd name="T57" fmla="*/ 374 h 823"/>
                        <a:gd name="T58" fmla="*/ 144 w 1231"/>
                        <a:gd name="T59" fmla="*/ 356 h 823"/>
                        <a:gd name="T60" fmla="*/ 162 w 1231"/>
                        <a:gd name="T61" fmla="*/ 410 h 823"/>
                        <a:gd name="T62" fmla="*/ 144 w 1231"/>
                        <a:gd name="T63" fmla="*/ 356 h 823"/>
                        <a:gd name="T64" fmla="*/ 192 w 1231"/>
                        <a:gd name="T65" fmla="*/ 392 h 823"/>
                        <a:gd name="T66" fmla="*/ 174 w 1231"/>
                        <a:gd name="T67" fmla="*/ 332 h 823"/>
                        <a:gd name="T68" fmla="*/ 282 w 1231"/>
                        <a:gd name="T69" fmla="*/ 482 h 823"/>
                        <a:gd name="T70" fmla="*/ 456 w 1231"/>
                        <a:gd name="T71" fmla="*/ 362 h 823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1231"/>
                        <a:gd name="T109" fmla="*/ 0 h 823"/>
                        <a:gd name="T110" fmla="*/ 1231 w 1231"/>
                        <a:gd name="T111" fmla="*/ 823 h 823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1231" h="823">
                          <a:moveTo>
                            <a:pt x="450" y="428"/>
                          </a:moveTo>
                          <a:cubicBezTo>
                            <a:pt x="452" y="404"/>
                            <a:pt x="446" y="378"/>
                            <a:pt x="456" y="356"/>
                          </a:cubicBezTo>
                          <a:cubicBezTo>
                            <a:pt x="462" y="343"/>
                            <a:pt x="492" y="332"/>
                            <a:pt x="492" y="332"/>
                          </a:cubicBezTo>
                          <a:cubicBezTo>
                            <a:pt x="511" y="304"/>
                            <a:pt x="519" y="284"/>
                            <a:pt x="546" y="266"/>
                          </a:cubicBezTo>
                          <a:cubicBezTo>
                            <a:pt x="557" y="232"/>
                            <a:pt x="571" y="221"/>
                            <a:pt x="606" y="212"/>
                          </a:cubicBezTo>
                          <a:cubicBezTo>
                            <a:pt x="642" y="188"/>
                            <a:pt x="671" y="195"/>
                            <a:pt x="714" y="200"/>
                          </a:cubicBezTo>
                          <a:cubicBezTo>
                            <a:pt x="759" y="170"/>
                            <a:pt x="744" y="107"/>
                            <a:pt x="804" y="92"/>
                          </a:cubicBezTo>
                          <a:cubicBezTo>
                            <a:pt x="856" y="40"/>
                            <a:pt x="932" y="41"/>
                            <a:pt x="990" y="2"/>
                          </a:cubicBezTo>
                          <a:cubicBezTo>
                            <a:pt x="1034" y="4"/>
                            <a:pt x="1079" y="0"/>
                            <a:pt x="1122" y="8"/>
                          </a:cubicBezTo>
                          <a:cubicBezTo>
                            <a:pt x="1136" y="11"/>
                            <a:pt x="1158" y="32"/>
                            <a:pt x="1158" y="32"/>
                          </a:cubicBezTo>
                          <a:cubicBezTo>
                            <a:pt x="1191" y="82"/>
                            <a:pt x="1197" y="145"/>
                            <a:pt x="1230" y="194"/>
                          </a:cubicBezTo>
                          <a:cubicBezTo>
                            <a:pt x="1228" y="228"/>
                            <a:pt x="1231" y="263"/>
                            <a:pt x="1224" y="296"/>
                          </a:cubicBezTo>
                          <a:cubicBezTo>
                            <a:pt x="1213" y="346"/>
                            <a:pt x="1161" y="340"/>
                            <a:pt x="1128" y="362"/>
                          </a:cubicBezTo>
                          <a:cubicBezTo>
                            <a:pt x="1067" y="403"/>
                            <a:pt x="1003" y="404"/>
                            <a:pt x="930" y="410"/>
                          </a:cubicBezTo>
                          <a:cubicBezTo>
                            <a:pt x="915" y="415"/>
                            <a:pt x="906" y="416"/>
                            <a:pt x="894" y="428"/>
                          </a:cubicBezTo>
                          <a:cubicBezTo>
                            <a:pt x="889" y="433"/>
                            <a:pt x="888" y="442"/>
                            <a:pt x="882" y="446"/>
                          </a:cubicBezTo>
                          <a:cubicBezTo>
                            <a:pt x="871" y="453"/>
                            <a:pt x="858" y="454"/>
                            <a:pt x="846" y="458"/>
                          </a:cubicBezTo>
                          <a:cubicBezTo>
                            <a:pt x="834" y="462"/>
                            <a:pt x="810" y="470"/>
                            <a:pt x="810" y="470"/>
                          </a:cubicBezTo>
                          <a:cubicBezTo>
                            <a:pt x="794" y="468"/>
                            <a:pt x="777" y="470"/>
                            <a:pt x="762" y="464"/>
                          </a:cubicBezTo>
                          <a:cubicBezTo>
                            <a:pt x="754" y="461"/>
                            <a:pt x="751" y="450"/>
                            <a:pt x="744" y="446"/>
                          </a:cubicBezTo>
                          <a:cubicBezTo>
                            <a:pt x="737" y="442"/>
                            <a:pt x="728" y="442"/>
                            <a:pt x="720" y="440"/>
                          </a:cubicBezTo>
                          <a:cubicBezTo>
                            <a:pt x="694" y="442"/>
                            <a:pt x="668" y="442"/>
                            <a:pt x="642" y="446"/>
                          </a:cubicBezTo>
                          <a:cubicBezTo>
                            <a:pt x="630" y="448"/>
                            <a:pt x="606" y="458"/>
                            <a:pt x="606" y="458"/>
                          </a:cubicBezTo>
                          <a:cubicBezTo>
                            <a:pt x="592" y="479"/>
                            <a:pt x="595" y="492"/>
                            <a:pt x="570" y="500"/>
                          </a:cubicBezTo>
                          <a:cubicBezTo>
                            <a:pt x="544" y="498"/>
                            <a:pt x="518" y="499"/>
                            <a:pt x="492" y="494"/>
                          </a:cubicBezTo>
                          <a:cubicBezTo>
                            <a:pt x="485" y="493"/>
                            <a:pt x="481" y="480"/>
                            <a:pt x="474" y="482"/>
                          </a:cubicBezTo>
                          <a:cubicBezTo>
                            <a:pt x="460" y="485"/>
                            <a:pt x="438" y="506"/>
                            <a:pt x="438" y="506"/>
                          </a:cubicBezTo>
                          <a:cubicBezTo>
                            <a:pt x="422" y="554"/>
                            <a:pt x="446" y="498"/>
                            <a:pt x="414" y="530"/>
                          </a:cubicBezTo>
                          <a:cubicBezTo>
                            <a:pt x="382" y="562"/>
                            <a:pt x="438" y="538"/>
                            <a:pt x="390" y="554"/>
                          </a:cubicBezTo>
                          <a:cubicBezTo>
                            <a:pt x="376" y="574"/>
                            <a:pt x="346" y="594"/>
                            <a:pt x="324" y="608"/>
                          </a:cubicBezTo>
                          <a:cubicBezTo>
                            <a:pt x="357" y="630"/>
                            <a:pt x="351" y="655"/>
                            <a:pt x="330" y="686"/>
                          </a:cubicBezTo>
                          <a:cubicBezTo>
                            <a:pt x="332" y="692"/>
                            <a:pt x="338" y="698"/>
                            <a:pt x="336" y="704"/>
                          </a:cubicBezTo>
                          <a:cubicBezTo>
                            <a:pt x="333" y="711"/>
                            <a:pt x="323" y="710"/>
                            <a:pt x="318" y="716"/>
                          </a:cubicBezTo>
                          <a:cubicBezTo>
                            <a:pt x="299" y="740"/>
                            <a:pt x="328" y="757"/>
                            <a:pt x="288" y="770"/>
                          </a:cubicBezTo>
                          <a:cubicBezTo>
                            <a:pt x="270" y="823"/>
                            <a:pt x="289" y="807"/>
                            <a:pt x="222" y="800"/>
                          </a:cubicBezTo>
                          <a:cubicBezTo>
                            <a:pt x="182" y="787"/>
                            <a:pt x="222" y="804"/>
                            <a:pt x="180" y="818"/>
                          </a:cubicBezTo>
                          <a:cubicBezTo>
                            <a:pt x="174" y="814"/>
                            <a:pt x="166" y="812"/>
                            <a:pt x="162" y="806"/>
                          </a:cubicBezTo>
                          <a:cubicBezTo>
                            <a:pt x="155" y="795"/>
                            <a:pt x="150" y="770"/>
                            <a:pt x="150" y="770"/>
                          </a:cubicBezTo>
                          <a:cubicBezTo>
                            <a:pt x="124" y="787"/>
                            <a:pt x="95" y="792"/>
                            <a:pt x="84" y="758"/>
                          </a:cubicBezTo>
                          <a:cubicBezTo>
                            <a:pt x="90" y="723"/>
                            <a:pt x="94" y="680"/>
                            <a:pt x="114" y="650"/>
                          </a:cubicBezTo>
                          <a:cubicBezTo>
                            <a:pt x="129" y="590"/>
                            <a:pt x="106" y="652"/>
                            <a:pt x="138" y="620"/>
                          </a:cubicBezTo>
                          <a:cubicBezTo>
                            <a:pt x="147" y="611"/>
                            <a:pt x="149" y="595"/>
                            <a:pt x="156" y="584"/>
                          </a:cubicBezTo>
                          <a:cubicBezTo>
                            <a:pt x="196" y="591"/>
                            <a:pt x="211" y="584"/>
                            <a:pt x="252" y="578"/>
                          </a:cubicBezTo>
                          <a:cubicBezTo>
                            <a:pt x="294" y="550"/>
                            <a:pt x="336" y="534"/>
                            <a:pt x="378" y="506"/>
                          </a:cubicBezTo>
                          <a:cubicBezTo>
                            <a:pt x="430" y="472"/>
                            <a:pt x="254" y="510"/>
                            <a:pt x="192" y="512"/>
                          </a:cubicBezTo>
                          <a:cubicBezTo>
                            <a:pt x="149" y="541"/>
                            <a:pt x="96" y="528"/>
                            <a:pt x="48" y="512"/>
                          </a:cubicBezTo>
                          <a:cubicBezTo>
                            <a:pt x="31" y="486"/>
                            <a:pt x="10" y="477"/>
                            <a:pt x="0" y="446"/>
                          </a:cubicBezTo>
                          <a:cubicBezTo>
                            <a:pt x="30" y="426"/>
                            <a:pt x="14" y="428"/>
                            <a:pt x="42" y="470"/>
                          </a:cubicBezTo>
                          <a:cubicBezTo>
                            <a:pt x="49" y="481"/>
                            <a:pt x="30" y="434"/>
                            <a:pt x="30" y="434"/>
                          </a:cubicBezTo>
                          <a:cubicBezTo>
                            <a:pt x="32" y="426"/>
                            <a:pt x="29" y="415"/>
                            <a:pt x="36" y="410"/>
                          </a:cubicBezTo>
                          <a:cubicBezTo>
                            <a:pt x="44" y="404"/>
                            <a:pt x="73" y="432"/>
                            <a:pt x="72" y="434"/>
                          </a:cubicBezTo>
                          <a:cubicBezTo>
                            <a:pt x="68" y="441"/>
                            <a:pt x="56" y="430"/>
                            <a:pt x="48" y="428"/>
                          </a:cubicBezTo>
                          <a:cubicBezTo>
                            <a:pt x="31" y="377"/>
                            <a:pt x="23" y="390"/>
                            <a:pt x="84" y="398"/>
                          </a:cubicBezTo>
                          <a:cubicBezTo>
                            <a:pt x="88" y="404"/>
                            <a:pt x="96" y="423"/>
                            <a:pt x="96" y="416"/>
                          </a:cubicBezTo>
                          <a:cubicBezTo>
                            <a:pt x="96" y="403"/>
                            <a:pt x="84" y="380"/>
                            <a:pt x="84" y="380"/>
                          </a:cubicBezTo>
                          <a:cubicBezTo>
                            <a:pt x="90" y="378"/>
                            <a:pt x="97" y="370"/>
                            <a:pt x="102" y="374"/>
                          </a:cubicBezTo>
                          <a:cubicBezTo>
                            <a:pt x="114" y="382"/>
                            <a:pt x="131" y="424"/>
                            <a:pt x="126" y="410"/>
                          </a:cubicBezTo>
                          <a:cubicBezTo>
                            <a:pt x="122" y="398"/>
                            <a:pt x="118" y="386"/>
                            <a:pt x="114" y="374"/>
                          </a:cubicBezTo>
                          <a:cubicBezTo>
                            <a:pt x="112" y="368"/>
                            <a:pt x="108" y="356"/>
                            <a:pt x="108" y="356"/>
                          </a:cubicBezTo>
                          <a:cubicBezTo>
                            <a:pt x="122" y="347"/>
                            <a:pt x="130" y="333"/>
                            <a:pt x="144" y="356"/>
                          </a:cubicBezTo>
                          <a:cubicBezTo>
                            <a:pt x="151" y="367"/>
                            <a:pt x="152" y="380"/>
                            <a:pt x="156" y="392"/>
                          </a:cubicBezTo>
                          <a:cubicBezTo>
                            <a:pt x="158" y="398"/>
                            <a:pt x="162" y="410"/>
                            <a:pt x="162" y="410"/>
                          </a:cubicBezTo>
                          <a:cubicBezTo>
                            <a:pt x="162" y="410"/>
                            <a:pt x="158" y="398"/>
                            <a:pt x="156" y="392"/>
                          </a:cubicBezTo>
                          <a:cubicBezTo>
                            <a:pt x="152" y="380"/>
                            <a:pt x="148" y="368"/>
                            <a:pt x="144" y="356"/>
                          </a:cubicBezTo>
                          <a:cubicBezTo>
                            <a:pt x="142" y="350"/>
                            <a:pt x="138" y="338"/>
                            <a:pt x="138" y="338"/>
                          </a:cubicBezTo>
                          <a:cubicBezTo>
                            <a:pt x="181" y="309"/>
                            <a:pt x="181" y="359"/>
                            <a:pt x="192" y="392"/>
                          </a:cubicBezTo>
                          <a:cubicBezTo>
                            <a:pt x="195" y="400"/>
                            <a:pt x="188" y="376"/>
                            <a:pt x="186" y="368"/>
                          </a:cubicBezTo>
                          <a:cubicBezTo>
                            <a:pt x="182" y="356"/>
                            <a:pt x="174" y="332"/>
                            <a:pt x="174" y="332"/>
                          </a:cubicBezTo>
                          <a:cubicBezTo>
                            <a:pt x="183" y="304"/>
                            <a:pt x="193" y="304"/>
                            <a:pt x="216" y="320"/>
                          </a:cubicBezTo>
                          <a:cubicBezTo>
                            <a:pt x="245" y="364"/>
                            <a:pt x="222" y="462"/>
                            <a:pt x="282" y="482"/>
                          </a:cubicBezTo>
                          <a:cubicBezTo>
                            <a:pt x="334" y="461"/>
                            <a:pt x="382" y="435"/>
                            <a:pt x="432" y="410"/>
                          </a:cubicBezTo>
                          <a:cubicBezTo>
                            <a:pt x="446" y="369"/>
                            <a:pt x="435" y="383"/>
                            <a:pt x="456" y="36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CECECE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3" name="Freeform 1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04" y="750"/>
                      <a:ext cx="679" cy="602"/>
                    </a:xfrm>
                    <a:custGeom>
                      <a:avLst/>
                      <a:gdLst>
                        <a:gd name="T0" fmla="*/ 306 w 679"/>
                        <a:gd name="T1" fmla="*/ 54 h 602"/>
                        <a:gd name="T2" fmla="*/ 420 w 679"/>
                        <a:gd name="T3" fmla="*/ 0 h 602"/>
                        <a:gd name="T4" fmla="*/ 576 w 679"/>
                        <a:gd name="T5" fmla="*/ 42 h 602"/>
                        <a:gd name="T6" fmla="*/ 612 w 679"/>
                        <a:gd name="T7" fmla="*/ 66 h 602"/>
                        <a:gd name="T8" fmla="*/ 630 w 679"/>
                        <a:gd name="T9" fmla="*/ 78 h 602"/>
                        <a:gd name="T10" fmla="*/ 678 w 679"/>
                        <a:gd name="T11" fmla="*/ 168 h 602"/>
                        <a:gd name="T12" fmla="*/ 636 w 679"/>
                        <a:gd name="T13" fmla="*/ 282 h 602"/>
                        <a:gd name="T14" fmla="*/ 474 w 679"/>
                        <a:gd name="T15" fmla="*/ 228 h 602"/>
                        <a:gd name="T16" fmla="*/ 474 w 679"/>
                        <a:gd name="T17" fmla="*/ 318 h 602"/>
                        <a:gd name="T18" fmla="*/ 396 w 679"/>
                        <a:gd name="T19" fmla="*/ 360 h 602"/>
                        <a:gd name="T20" fmla="*/ 342 w 679"/>
                        <a:gd name="T21" fmla="*/ 444 h 602"/>
                        <a:gd name="T22" fmla="*/ 234 w 679"/>
                        <a:gd name="T23" fmla="*/ 588 h 602"/>
                        <a:gd name="T24" fmla="*/ 108 w 679"/>
                        <a:gd name="T25" fmla="*/ 582 h 602"/>
                        <a:gd name="T26" fmla="*/ 126 w 679"/>
                        <a:gd name="T27" fmla="*/ 594 h 602"/>
                        <a:gd name="T28" fmla="*/ 138 w 679"/>
                        <a:gd name="T29" fmla="*/ 594 h 602"/>
                        <a:gd name="T30" fmla="*/ 36 w 679"/>
                        <a:gd name="T31" fmla="*/ 576 h 602"/>
                        <a:gd name="T32" fmla="*/ 30 w 679"/>
                        <a:gd name="T33" fmla="*/ 558 h 602"/>
                        <a:gd name="T34" fmla="*/ 18 w 679"/>
                        <a:gd name="T35" fmla="*/ 540 h 602"/>
                        <a:gd name="T36" fmla="*/ 0 w 679"/>
                        <a:gd name="T37" fmla="*/ 522 h 602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679"/>
                        <a:gd name="T58" fmla="*/ 0 h 602"/>
                        <a:gd name="T59" fmla="*/ 679 w 679"/>
                        <a:gd name="T60" fmla="*/ 602 h 602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679" h="602">
                          <a:moveTo>
                            <a:pt x="306" y="54"/>
                          </a:moveTo>
                          <a:cubicBezTo>
                            <a:pt x="344" y="16"/>
                            <a:pt x="369" y="9"/>
                            <a:pt x="420" y="0"/>
                          </a:cubicBezTo>
                          <a:cubicBezTo>
                            <a:pt x="493" y="5"/>
                            <a:pt x="518" y="10"/>
                            <a:pt x="576" y="42"/>
                          </a:cubicBezTo>
                          <a:cubicBezTo>
                            <a:pt x="589" y="49"/>
                            <a:pt x="600" y="58"/>
                            <a:pt x="612" y="66"/>
                          </a:cubicBezTo>
                          <a:cubicBezTo>
                            <a:pt x="618" y="70"/>
                            <a:pt x="630" y="78"/>
                            <a:pt x="630" y="78"/>
                          </a:cubicBezTo>
                          <a:cubicBezTo>
                            <a:pt x="649" y="107"/>
                            <a:pt x="667" y="135"/>
                            <a:pt x="678" y="168"/>
                          </a:cubicBezTo>
                          <a:cubicBezTo>
                            <a:pt x="673" y="219"/>
                            <a:pt x="679" y="253"/>
                            <a:pt x="636" y="282"/>
                          </a:cubicBezTo>
                          <a:cubicBezTo>
                            <a:pt x="499" y="275"/>
                            <a:pt x="523" y="301"/>
                            <a:pt x="474" y="228"/>
                          </a:cubicBezTo>
                          <a:cubicBezTo>
                            <a:pt x="476" y="247"/>
                            <a:pt x="487" y="298"/>
                            <a:pt x="474" y="318"/>
                          </a:cubicBezTo>
                          <a:cubicBezTo>
                            <a:pt x="461" y="339"/>
                            <a:pt x="420" y="354"/>
                            <a:pt x="396" y="360"/>
                          </a:cubicBezTo>
                          <a:cubicBezTo>
                            <a:pt x="387" y="404"/>
                            <a:pt x="376" y="410"/>
                            <a:pt x="342" y="444"/>
                          </a:cubicBezTo>
                          <a:cubicBezTo>
                            <a:pt x="296" y="490"/>
                            <a:pt x="309" y="563"/>
                            <a:pt x="234" y="588"/>
                          </a:cubicBezTo>
                          <a:cubicBezTo>
                            <a:pt x="180" y="583"/>
                            <a:pt x="160" y="575"/>
                            <a:pt x="108" y="582"/>
                          </a:cubicBezTo>
                          <a:cubicBezTo>
                            <a:pt x="114" y="586"/>
                            <a:pt x="119" y="593"/>
                            <a:pt x="126" y="594"/>
                          </a:cubicBezTo>
                          <a:cubicBezTo>
                            <a:pt x="137" y="595"/>
                            <a:pt x="182" y="579"/>
                            <a:pt x="138" y="594"/>
                          </a:cubicBezTo>
                          <a:cubicBezTo>
                            <a:pt x="126" y="593"/>
                            <a:pt x="57" y="602"/>
                            <a:pt x="36" y="576"/>
                          </a:cubicBezTo>
                          <a:cubicBezTo>
                            <a:pt x="32" y="571"/>
                            <a:pt x="33" y="564"/>
                            <a:pt x="30" y="558"/>
                          </a:cubicBezTo>
                          <a:cubicBezTo>
                            <a:pt x="27" y="552"/>
                            <a:pt x="23" y="546"/>
                            <a:pt x="18" y="540"/>
                          </a:cubicBezTo>
                          <a:cubicBezTo>
                            <a:pt x="13" y="533"/>
                            <a:pt x="0" y="522"/>
                            <a:pt x="0" y="52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CECECE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4" name="Freeform 1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38" y="1018"/>
                      <a:ext cx="689" cy="321"/>
                    </a:xfrm>
                    <a:custGeom>
                      <a:avLst/>
                      <a:gdLst>
                        <a:gd name="T0" fmla="*/ 0 w 689"/>
                        <a:gd name="T1" fmla="*/ 320 h 321"/>
                        <a:gd name="T2" fmla="*/ 72 w 689"/>
                        <a:gd name="T3" fmla="*/ 314 h 321"/>
                        <a:gd name="T4" fmla="*/ 90 w 689"/>
                        <a:gd name="T5" fmla="*/ 278 h 321"/>
                        <a:gd name="T6" fmla="*/ 420 w 689"/>
                        <a:gd name="T7" fmla="*/ 272 h 321"/>
                        <a:gd name="T8" fmla="*/ 474 w 689"/>
                        <a:gd name="T9" fmla="*/ 236 h 321"/>
                        <a:gd name="T10" fmla="*/ 648 w 689"/>
                        <a:gd name="T11" fmla="*/ 242 h 321"/>
                        <a:gd name="T12" fmla="*/ 534 w 689"/>
                        <a:gd name="T13" fmla="*/ 158 h 321"/>
                        <a:gd name="T14" fmla="*/ 486 w 689"/>
                        <a:gd name="T15" fmla="*/ 128 h 321"/>
                        <a:gd name="T16" fmla="*/ 444 w 689"/>
                        <a:gd name="T17" fmla="*/ 92 h 321"/>
                        <a:gd name="T18" fmla="*/ 408 w 689"/>
                        <a:gd name="T19" fmla="*/ 80 h 321"/>
                        <a:gd name="T20" fmla="*/ 288 w 689"/>
                        <a:gd name="T21" fmla="*/ 26 h 321"/>
                        <a:gd name="T22" fmla="*/ 246 w 689"/>
                        <a:gd name="T23" fmla="*/ 44 h 321"/>
                        <a:gd name="T24" fmla="*/ 228 w 689"/>
                        <a:gd name="T25" fmla="*/ 56 h 321"/>
                        <a:gd name="T26" fmla="*/ 222 w 689"/>
                        <a:gd name="T27" fmla="*/ 74 h 321"/>
                        <a:gd name="T28" fmla="*/ 162 w 689"/>
                        <a:gd name="T29" fmla="*/ 92 h 32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689"/>
                        <a:gd name="T46" fmla="*/ 0 h 321"/>
                        <a:gd name="T47" fmla="*/ 689 w 689"/>
                        <a:gd name="T48" fmla="*/ 321 h 32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689" h="321">
                          <a:moveTo>
                            <a:pt x="0" y="320"/>
                          </a:moveTo>
                          <a:cubicBezTo>
                            <a:pt x="24" y="318"/>
                            <a:pt x="49" y="321"/>
                            <a:pt x="72" y="314"/>
                          </a:cubicBezTo>
                          <a:cubicBezTo>
                            <a:pt x="85" y="310"/>
                            <a:pt x="77" y="279"/>
                            <a:pt x="90" y="278"/>
                          </a:cubicBezTo>
                          <a:cubicBezTo>
                            <a:pt x="200" y="270"/>
                            <a:pt x="310" y="274"/>
                            <a:pt x="420" y="272"/>
                          </a:cubicBezTo>
                          <a:cubicBezTo>
                            <a:pt x="443" y="264"/>
                            <a:pt x="454" y="249"/>
                            <a:pt x="474" y="236"/>
                          </a:cubicBezTo>
                          <a:cubicBezTo>
                            <a:pt x="532" y="250"/>
                            <a:pt x="590" y="252"/>
                            <a:pt x="648" y="242"/>
                          </a:cubicBezTo>
                          <a:cubicBezTo>
                            <a:pt x="612" y="135"/>
                            <a:pt x="689" y="167"/>
                            <a:pt x="534" y="158"/>
                          </a:cubicBezTo>
                          <a:cubicBezTo>
                            <a:pt x="511" y="150"/>
                            <a:pt x="509" y="136"/>
                            <a:pt x="486" y="128"/>
                          </a:cubicBezTo>
                          <a:cubicBezTo>
                            <a:pt x="479" y="107"/>
                            <a:pt x="465" y="101"/>
                            <a:pt x="444" y="92"/>
                          </a:cubicBezTo>
                          <a:cubicBezTo>
                            <a:pt x="432" y="87"/>
                            <a:pt x="408" y="80"/>
                            <a:pt x="408" y="80"/>
                          </a:cubicBezTo>
                          <a:cubicBezTo>
                            <a:pt x="380" y="52"/>
                            <a:pt x="327" y="34"/>
                            <a:pt x="288" y="26"/>
                          </a:cubicBezTo>
                          <a:cubicBezTo>
                            <a:pt x="249" y="0"/>
                            <a:pt x="263" y="23"/>
                            <a:pt x="246" y="44"/>
                          </a:cubicBezTo>
                          <a:cubicBezTo>
                            <a:pt x="241" y="50"/>
                            <a:pt x="234" y="52"/>
                            <a:pt x="228" y="56"/>
                          </a:cubicBezTo>
                          <a:cubicBezTo>
                            <a:pt x="226" y="62"/>
                            <a:pt x="227" y="70"/>
                            <a:pt x="222" y="74"/>
                          </a:cubicBezTo>
                          <a:cubicBezTo>
                            <a:pt x="214" y="80"/>
                            <a:pt x="177" y="92"/>
                            <a:pt x="162" y="92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CECECE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241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2484" y="1002"/>
                    <a:ext cx="48" cy="234"/>
                  </a:xfrm>
                  <a:custGeom>
                    <a:avLst/>
                    <a:gdLst>
                      <a:gd name="T0" fmla="*/ 0 w 48"/>
                      <a:gd name="T1" fmla="*/ 0 h 234"/>
                      <a:gd name="T2" fmla="*/ 36 w 48"/>
                      <a:gd name="T3" fmla="*/ 48 h 234"/>
                      <a:gd name="T4" fmla="*/ 48 w 48"/>
                      <a:gd name="T5" fmla="*/ 84 h 234"/>
                      <a:gd name="T6" fmla="*/ 42 w 48"/>
                      <a:gd name="T7" fmla="*/ 198 h 234"/>
                      <a:gd name="T8" fmla="*/ 18 w 48"/>
                      <a:gd name="T9" fmla="*/ 234 h 2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"/>
                      <a:gd name="T16" fmla="*/ 0 h 234"/>
                      <a:gd name="T17" fmla="*/ 48 w 48"/>
                      <a:gd name="T18" fmla="*/ 234 h 2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" h="234">
                        <a:moveTo>
                          <a:pt x="0" y="0"/>
                        </a:moveTo>
                        <a:cubicBezTo>
                          <a:pt x="18" y="12"/>
                          <a:pt x="27" y="27"/>
                          <a:pt x="36" y="48"/>
                        </a:cubicBezTo>
                        <a:cubicBezTo>
                          <a:pt x="41" y="60"/>
                          <a:pt x="48" y="84"/>
                          <a:pt x="48" y="84"/>
                        </a:cubicBezTo>
                        <a:cubicBezTo>
                          <a:pt x="46" y="122"/>
                          <a:pt x="45" y="160"/>
                          <a:pt x="42" y="198"/>
                        </a:cubicBezTo>
                        <a:cubicBezTo>
                          <a:pt x="41" y="210"/>
                          <a:pt x="32" y="234"/>
                          <a:pt x="18" y="234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2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1978" y="1553"/>
                    <a:ext cx="86" cy="19"/>
                  </a:xfrm>
                  <a:custGeom>
                    <a:avLst/>
                    <a:gdLst>
                      <a:gd name="T0" fmla="*/ 86 w 86"/>
                      <a:gd name="T1" fmla="*/ 19 h 19"/>
                      <a:gd name="T2" fmla="*/ 44 w 86"/>
                      <a:gd name="T3" fmla="*/ 13 h 19"/>
                      <a:gd name="T4" fmla="*/ 20 w 86"/>
                      <a:gd name="T5" fmla="*/ 1 h 19"/>
                      <a:gd name="T6" fmla="*/ 0 60000 65536"/>
                      <a:gd name="T7" fmla="*/ 0 60000 65536"/>
                      <a:gd name="T8" fmla="*/ 0 60000 65536"/>
                      <a:gd name="T9" fmla="*/ 0 w 86"/>
                      <a:gd name="T10" fmla="*/ 0 h 19"/>
                      <a:gd name="T11" fmla="*/ 86 w 86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6" h="19">
                        <a:moveTo>
                          <a:pt x="86" y="19"/>
                        </a:moveTo>
                        <a:cubicBezTo>
                          <a:pt x="72" y="17"/>
                          <a:pt x="58" y="17"/>
                          <a:pt x="44" y="13"/>
                        </a:cubicBezTo>
                        <a:cubicBezTo>
                          <a:pt x="0" y="0"/>
                          <a:pt x="40" y="1"/>
                          <a:pt x="20" y="1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3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1860" y="1452"/>
                    <a:ext cx="168" cy="96"/>
                  </a:xfrm>
                  <a:custGeom>
                    <a:avLst/>
                    <a:gdLst>
                      <a:gd name="T0" fmla="*/ 0 w 168"/>
                      <a:gd name="T1" fmla="*/ 96 h 96"/>
                      <a:gd name="T2" fmla="*/ 30 w 168"/>
                      <a:gd name="T3" fmla="*/ 66 h 96"/>
                      <a:gd name="T4" fmla="*/ 126 w 168"/>
                      <a:gd name="T5" fmla="*/ 48 h 96"/>
                      <a:gd name="T6" fmla="*/ 156 w 168"/>
                      <a:gd name="T7" fmla="*/ 18 h 96"/>
                      <a:gd name="T8" fmla="*/ 168 w 168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8"/>
                      <a:gd name="T16" fmla="*/ 0 h 96"/>
                      <a:gd name="T17" fmla="*/ 168 w 168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8" h="96">
                        <a:moveTo>
                          <a:pt x="0" y="96"/>
                        </a:moveTo>
                        <a:cubicBezTo>
                          <a:pt x="12" y="88"/>
                          <a:pt x="18" y="73"/>
                          <a:pt x="30" y="66"/>
                        </a:cubicBezTo>
                        <a:cubicBezTo>
                          <a:pt x="54" y="51"/>
                          <a:pt x="102" y="50"/>
                          <a:pt x="126" y="48"/>
                        </a:cubicBezTo>
                        <a:cubicBezTo>
                          <a:pt x="158" y="0"/>
                          <a:pt x="116" y="58"/>
                          <a:pt x="156" y="18"/>
                        </a:cubicBezTo>
                        <a:cubicBezTo>
                          <a:pt x="161" y="13"/>
                          <a:pt x="168" y="0"/>
                          <a:pt x="168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4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1878" y="1464"/>
                    <a:ext cx="48" cy="24"/>
                  </a:xfrm>
                  <a:custGeom>
                    <a:avLst/>
                    <a:gdLst>
                      <a:gd name="T0" fmla="*/ 0 w 48"/>
                      <a:gd name="T1" fmla="*/ 0 h 24"/>
                      <a:gd name="T2" fmla="*/ 36 w 48"/>
                      <a:gd name="T3" fmla="*/ 6 h 24"/>
                      <a:gd name="T4" fmla="*/ 48 w 48"/>
                      <a:gd name="T5" fmla="*/ 24 h 24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24"/>
                      <a:gd name="T11" fmla="*/ 48 w 48"/>
                      <a:gd name="T12" fmla="*/ 24 h 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24">
                        <a:moveTo>
                          <a:pt x="0" y="0"/>
                        </a:moveTo>
                        <a:cubicBezTo>
                          <a:pt x="12" y="2"/>
                          <a:pt x="25" y="1"/>
                          <a:pt x="36" y="6"/>
                        </a:cubicBezTo>
                        <a:cubicBezTo>
                          <a:pt x="42" y="9"/>
                          <a:pt x="48" y="24"/>
                          <a:pt x="48" y="24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5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1926" y="1392"/>
                    <a:ext cx="36" cy="78"/>
                  </a:xfrm>
                  <a:custGeom>
                    <a:avLst/>
                    <a:gdLst>
                      <a:gd name="T0" fmla="*/ 0 w 36"/>
                      <a:gd name="T1" fmla="*/ 0 h 78"/>
                      <a:gd name="T2" fmla="*/ 36 w 36"/>
                      <a:gd name="T3" fmla="*/ 78 h 78"/>
                      <a:gd name="T4" fmla="*/ 0 60000 65536"/>
                      <a:gd name="T5" fmla="*/ 0 60000 65536"/>
                      <a:gd name="T6" fmla="*/ 0 w 36"/>
                      <a:gd name="T7" fmla="*/ 0 h 78"/>
                      <a:gd name="T8" fmla="*/ 36 w 36"/>
                      <a:gd name="T9" fmla="*/ 78 h 7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6" h="78">
                        <a:moveTo>
                          <a:pt x="0" y="0"/>
                        </a:moveTo>
                        <a:cubicBezTo>
                          <a:pt x="36" y="12"/>
                          <a:pt x="36" y="43"/>
                          <a:pt x="36" y="78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6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1929" y="1536"/>
                    <a:ext cx="21" cy="36"/>
                  </a:xfrm>
                  <a:custGeom>
                    <a:avLst/>
                    <a:gdLst>
                      <a:gd name="T0" fmla="*/ 3 w 21"/>
                      <a:gd name="T1" fmla="*/ 36 h 36"/>
                      <a:gd name="T2" fmla="*/ 21 w 21"/>
                      <a:gd name="T3" fmla="*/ 0 h 36"/>
                      <a:gd name="T4" fmla="*/ 0 60000 65536"/>
                      <a:gd name="T5" fmla="*/ 0 60000 65536"/>
                      <a:gd name="T6" fmla="*/ 0 w 21"/>
                      <a:gd name="T7" fmla="*/ 0 h 36"/>
                      <a:gd name="T8" fmla="*/ 21 w 21"/>
                      <a:gd name="T9" fmla="*/ 36 h 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1" h="36">
                        <a:moveTo>
                          <a:pt x="3" y="36"/>
                        </a:moveTo>
                        <a:cubicBezTo>
                          <a:pt x="10" y="2"/>
                          <a:pt x="0" y="11"/>
                          <a:pt x="21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7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1962" y="1548"/>
                    <a:ext cx="18" cy="48"/>
                  </a:xfrm>
                  <a:custGeom>
                    <a:avLst/>
                    <a:gdLst>
                      <a:gd name="T0" fmla="*/ 18 w 18"/>
                      <a:gd name="T1" fmla="*/ 48 h 48"/>
                      <a:gd name="T2" fmla="*/ 0 w 18"/>
                      <a:gd name="T3" fmla="*/ 0 h 48"/>
                      <a:gd name="T4" fmla="*/ 0 60000 65536"/>
                      <a:gd name="T5" fmla="*/ 0 60000 65536"/>
                      <a:gd name="T6" fmla="*/ 0 w 18"/>
                      <a:gd name="T7" fmla="*/ 0 h 48"/>
                      <a:gd name="T8" fmla="*/ 18 w 18"/>
                      <a:gd name="T9" fmla="*/ 48 h 4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8" h="48">
                        <a:moveTo>
                          <a:pt x="18" y="48"/>
                        </a:moveTo>
                        <a:cubicBezTo>
                          <a:pt x="7" y="31"/>
                          <a:pt x="0" y="20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8" name="Freeform 126"/>
                  <p:cNvSpPr>
                    <a:spLocks noChangeAspect="1"/>
                  </p:cNvSpPr>
                  <p:nvPr/>
                </p:nvSpPr>
                <p:spPr bwMode="auto">
                  <a:xfrm>
                    <a:off x="2034" y="1506"/>
                    <a:ext cx="54" cy="24"/>
                  </a:xfrm>
                  <a:custGeom>
                    <a:avLst/>
                    <a:gdLst>
                      <a:gd name="T0" fmla="*/ 54 w 54"/>
                      <a:gd name="T1" fmla="*/ 24 h 24"/>
                      <a:gd name="T2" fmla="*/ 12 w 54"/>
                      <a:gd name="T3" fmla="*/ 18 h 24"/>
                      <a:gd name="T4" fmla="*/ 0 w 54"/>
                      <a:gd name="T5" fmla="*/ 0 h 24"/>
                      <a:gd name="T6" fmla="*/ 0 60000 65536"/>
                      <a:gd name="T7" fmla="*/ 0 60000 65536"/>
                      <a:gd name="T8" fmla="*/ 0 60000 65536"/>
                      <a:gd name="T9" fmla="*/ 0 w 54"/>
                      <a:gd name="T10" fmla="*/ 0 h 24"/>
                      <a:gd name="T11" fmla="*/ 54 w 54"/>
                      <a:gd name="T12" fmla="*/ 24 h 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4" h="24">
                        <a:moveTo>
                          <a:pt x="54" y="24"/>
                        </a:moveTo>
                        <a:cubicBezTo>
                          <a:pt x="40" y="22"/>
                          <a:pt x="25" y="24"/>
                          <a:pt x="12" y="18"/>
                        </a:cubicBezTo>
                        <a:cubicBezTo>
                          <a:pt x="5" y="15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49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2052" y="1464"/>
                    <a:ext cx="54" cy="16"/>
                  </a:xfrm>
                  <a:custGeom>
                    <a:avLst/>
                    <a:gdLst>
                      <a:gd name="T0" fmla="*/ 54 w 54"/>
                      <a:gd name="T1" fmla="*/ 6 h 16"/>
                      <a:gd name="T2" fmla="*/ 0 w 54"/>
                      <a:gd name="T3" fmla="*/ 0 h 16"/>
                      <a:gd name="T4" fmla="*/ 0 60000 65536"/>
                      <a:gd name="T5" fmla="*/ 0 60000 65536"/>
                      <a:gd name="T6" fmla="*/ 0 w 54"/>
                      <a:gd name="T7" fmla="*/ 0 h 16"/>
                      <a:gd name="T8" fmla="*/ 54 w 54"/>
                      <a:gd name="T9" fmla="*/ 16 h 1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4" h="16">
                        <a:moveTo>
                          <a:pt x="54" y="6"/>
                        </a:moveTo>
                        <a:cubicBezTo>
                          <a:pt x="35" y="12"/>
                          <a:pt x="16" y="16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0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1992" y="1386"/>
                    <a:ext cx="25" cy="54"/>
                  </a:xfrm>
                  <a:custGeom>
                    <a:avLst/>
                    <a:gdLst>
                      <a:gd name="T0" fmla="*/ 0 w 25"/>
                      <a:gd name="T1" fmla="*/ 0 h 54"/>
                      <a:gd name="T2" fmla="*/ 24 w 25"/>
                      <a:gd name="T3" fmla="*/ 54 h 54"/>
                      <a:gd name="T4" fmla="*/ 0 60000 65536"/>
                      <a:gd name="T5" fmla="*/ 0 60000 65536"/>
                      <a:gd name="T6" fmla="*/ 0 w 25"/>
                      <a:gd name="T7" fmla="*/ 0 h 54"/>
                      <a:gd name="T8" fmla="*/ 25 w 25"/>
                      <a:gd name="T9" fmla="*/ 54 h 5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5" h="54">
                        <a:moveTo>
                          <a:pt x="0" y="0"/>
                        </a:moveTo>
                        <a:cubicBezTo>
                          <a:pt x="25" y="16"/>
                          <a:pt x="24" y="25"/>
                          <a:pt x="24" y="54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51" name="Freeform 129"/>
                  <p:cNvSpPr>
                    <a:spLocks noChangeAspect="1"/>
                  </p:cNvSpPr>
                  <p:nvPr/>
                </p:nvSpPr>
                <p:spPr bwMode="auto">
                  <a:xfrm>
                    <a:off x="2040" y="1374"/>
                    <a:ext cx="24" cy="48"/>
                  </a:xfrm>
                  <a:custGeom>
                    <a:avLst/>
                    <a:gdLst>
                      <a:gd name="T0" fmla="*/ 0 w 24"/>
                      <a:gd name="T1" fmla="*/ 0 h 48"/>
                      <a:gd name="T2" fmla="*/ 24 w 24"/>
                      <a:gd name="T3" fmla="*/ 48 h 48"/>
                      <a:gd name="T4" fmla="*/ 0 60000 65536"/>
                      <a:gd name="T5" fmla="*/ 0 60000 65536"/>
                      <a:gd name="T6" fmla="*/ 0 w 24"/>
                      <a:gd name="T7" fmla="*/ 0 h 48"/>
                      <a:gd name="T8" fmla="*/ 24 w 24"/>
                      <a:gd name="T9" fmla="*/ 48 h 4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48">
                        <a:moveTo>
                          <a:pt x="0" y="0"/>
                        </a:moveTo>
                        <a:cubicBezTo>
                          <a:pt x="21" y="14"/>
                          <a:pt x="24" y="23"/>
                          <a:pt x="24" y="48"/>
                        </a:cubicBezTo>
                      </a:path>
                    </a:pathLst>
                  </a:custGeom>
                  <a:noFill/>
                  <a:ln w="9525">
                    <a:solidFill>
                      <a:srgbClr val="CECECE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0" name="Rectangle 76"/>
              <p:cNvSpPr>
                <a:spLocks noChangeArrowheads="1"/>
              </p:cNvSpPr>
              <p:nvPr/>
            </p:nvSpPr>
            <p:spPr bwMode="auto">
              <a:xfrm>
                <a:off x="3230027" y="2375356"/>
                <a:ext cx="44403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1400" dirty="0">
                    <a:solidFill>
                      <a:srgbClr val="CECECE"/>
                    </a:solidFill>
                    <a:latin typeface="Comic Sans MS" panose="030F0702030302020204" pitchFamily="66" charset="0"/>
                  </a:rPr>
                  <a:t>Brain</a:t>
                </a:r>
                <a:endParaRPr lang="en-US" dirty="0">
                  <a:solidFill>
                    <a:srgbClr val="CECECE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7" name="Rectangle 76"/>
            <p:cNvSpPr>
              <a:spLocks noChangeArrowheads="1"/>
            </p:cNvSpPr>
            <p:nvPr/>
          </p:nvSpPr>
          <p:spPr bwMode="auto">
            <a:xfrm>
              <a:off x="1423308" y="1702713"/>
              <a:ext cx="17200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dirty="0" smtClean="0">
                  <a:solidFill>
                    <a:srgbClr val="CECECE"/>
                  </a:solidFill>
                  <a:latin typeface="Comic Sans MS" panose="030F0702030302020204" pitchFamily="66" charset="0"/>
                </a:rPr>
                <a:t>Environmental cues:</a:t>
              </a:r>
            </a:p>
            <a:p>
              <a:r>
                <a:rPr lang="en-US" sz="1400" dirty="0">
                  <a:solidFill>
                    <a:srgbClr val="CECECE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sz="1400" dirty="0" smtClean="0">
                  <a:solidFill>
                    <a:srgbClr val="CECECE"/>
                  </a:solidFill>
                  <a:latin typeface="Comic Sans MS" panose="030F0702030302020204" pitchFamily="66" charset="0"/>
                </a:rPr>
                <a:t>hotoperiod</a:t>
              </a:r>
              <a:endParaRPr lang="en-US" dirty="0">
                <a:solidFill>
                  <a:srgbClr val="CECECE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8" name="Rectangle 76"/>
            <p:cNvSpPr>
              <a:spLocks noChangeArrowheads="1"/>
            </p:cNvSpPr>
            <p:nvPr/>
          </p:nvSpPr>
          <p:spPr bwMode="auto">
            <a:xfrm>
              <a:off x="5012337" y="2362200"/>
              <a:ext cx="12407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dirty="0" smtClean="0">
                  <a:solidFill>
                    <a:srgbClr val="CECECE"/>
                  </a:solidFill>
                  <a:latin typeface="Comic Sans MS" panose="030F0702030302020204" pitchFamily="66" charset="0"/>
                </a:rPr>
                <a:t>Internal cues:</a:t>
              </a:r>
            </a:p>
            <a:p>
              <a:r>
                <a:rPr lang="en-US" sz="1400" dirty="0" smtClean="0">
                  <a:solidFill>
                    <a:srgbClr val="CECECE"/>
                  </a:solidFill>
                  <a:latin typeface="Comic Sans MS" panose="030F0702030302020204" pitchFamily="66" charset="0"/>
                </a:rPr>
                <a:t>Energy stores</a:t>
              </a:r>
              <a:endParaRPr lang="en-US" dirty="0">
                <a:solidFill>
                  <a:srgbClr val="CECECE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9" name="Line 97"/>
            <p:cNvSpPr>
              <a:spLocks noChangeShapeType="1"/>
            </p:cNvSpPr>
            <p:nvPr/>
          </p:nvSpPr>
          <p:spPr bwMode="auto">
            <a:xfrm>
              <a:off x="2489214" y="2146300"/>
              <a:ext cx="709042" cy="328588"/>
            </a:xfrm>
            <a:prstGeom prst="line">
              <a:avLst/>
            </a:prstGeom>
            <a:noFill/>
            <a:ln w="28575">
              <a:solidFill>
                <a:srgbClr val="CECEC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97"/>
            <p:cNvSpPr>
              <a:spLocks noChangeShapeType="1"/>
            </p:cNvSpPr>
            <p:nvPr/>
          </p:nvSpPr>
          <p:spPr bwMode="auto">
            <a:xfrm flipH="1">
              <a:off x="4047236" y="2521197"/>
              <a:ext cx="879616" cy="63669"/>
            </a:xfrm>
            <a:prstGeom prst="line">
              <a:avLst/>
            </a:prstGeom>
            <a:noFill/>
            <a:ln w="28575">
              <a:solidFill>
                <a:srgbClr val="CECEC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75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 txBox="1">
            <a:spLocks noChangeArrowheads="1"/>
          </p:cNvSpPr>
          <p:nvPr/>
        </p:nvSpPr>
        <p:spPr>
          <a:xfrm>
            <a:off x="0" y="76200"/>
            <a:ext cx="10287000" cy="1157287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en-US" sz="2800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In rainbow trout, E2, </a:t>
            </a:r>
            <a:r>
              <a:rPr lang="en-US" sz="2800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VG, and </a:t>
            </a:r>
            <a:r>
              <a:rPr lang="en-US" sz="2800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Gonadosomatic Index increase beginning 6-9 months before spawning.</a:t>
            </a:r>
            <a:endParaRPr lang="en-US" sz="2800" kern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08167"/>
              </p:ext>
            </p:extLst>
          </p:nvPr>
        </p:nvGraphicFramePr>
        <p:xfrm>
          <a:off x="1276350" y="1141413"/>
          <a:ext cx="7734300" cy="457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Prism 6" r:id="rId4" imgW="6866128" imgH="4059647" progId="Prism6.Document">
                  <p:embed/>
                </p:oleObj>
              </mc:Choice>
              <mc:Fallback>
                <p:oleObj name="Prism 6" r:id="rId4" imgW="6866128" imgH="405964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6350" y="1141413"/>
                        <a:ext cx="7734300" cy="45735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38100" y="6096000"/>
            <a:ext cx="102489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Sources: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Bromage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, Whitehead &amp; Breton 1982 Gen Comp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Endocrinol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; Whitehead,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Bromage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 &amp; Breton 1983 Gen Comp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Endocrinol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; Tyler,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Sumpter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 &amp;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Witthames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 1990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Biol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Reprod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;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Prat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,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Sumpter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 &amp; Tyler1996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Biol</a:t>
            </a:r>
            <a:r>
              <a:rPr lang="en-US" sz="1400" b="0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1400" b="0" dirty="0" err="1" smtClean="0">
                <a:solidFill>
                  <a:schemeClr val="folHlink"/>
                </a:solidFill>
                <a:latin typeface="Times New Roman" pitchFamily="18" charset="0"/>
              </a:rPr>
              <a:t>Reprod</a:t>
            </a:r>
            <a:endParaRPr lang="en-US" sz="1400" b="0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171" y="381000"/>
            <a:ext cx="10266829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3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 </a:t>
            </a:r>
            <a:endParaRPr lang="en-US" sz="360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19100" y="1066800"/>
            <a:ext cx="9525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1000"/>
              </a:spcBef>
              <a:buSzPts val="2500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Assess the maturation status of reconditioned female kelts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at release.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1">
              <a:spcBef>
                <a:spcPts val="1000"/>
              </a:spcBef>
              <a:buSzPts val="2500"/>
            </a:pPr>
            <a:r>
              <a:rPr lang="en-US" sz="2400" b="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Determine when reproductive trajectory is set.</a:t>
            </a:r>
          </a:p>
          <a:p>
            <a:pPr lvl="1">
              <a:spcBef>
                <a:spcPts val="1000"/>
              </a:spcBef>
              <a:buSzPts val="2500"/>
            </a:pPr>
            <a:r>
              <a:rPr lang="en-US" sz="24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Establish </a:t>
            </a:r>
            <a:r>
              <a:rPr lang="en-US" sz="2400" b="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methods for determining maturation status prior to release</a:t>
            </a:r>
            <a:r>
              <a:rPr lang="en-US" sz="24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lvl="1">
              <a:spcBef>
                <a:spcPts val="1000"/>
              </a:spcBef>
              <a:buSzPts val="2500"/>
            </a:pPr>
            <a:r>
              <a:rPr lang="en-US" sz="24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Compare reproductive development and energy reserves in reconditioned kelts and maiden spawning steelhead.</a:t>
            </a:r>
            <a:endParaRPr lang="en-US" sz="2400" b="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6721" y="3429000"/>
            <a:ext cx="10266829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3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sz="360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76300" y="40386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Kelts were blood sampled.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Maiden steelhead were blood sampled at the Prosser Denil ladder.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en-US" sz="24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Plasma </a:t>
            </a:r>
            <a:r>
              <a:rPr lang="en-US" sz="2400" b="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Estradiol (E2) and Vitellogenin (</a:t>
            </a:r>
            <a:r>
              <a:rPr lang="en-US" sz="24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VG) </a:t>
            </a:r>
            <a:r>
              <a:rPr lang="en-US" sz="2400" b="0" dirty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levels were determined</a:t>
            </a:r>
            <a:r>
              <a:rPr lang="en-US" sz="2400" b="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0" dirty="0" smtClean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125"/>
            <a:ext cx="10287000" cy="115728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Plasma estradiol </a:t>
            </a:r>
            <a:r>
              <a:rPr lang="en-US" sz="2800" b="1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vitellogenin </a:t>
            </a: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levels divided female fish into rematuring and non-rematuring groups.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150" y="6273225"/>
            <a:ext cx="101727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Random subsample of 25-100% of female fish.  Groups identified by cluster analysis (hierarchical by Ward linkage, 2 groups, 09-12), or threshold value (13-14).</a:t>
            </a:r>
            <a:endParaRPr lang="en-US" sz="160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10960"/>
              </p:ext>
            </p:extLst>
          </p:nvPr>
        </p:nvGraphicFramePr>
        <p:xfrm>
          <a:off x="1176924" y="1100137"/>
          <a:ext cx="8157575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Prism 6" r:id="rId4" imgW="8585270" imgH="5417422" progId="Prism6.Document">
                  <p:embed/>
                </p:oleObj>
              </mc:Choice>
              <mc:Fallback>
                <p:oleObj name="Prism 6" r:id="rId4" imgW="8585270" imgH="5417422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6924" y="1100137"/>
                        <a:ext cx="8157575" cy="514826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4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" y="290513"/>
            <a:ext cx="10248900" cy="1157287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Plasma E2 levels were low at intake into reconditioning, and increased in rematuring versus non-rematuring fish by mid-July.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257800"/>
            <a:ext cx="101727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Serially sampled fish.  Maturation category assigned by release E2 and VG levels.  Significant 2-way ANOVA (maturation, sample date, maturation x sample date) in all years, followed by </a:t>
            </a:r>
            <a:r>
              <a:rPr lang="en-US" sz="1600" dirty="0" err="1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Tukey’s</a:t>
            </a:r>
            <a:r>
              <a:rPr lang="en-US" sz="1600" dirty="0" smtClean="0">
                <a:solidFill>
                  <a:srgbClr val="CE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test for the effect of maturation status at each sampling point.</a:t>
            </a:r>
            <a:endParaRPr lang="en-US" sz="1600" dirty="0">
              <a:solidFill>
                <a:srgbClr val="CECE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104378"/>
              </p:ext>
            </p:extLst>
          </p:nvPr>
        </p:nvGraphicFramePr>
        <p:xfrm>
          <a:off x="78841" y="1963995"/>
          <a:ext cx="10129318" cy="277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Prism 6" r:id="rId4" imgW="8440208" imgH="2314553" progId="Prism6.Document">
                  <p:embed/>
                </p:oleObj>
              </mc:Choice>
              <mc:Fallback>
                <p:oleObj name="Prism 6" r:id="rId4" imgW="8440208" imgH="2314553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41" y="1963995"/>
                        <a:ext cx="10129318" cy="2777609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7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3365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DB8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12889</TotalTime>
  <Pages>21</Pages>
  <Words>1512</Words>
  <Application>Microsoft Office PowerPoint</Application>
  <PresentationFormat>35mm Slides</PresentationFormat>
  <Paragraphs>248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Comic Sans MS</vt:lpstr>
      <vt:lpstr>Times</vt:lpstr>
      <vt:lpstr>Times New Roman</vt:lpstr>
      <vt:lpstr>untitled 2</vt:lpstr>
      <vt:lpstr>Photo Editor Photo</vt:lpstr>
      <vt:lpstr>Prism 6</vt:lpstr>
      <vt:lpstr>Reproductive Development in Reconditioned Female Yakima River Steelhead Kelts: Comparison with Maiden Spawners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Plasma estradiol and vitellogenin levels divided female fish into rematuring and non-rematuring groups.</vt:lpstr>
      <vt:lpstr>Plasma E2 levels were low at intake into reconditioning, and increased in rematuring versus non-rematuring fish by mid-July.</vt:lpstr>
      <vt:lpstr>Plasma VG levels were high at intake into reconditioning, and typically decreased in non-rematuring versus rematuring fish by mid-July.</vt:lpstr>
      <vt:lpstr>In post-spawning rainbow trout, plasma estradiol was reduced by nutritional restriction within 10 weeks after spawning.</vt:lpstr>
      <vt:lpstr>PowerPoint Presentation</vt:lpstr>
      <vt:lpstr>PowerPoint Presentation</vt:lpstr>
      <vt:lpstr>PowerPoint Presentation</vt:lpstr>
      <vt:lpstr>Rematuring reconditioned kelts were larger than maidens.</vt:lpstr>
      <vt:lpstr>Rematuring reconditioned kelts had higher condition factors and similar or higher muscle lipid levels versus maidens.</vt:lpstr>
      <vt:lpstr>Rematuring reconditioned kelts had similar plasma E2 and VG levels versus maidens.</vt:lpstr>
      <vt:lpstr>Conclusions</vt:lpstr>
      <vt:lpstr>Non-rematuring females rematured at a high rate if held for a second year.</vt:lpstr>
    </vt:vector>
  </TitlesOfParts>
  <Company>Lake Washington Yacht Club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growth regulation in salmon: Mechanisms of nutritional control of the growth axis  Ph.D. Thesis Proposal</dc:title>
  <dc:subject/>
  <dc:creator/>
  <cp:keywords/>
  <dc:description/>
  <cp:lastModifiedBy> Andrew L. Pierce</cp:lastModifiedBy>
  <cp:revision>577</cp:revision>
  <cp:lastPrinted>2001-11-04T21:08:03Z</cp:lastPrinted>
  <dcterms:created xsi:type="dcterms:W3CDTF">2002-04-08T20:26:48Z</dcterms:created>
  <dcterms:modified xsi:type="dcterms:W3CDTF">2015-06-15T22:03:57Z</dcterms:modified>
</cp:coreProperties>
</file>