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handoutMasterIdLst>
    <p:handoutMasterId r:id="rId33"/>
  </p:handoutMasterIdLst>
  <p:sldIdLst>
    <p:sldId id="256" r:id="rId2"/>
    <p:sldId id="507" r:id="rId3"/>
    <p:sldId id="352" r:id="rId4"/>
    <p:sldId id="526" r:id="rId5"/>
    <p:sldId id="509" r:id="rId6"/>
    <p:sldId id="547" r:id="rId7"/>
    <p:sldId id="510" r:id="rId8"/>
    <p:sldId id="504" r:id="rId9"/>
    <p:sldId id="548" r:id="rId10"/>
    <p:sldId id="549" r:id="rId11"/>
    <p:sldId id="550" r:id="rId12"/>
    <p:sldId id="551" r:id="rId13"/>
    <p:sldId id="552" r:id="rId14"/>
    <p:sldId id="536" r:id="rId15"/>
    <p:sldId id="537" r:id="rId16"/>
    <p:sldId id="447" r:id="rId17"/>
    <p:sldId id="500" r:id="rId18"/>
    <p:sldId id="495" r:id="rId19"/>
    <p:sldId id="538" r:id="rId20"/>
    <p:sldId id="451" r:id="rId21"/>
    <p:sldId id="516" r:id="rId22"/>
    <p:sldId id="520" r:id="rId23"/>
    <p:sldId id="525" r:id="rId24"/>
    <p:sldId id="540" r:id="rId25"/>
    <p:sldId id="541" r:id="rId26"/>
    <p:sldId id="539" r:id="rId27"/>
    <p:sldId id="533" r:id="rId28"/>
    <p:sldId id="542" r:id="rId29"/>
    <p:sldId id="511" r:id="rId30"/>
    <p:sldId id="514"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5" autoAdjust="0"/>
    <p:restoredTop sz="89914" autoAdjust="0"/>
  </p:normalViewPr>
  <p:slideViewPr>
    <p:cSldViewPr>
      <p:cViewPr>
        <p:scale>
          <a:sx n="60" d="100"/>
          <a:sy n="60" d="100"/>
        </p:scale>
        <p:origin x="-58" y="-33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509" tIns="46754" rIns="93509" bIns="4675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1"/>
          </a:xfrm>
          <a:prstGeom prst="rect">
            <a:avLst/>
          </a:prstGeom>
        </p:spPr>
        <p:txBody>
          <a:bodyPr vert="horz" lIns="93509" tIns="46754" rIns="93509" bIns="46754" rtlCol="0"/>
          <a:lstStyle>
            <a:lvl1pPr algn="r">
              <a:defRPr sz="1200"/>
            </a:lvl1pPr>
          </a:lstStyle>
          <a:p>
            <a:fld id="{CE28C2A6-92AA-46C3-98F3-71C7504ABC37}" type="datetimeFigureOut">
              <a:rPr lang="en-US" smtClean="0"/>
              <a:pPr/>
              <a:t>6/18/2015</a:t>
            </a:fld>
            <a:endParaRPr lang="en-US"/>
          </a:p>
        </p:txBody>
      </p:sp>
      <p:sp>
        <p:nvSpPr>
          <p:cNvPr id="4" name="Footer Placeholder 3"/>
          <p:cNvSpPr>
            <a:spLocks noGrp="1"/>
          </p:cNvSpPr>
          <p:nvPr>
            <p:ph type="ftr" sz="quarter" idx="2"/>
          </p:nvPr>
        </p:nvSpPr>
        <p:spPr>
          <a:xfrm>
            <a:off x="0" y="8829967"/>
            <a:ext cx="3037840" cy="464821"/>
          </a:xfrm>
          <a:prstGeom prst="rect">
            <a:avLst/>
          </a:prstGeom>
        </p:spPr>
        <p:txBody>
          <a:bodyPr vert="horz" lIns="93509" tIns="46754" rIns="93509" bIns="4675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1"/>
          </a:xfrm>
          <a:prstGeom prst="rect">
            <a:avLst/>
          </a:prstGeom>
        </p:spPr>
        <p:txBody>
          <a:bodyPr vert="horz" lIns="93509" tIns="46754" rIns="93509" bIns="46754" rtlCol="0" anchor="b"/>
          <a:lstStyle>
            <a:lvl1pPr algn="r">
              <a:defRPr sz="1200"/>
            </a:lvl1pPr>
          </a:lstStyle>
          <a:p>
            <a:fld id="{45C1A671-880F-4865-814A-85C8BA76E233}" type="slidenum">
              <a:rPr lang="en-US" smtClean="0"/>
              <a:pPr/>
              <a:t>‹#›</a:t>
            </a:fld>
            <a:endParaRPr lang="en-US"/>
          </a:p>
        </p:txBody>
      </p:sp>
    </p:spTree>
    <p:extLst>
      <p:ext uri="{BB962C8B-B14F-4D97-AF65-F5344CB8AC3E}">
        <p14:creationId xmlns:p14="http://schemas.microsoft.com/office/powerpoint/2010/main" val="2297269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509" tIns="46754" rIns="93509" bIns="46754" rtlCol="0"/>
          <a:lstStyle>
            <a:lvl1pPr algn="l">
              <a:defRPr sz="1200"/>
            </a:lvl1pPr>
          </a:lstStyle>
          <a:p>
            <a:endParaRPr lang="en-US"/>
          </a:p>
        </p:txBody>
      </p:sp>
      <p:sp>
        <p:nvSpPr>
          <p:cNvPr id="3" name="Date Placeholder 2"/>
          <p:cNvSpPr>
            <a:spLocks noGrp="1"/>
          </p:cNvSpPr>
          <p:nvPr>
            <p:ph type="dt" idx="1"/>
          </p:nvPr>
        </p:nvSpPr>
        <p:spPr>
          <a:xfrm>
            <a:off x="3970938" y="0"/>
            <a:ext cx="3037840" cy="464821"/>
          </a:xfrm>
          <a:prstGeom prst="rect">
            <a:avLst/>
          </a:prstGeom>
        </p:spPr>
        <p:txBody>
          <a:bodyPr vert="horz" lIns="93509" tIns="46754" rIns="93509" bIns="46754" rtlCol="0"/>
          <a:lstStyle>
            <a:lvl1pPr algn="r">
              <a:defRPr sz="1200"/>
            </a:lvl1pPr>
          </a:lstStyle>
          <a:p>
            <a:fld id="{406A8462-5F70-4CE2-861E-EEDFBD8A3195}" type="datetimeFigureOut">
              <a:rPr lang="en-US" smtClean="0"/>
              <a:pPr/>
              <a:t>6/18/2015</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509" tIns="46754" rIns="93509" bIns="46754" rtlCol="0" anchor="ctr"/>
          <a:lstStyle/>
          <a:p>
            <a:endParaRPr lang="en-US"/>
          </a:p>
        </p:txBody>
      </p:sp>
      <p:sp>
        <p:nvSpPr>
          <p:cNvPr id="5" name="Notes Placeholder 4"/>
          <p:cNvSpPr>
            <a:spLocks noGrp="1"/>
          </p:cNvSpPr>
          <p:nvPr>
            <p:ph type="body" sz="quarter" idx="3"/>
          </p:nvPr>
        </p:nvSpPr>
        <p:spPr>
          <a:xfrm>
            <a:off x="701040" y="4415791"/>
            <a:ext cx="5608320" cy="4183381"/>
          </a:xfrm>
          <a:prstGeom prst="rect">
            <a:avLst/>
          </a:prstGeom>
        </p:spPr>
        <p:txBody>
          <a:bodyPr vert="horz" lIns="93509" tIns="46754" rIns="93509" bIns="467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1"/>
          </a:xfrm>
          <a:prstGeom prst="rect">
            <a:avLst/>
          </a:prstGeom>
        </p:spPr>
        <p:txBody>
          <a:bodyPr vert="horz" lIns="93509" tIns="46754" rIns="93509" bIns="4675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1"/>
          </a:xfrm>
          <a:prstGeom prst="rect">
            <a:avLst/>
          </a:prstGeom>
        </p:spPr>
        <p:txBody>
          <a:bodyPr vert="horz" lIns="93509" tIns="46754" rIns="93509" bIns="46754" rtlCol="0" anchor="b"/>
          <a:lstStyle>
            <a:lvl1pPr algn="r">
              <a:defRPr sz="1200"/>
            </a:lvl1pPr>
          </a:lstStyle>
          <a:p>
            <a:fld id="{3E9F22F8-92CE-4307-8A34-607DC91697E3}" type="slidenum">
              <a:rPr lang="en-US" smtClean="0"/>
              <a:pPr/>
              <a:t>‹#›</a:t>
            </a:fld>
            <a:endParaRPr lang="en-US"/>
          </a:p>
        </p:txBody>
      </p:sp>
    </p:spTree>
    <p:extLst>
      <p:ext uri="{BB962C8B-B14F-4D97-AF65-F5344CB8AC3E}">
        <p14:creationId xmlns:p14="http://schemas.microsoft.com/office/powerpoint/2010/main" val="42457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6287">
              <a:defRPr/>
            </a:pPr>
            <a:r>
              <a:rPr lang="en-US" dirty="0"/>
              <a:t>Supplementation Research for Pacific Lamprey Recovery: Dialogue on Benefits and Risks.  </a:t>
            </a:r>
          </a:p>
          <a:p>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11</a:t>
            </a:fld>
            <a:endParaRPr lang="en-US"/>
          </a:p>
        </p:txBody>
      </p:sp>
    </p:spTree>
    <p:extLst>
      <p:ext uri="{BB962C8B-B14F-4D97-AF65-F5344CB8AC3E}">
        <p14:creationId xmlns:p14="http://schemas.microsoft.com/office/powerpoint/2010/main" val="988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12</a:t>
            </a:fld>
            <a:endParaRPr lang="en-US"/>
          </a:p>
        </p:txBody>
      </p:sp>
    </p:spTree>
    <p:extLst>
      <p:ext uri="{BB962C8B-B14F-4D97-AF65-F5344CB8AC3E}">
        <p14:creationId xmlns:p14="http://schemas.microsoft.com/office/powerpoint/2010/main" val="424088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13</a:t>
            </a:fld>
            <a:endParaRPr lang="en-US"/>
          </a:p>
        </p:txBody>
      </p:sp>
    </p:spTree>
    <p:extLst>
      <p:ext uri="{BB962C8B-B14F-4D97-AF65-F5344CB8AC3E}">
        <p14:creationId xmlns:p14="http://schemas.microsoft.com/office/powerpoint/2010/main" val="133768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49 page chapter on this subject</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14</a:t>
            </a:fld>
            <a:endParaRPr lang="en-US"/>
          </a:p>
        </p:txBody>
      </p:sp>
    </p:spTree>
    <p:extLst>
      <p:ext uri="{BB962C8B-B14F-4D97-AF65-F5344CB8AC3E}">
        <p14:creationId xmlns:p14="http://schemas.microsoft.com/office/powerpoint/2010/main" val="161634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2608" indent="-752608">
              <a:buFont typeface="+mj-lt"/>
              <a:buAutoNum type="romanLcPeriod"/>
            </a:pPr>
            <a:r>
              <a:rPr lang="en-US" b="1" dirty="0">
                <a:latin typeface="Arial" pitchFamily="34" charset="0"/>
                <a:cs typeface="Arial" pitchFamily="34" charset="0"/>
              </a:rPr>
              <a:t>Timing of sexual maturation varies	</a:t>
            </a:r>
          </a:p>
          <a:p>
            <a:r>
              <a:rPr lang="en-US" b="1" dirty="0">
                <a:latin typeface="Arial" pitchFamily="34" charset="0"/>
                <a:cs typeface="Arial" pitchFamily="34" charset="0"/>
              </a:rPr>
              <a:t>	(collaboration is key! preservation methods?)</a:t>
            </a:r>
          </a:p>
          <a:p>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15</a:t>
            </a:fld>
            <a:endParaRPr lang="en-US"/>
          </a:p>
        </p:txBody>
      </p:sp>
    </p:spTree>
    <p:extLst>
      <p:ext uri="{BB962C8B-B14F-4D97-AF65-F5344CB8AC3E}">
        <p14:creationId xmlns:p14="http://schemas.microsoft.com/office/powerpoint/2010/main" val="1943759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287">
              <a:defRPr/>
            </a:pPr>
            <a:r>
              <a:rPr lang="en-US" dirty="0" smtClean="0"/>
              <a:t>Dry squeezing</a:t>
            </a:r>
            <a:r>
              <a:rPr lang="en-US" baseline="0" dirty="0" smtClean="0"/>
              <a:t> method works great (great way to test for readiness / sexual maturity) </a:t>
            </a:r>
            <a:r>
              <a:rPr lang="en-US" b="1" dirty="0">
                <a:latin typeface="Arial" pitchFamily="34" charset="0"/>
                <a:cs typeface="Arial" pitchFamily="34" charset="0"/>
              </a:rPr>
              <a:t>vs. cutting the belly open (eggs)?</a:t>
            </a:r>
          </a:p>
          <a:p>
            <a:r>
              <a:rPr lang="en-US" baseline="0" dirty="0" smtClean="0"/>
              <a:t>Cryopreservation?</a:t>
            </a:r>
          </a:p>
          <a:p>
            <a:r>
              <a:rPr lang="en-US" b="1" dirty="0">
                <a:latin typeface="Arial" pitchFamily="34" charset="0"/>
                <a:cs typeface="Arial" pitchFamily="34" charset="0"/>
              </a:rPr>
              <a:t>Best mixing ratio of gametes for genetics conservation &amp; productivity?</a:t>
            </a:r>
          </a:p>
          <a:p>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16</a:t>
            </a:fld>
            <a:endParaRPr lang="en-US"/>
          </a:p>
        </p:txBody>
      </p:sp>
    </p:spTree>
    <p:extLst>
      <p:ext uri="{BB962C8B-B14F-4D97-AF65-F5344CB8AC3E}">
        <p14:creationId xmlns:p14="http://schemas.microsoft.com/office/powerpoint/2010/main" val="173741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287">
              <a:defRPr/>
            </a:pPr>
            <a:r>
              <a:rPr lang="en-US" dirty="0" smtClean="0"/>
              <a:t>3 to 3 mixing</a:t>
            </a:r>
            <a:r>
              <a:rPr lang="en-US" baseline="0" dirty="0" smtClean="0"/>
              <a:t> (male/female) for spawning test with 12 treatments (+ 1 WB/P hybrid)</a:t>
            </a:r>
          </a:p>
          <a:p>
            <a:pPr marL="231572" indent="-231572">
              <a:buAutoNum type="arabicPeriod"/>
            </a:pPr>
            <a:r>
              <a:rPr lang="en-US" baseline="0" dirty="0" smtClean="0"/>
              <a:t>Examined the amount of wait time (for fertilization) – the shorter the better (3min)</a:t>
            </a:r>
          </a:p>
          <a:p>
            <a:pPr marL="231572" indent="-231572">
              <a:buAutoNum type="arabicPeriod"/>
            </a:pPr>
            <a:r>
              <a:rPr lang="en-US" baseline="0" dirty="0" smtClean="0"/>
              <a:t>Mixing before vs. after adding water – mixing before helped fertilize more, but also damaged more.  Also, from pre-hatching (2</a:t>
            </a:r>
            <a:r>
              <a:rPr lang="en-US" baseline="30000" dirty="0" smtClean="0"/>
              <a:t>nd</a:t>
            </a:r>
            <a:r>
              <a:rPr lang="en-US" baseline="0" dirty="0" smtClean="0"/>
              <a:t>) egg monitoring, mixing after water had better survival – therefore, the rate of fertilization may not always be the same as hatching success.  </a:t>
            </a:r>
          </a:p>
          <a:p>
            <a:pPr marL="231572" indent="-231572">
              <a:buAutoNum type="arabicPeriod"/>
            </a:pPr>
            <a:r>
              <a:rPr lang="en-US" baseline="0" dirty="0" smtClean="0"/>
              <a:t>Rinsing eggs vs. no rinsing before putting them into heath trays.  Although the “no rinsing” had higher fertilization, it didn’t result in higher hatching rates.</a:t>
            </a:r>
          </a:p>
          <a:p>
            <a:r>
              <a:rPr lang="en-US" baseline="0" dirty="0" smtClean="0"/>
              <a:t>So you can just mention at the end of this slide that, better fertilization rate doesn’t always result in better hatching rate, so we need to be careful in how we examine these things.  </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17</a:t>
            </a:fld>
            <a:endParaRPr lang="en-US"/>
          </a:p>
        </p:txBody>
      </p:sp>
    </p:spTree>
    <p:extLst>
      <p:ext uri="{BB962C8B-B14F-4D97-AF65-F5344CB8AC3E}">
        <p14:creationId xmlns:p14="http://schemas.microsoft.com/office/powerpoint/2010/main" val="3145141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 to</a:t>
            </a:r>
            <a:r>
              <a:rPr lang="en-US" baseline="0" dirty="0" smtClean="0"/>
              <a:t> </a:t>
            </a:r>
            <a:r>
              <a:rPr lang="en-US" baseline="0" dirty="0" err="1" smtClean="0"/>
              <a:t>prolarvae</a:t>
            </a:r>
            <a:r>
              <a:rPr lang="en-US" baseline="0" dirty="0" smtClean="0"/>
              <a:t> then larvae, formalin &amp; hydrogen peroxide treatment</a:t>
            </a:r>
          </a:p>
          <a:p>
            <a:r>
              <a:rPr lang="en-US" dirty="0" smtClean="0"/>
              <a:t>7-8 mm larvae</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18</a:t>
            </a:fld>
            <a:endParaRPr lang="en-US"/>
          </a:p>
        </p:txBody>
      </p:sp>
    </p:spTree>
    <p:extLst>
      <p:ext uri="{BB962C8B-B14F-4D97-AF65-F5344CB8AC3E}">
        <p14:creationId xmlns:p14="http://schemas.microsoft.com/office/powerpoint/2010/main" val="155854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19</a:t>
            </a:fld>
            <a:endParaRPr lang="en-US"/>
          </a:p>
        </p:txBody>
      </p:sp>
    </p:spTree>
    <p:extLst>
      <p:ext uri="{BB962C8B-B14F-4D97-AF65-F5344CB8AC3E}">
        <p14:creationId xmlns:p14="http://schemas.microsoft.com/office/powerpoint/2010/main" val="5264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2012, we tried a simple experiment and observed that </a:t>
            </a:r>
            <a:r>
              <a:rPr lang="en-US" baseline="0" dirty="0" err="1" smtClean="0"/>
              <a:t>prolarvae</a:t>
            </a:r>
            <a:r>
              <a:rPr lang="en-US" baseline="0" dirty="0" smtClean="0"/>
              <a:t> slowly transferred from cobble/gravel to fine sediment.  </a:t>
            </a:r>
          </a:p>
          <a:p>
            <a:r>
              <a:rPr lang="en-US" baseline="0" dirty="0" smtClean="0"/>
              <a:t>In 2013, we tried other substrate media (including </a:t>
            </a:r>
            <a:r>
              <a:rPr lang="en-US" baseline="0" dirty="0" err="1" smtClean="0"/>
              <a:t>bioballs</a:t>
            </a:r>
            <a:r>
              <a:rPr lang="en-US" baseline="0" dirty="0" smtClean="0"/>
              <a:t>), but spawn mat or no substrate at all had the best survival</a:t>
            </a:r>
            <a:endParaRPr lang="en-US" dirty="0" smtClean="0"/>
          </a:p>
          <a:p>
            <a:r>
              <a:rPr lang="en-US" dirty="0" smtClean="0"/>
              <a:t>Using</a:t>
            </a:r>
            <a:r>
              <a:rPr lang="en-US" baseline="0" dirty="0" smtClean="0"/>
              <a:t> </a:t>
            </a:r>
            <a:r>
              <a:rPr lang="en-US" baseline="0" dirty="0" err="1" smtClean="0"/>
              <a:t>XperCount</a:t>
            </a:r>
            <a:r>
              <a:rPr lang="en-US" baseline="0" dirty="0" smtClean="0"/>
              <a:t> device, we </a:t>
            </a:r>
            <a:r>
              <a:rPr lang="en-US" dirty="0" smtClean="0"/>
              <a:t>can count up to 200,000 7-8 mm </a:t>
            </a:r>
            <a:r>
              <a:rPr lang="en-US" dirty="0" err="1" smtClean="0"/>
              <a:t>prolarvae</a:t>
            </a:r>
            <a:r>
              <a:rPr lang="en-US" baseline="0" dirty="0" smtClean="0"/>
              <a:t> in 10 liters of water – still need to do more calibration, though.  </a:t>
            </a:r>
          </a:p>
          <a:p>
            <a:r>
              <a:rPr lang="en-US" baseline="0" dirty="0" smtClean="0"/>
              <a:t>In order to calibrate them, we have to manually count them, so we had to figure out the best way to estimate larvae number - the count is only as good as how much we can estimate numbers.  </a:t>
            </a:r>
          </a:p>
          <a:p>
            <a:r>
              <a:rPr lang="en-US" baseline="0" dirty="0" smtClean="0"/>
              <a:t> </a:t>
            </a:r>
          </a:p>
          <a:p>
            <a:r>
              <a:rPr lang="en-US" baseline="0" dirty="0" smtClean="0"/>
              <a:t>(The best way we found was to subsample in 10L of water using a turkey baster) </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20</a:t>
            </a:fld>
            <a:endParaRPr lang="en-US"/>
          </a:p>
        </p:txBody>
      </p:sp>
    </p:spTree>
    <p:extLst>
      <p:ext uri="{BB962C8B-B14F-4D97-AF65-F5344CB8AC3E}">
        <p14:creationId xmlns:p14="http://schemas.microsoft.com/office/powerpoint/2010/main" val="424732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Tedious work</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2</a:t>
            </a:fld>
            <a:endParaRPr lang="en-US"/>
          </a:p>
        </p:txBody>
      </p:sp>
    </p:spTree>
    <p:extLst>
      <p:ext uri="{BB962C8B-B14F-4D97-AF65-F5344CB8AC3E}">
        <p14:creationId xmlns:p14="http://schemas.microsoft.com/office/powerpoint/2010/main" val="1757161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21</a:t>
            </a:fld>
            <a:endParaRPr lang="en-US"/>
          </a:p>
        </p:txBody>
      </p:sp>
    </p:spTree>
    <p:extLst>
      <p:ext uri="{BB962C8B-B14F-4D97-AF65-F5344CB8AC3E}">
        <p14:creationId xmlns:p14="http://schemas.microsoft.com/office/powerpoint/2010/main" val="3156326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22</a:t>
            </a:fld>
            <a:endParaRPr lang="en-US"/>
          </a:p>
        </p:txBody>
      </p:sp>
    </p:spTree>
    <p:extLst>
      <p:ext uri="{BB962C8B-B14F-4D97-AF65-F5344CB8AC3E}">
        <p14:creationId xmlns:p14="http://schemas.microsoft.com/office/powerpoint/2010/main" val="1375628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287">
              <a:defRPr/>
            </a:pPr>
            <a:r>
              <a:rPr lang="en-US" b="1" dirty="0"/>
              <a:t>D-xylose-fermenting and </a:t>
            </a:r>
            <a:r>
              <a:rPr lang="en-US" b="1" dirty="0" err="1"/>
              <a:t>xylanase</a:t>
            </a:r>
            <a:r>
              <a:rPr lang="en-US" b="1" dirty="0"/>
              <a:t>-producing yeast species from rotting wood of two Atlantic Rainforest habitats in Brazil.</a:t>
            </a:r>
          </a:p>
          <a:p>
            <a:r>
              <a:rPr lang="en-US" dirty="0"/>
              <a:t>The results of this work showed that rotting wood collected from the Atlantic Rainforests is a huge source of yeasts, including new species, with promising biotechnological properties.</a:t>
            </a:r>
          </a:p>
        </p:txBody>
      </p:sp>
      <p:sp>
        <p:nvSpPr>
          <p:cNvPr id="4" name="Slide Number Placeholder 3"/>
          <p:cNvSpPr>
            <a:spLocks noGrp="1"/>
          </p:cNvSpPr>
          <p:nvPr>
            <p:ph type="sldNum" sz="quarter" idx="10"/>
          </p:nvPr>
        </p:nvSpPr>
        <p:spPr/>
        <p:txBody>
          <a:bodyPr/>
          <a:lstStyle/>
          <a:p>
            <a:fld id="{3E9F22F8-92CE-4307-8A34-607DC91697E3}" type="slidenum">
              <a:rPr lang="en-US" smtClean="0"/>
              <a:t>23</a:t>
            </a:fld>
            <a:endParaRPr lang="en-US"/>
          </a:p>
        </p:txBody>
      </p:sp>
    </p:spTree>
    <p:extLst>
      <p:ext uri="{BB962C8B-B14F-4D97-AF65-F5344CB8AC3E}">
        <p14:creationId xmlns:p14="http://schemas.microsoft.com/office/powerpoint/2010/main" val="403649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24</a:t>
            </a:fld>
            <a:endParaRPr lang="en-US"/>
          </a:p>
        </p:txBody>
      </p:sp>
    </p:spTree>
    <p:extLst>
      <p:ext uri="{BB962C8B-B14F-4D97-AF65-F5344CB8AC3E}">
        <p14:creationId xmlns:p14="http://schemas.microsoft.com/office/powerpoint/2010/main" val="2500895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25</a:t>
            </a:fld>
            <a:endParaRPr lang="en-US"/>
          </a:p>
        </p:txBody>
      </p:sp>
    </p:spTree>
    <p:extLst>
      <p:ext uri="{BB962C8B-B14F-4D97-AF65-F5344CB8AC3E}">
        <p14:creationId xmlns:p14="http://schemas.microsoft.com/office/powerpoint/2010/main" val="4109801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7ft shallow</a:t>
            </a:r>
            <a:r>
              <a:rPr lang="en-US" baseline="0" dirty="0" smtClean="0"/>
              <a:t> tanks</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26</a:t>
            </a:fld>
            <a:endParaRPr lang="en-US"/>
          </a:p>
        </p:txBody>
      </p:sp>
    </p:spTree>
    <p:extLst>
      <p:ext uri="{BB962C8B-B14F-4D97-AF65-F5344CB8AC3E}">
        <p14:creationId xmlns:p14="http://schemas.microsoft.com/office/powerpoint/2010/main" val="321073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27</a:t>
            </a:fld>
            <a:endParaRPr lang="en-US"/>
          </a:p>
        </p:txBody>
      </p:sp>
    </p:spTree>
    <p:extLst>
      <p:ext uri="{BB962C8B-B14F-4D97-AF65-F5344CB8AC3E}">
        <p14:creationId xmlns:p14="http://schemas.microsoft.com/office/powerpoint/2010/main" val="53694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Equivalent to one female’s eggs</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28</a:t>
            </a:fld>
            <a:endParaRPr lang="en-US"/>
          </a:p>
        </p:txBody>
      </p:sp>
    </p:spTree>
    <p:extLst>
      <p:ext uri="{BB962C8B-B14F-4D97-AF65-F5344CB8AC3E}">
        <p14:creationId xmlns:p14="http://schemas.microsoft.com/office/powerpoint/2010/main" val="346295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29</a:t>
            </a:fld>
            <a:endParaRPr lang="en-US"/>
          </a:p>
        </p:txBody>
      </p:sp>
    </p:spTree>
    <p:extLst>
      <p:ext uri="{BB962C8B-B14F-4D97-AF65-F5344CB8AC3E}">
        <p14:creationId xmlns:p14="http://schemas.microsoft.com/office/powerpoint/2010/main" val="2053761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30</a:t>
            </a:fld>
            <a:endParaRPr lang="en-US"/>
          </a:p>
        </p:txBody>
      </p:sp>
    </p:spTree>
    <p:extLst>
      <p:ext uri="{BB962C8B-B14F-4D97-AF65-F5344CB8AC3E}">
        <p14:creationId xmlns:p14="http://schemas.microsoft.com/office/powerpoint/2010/main" val="325215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3</a:t>
            </a:fld>
            <a:endParaRPr lang="en-US"/>
          </a:p>
        </p:txBody>
      </p:sp>
    </p:spTree>
    <p:extLst>
      <p:ext uri="{BB962C8B-B14F-4D97-AF65-F5344CB8AC3E}">
        <p14:creationId xmlns:p14="http://schemas.microsoft.com/office/powerpoint/2010/main" val="243037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Ammocoete - Undeveloped eyes</a:t>
            </a:r>
          </a:p>
          <a:p>
            <a:pPr eaLnBrk="1" hangingPunct="1"/>
            <a:r>
              <a:rPr lang="en-US" smtClean="0"/>
              <a:t>Macrothalmia – develop eyes, sucking disk, and silver body</a:t>
            </a:r>
          </a:p>
          <a:p>
            <a:pPr eaLnBrk="1" hangingPunct="1"/>
            <a:r>
              <a:rPr lang="en-US" smtClean="0"/>
              <a:t>Adult – sharp teeth on sucking disk, cusps and laterals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0735" indent="-281052" eaLnBrk="0" hangingPunct="0">
              <a:defRPr>
                <a:solidFill>
                  <a:schemeClr val="tx1"/>
                </a:solidFill>
                <a:latin typeface="Arial" pitchFamily="34" charset="0"/>
              </a:defRPr>
            </a:lvl2pPr>
            <a:lvl3pPr marL="1124208" indent="-224841" eaLnBrk="0" hangingPunct="0">
              <a:defRPr>
                <a:solidFill>
                  <a:schemeClr val="tx1"/>
                </a:solidFill>
                <a:latin typeface="Arial" pitchFamily="34" charset="0"/>
              </a:defRPr>
            </a:lvl3pPr>
            <a:lvl4pPr marL="1573891" indent="-224841" eaLnBrk="0" hangingPunct="0">
              <a:defRPr>
                <a:solidFill>
                  <a:schemeClr val="tx1"/>
                </a:solidFill>
                <a:latin typeface="Arial" pitchFamily="34" charset="0"/>
              </a:defRPr>
            </a:lvl4pPr>
            <a:lvl5pPr marL="2023575" indent="-224841" eaLnBrk="0" hangingPunct="0">
              <a:defRPr>
                <a:solidFill>
                  <a:schemeClr val="tx1"/>
                </a:solidFill>
                <a:latin typeface="Arial" pitchFamily="34" charset="0"/>
              </a:defRPr>
            </a:lvl5pPr>
            <a:lvl6pPr marL="2473258" indent="-224841" eaLnBrk="0" fontAlgn="base" hangingPunct="0">
              <a:spcBef>
                <a:spcPct val="0"/>
              </a:spcBef>
              <a:spcAft>
                <a:spcPct val="0"/>
              </a:spcAft>
              <a:defRPr>
                <a:solidFill>
                  <a:schemeClr val="tx1"/>
                </a:solidFill>
                <a:latin typeface="Arial" pitchFamily="34" charset="0"/>
              </a:defRPr>
            </a:lvl6pPr>
            <a:lvl7pPr marL="2922942" indent="-224841" eaLnBrk="0" fontAlgn="base" hangingPunct="0">
              <a:spcBef>
                <a:spcPct val="0"/>
              </a:spcBef>
              <a:spcAft>
                <a:spcPct val="0"/>
              </a:spcAft>
              <a:defRPr>
                <a:solidFill>
                  <a:schemeClr val="tx1"/>
                </a:solidFill>
                <a:latin typeface="Arial" pitchFamily="34" charset="0"/>
              </a:defRPr>
            </a:lvl7pPr>
            <a:lvl8pPr marL="3372624" indent="-224841" eaLnBrk="0" fontAlgn="base" hangingPunct="0">
              <a:spcBef>
                <a:spcPct val="0"/>
              </a:spcBef>
              <a:spcAft>
                <a:spcPct val="0"/>
              </a:spcAft>
              <a:defRPr>
                <a:solidFill>
                  <a:schemeClr val="tx1"/>
                </a:solidFill>
                <a:latin typeface="Arial" pitchFamily="34" charset="0"/>
              </a:defRPr>
            </a:lvl8pPr>
            <a:lvl9pPr marL="3822308" indent="-224841" eaLnBrk="0" fontAlgn="base" hangingPunct="0">
              <a:spcBef>
                <a:spcPct val="0"/>
              </a:spcBef>
              <a:spcAft>
                <a:spcPct val="0"/>
              </a:spcAft>
              <a:defRPr>
                <a:solidFill>
                  <a:schemeClr val="tx1"/>
                </a:solidFill>
                <a:latin typeface="Arial" pitchFamily="34" charset="0"/>
              </a:defRPr>
            </a:lvl9pPr>
          </a:lstStyle>
          <a:p>
            <a:pPr eaLnBrk="1" hangingPunct="1"/>
            <a:fld id="{51312EFF-4E9E-4253-B671-BB3B2E60EC37}" type="slidenum">
              <a:rPr lang="en-US"/>
              <a:pPr eaLnBrk="1" hangingPunct="1"/>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Served important role for Native Americans culturally, medicinally, and for subsistence</a:t>
            </a:r>
          </a:p>
          <a:p>
            <a:r>
              <a:rPr lang="en-US" dirty="0" smtClean="0"/>
              <a:t>Oldest vertebrate species on this earth</a:t>
            </a:r>
          </a:p>
          <a:p>
            <a:endParaRPr lang="en-US"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2608" indent="-289465" eaLnBrk="0" hangingPunct="0">
              <a:defRPr>
                <a:solidFill>
                  <a:schemeClr val="tx1"/>
                </a:solidFill>
                <a:latin typeface="Arial" pitchFamily="34" charset="0"/>
              </a:defRPr>
            </a:lvl2pPr>
            <a:lvl3pPr marL="1157859" indent="-231572" eaLnBrk="0" hangingPunct="0">
              <a:defRPr>
                <a:solidFill>
                  <a:schemeClr val="tx1"/>
                </a:solidFill>
                <a:latin typeface="Arial" pitchFamily="34" charset="0"/>
              </a:defRPr>
            </a:lvl3pPr>
            <a:lvl4pPr marL="1621003" indent="-231572" eaLnBrk="0" hangingPunct="0">
              <a:defRPr>
                <a:solidFill>
                  <a:schemeClr val="tx1"/>
                </a:solidFill>
                <a:latin typeface="Arial" pitchFamily="34" charset="0"/>
              </a:defRPr>
            </a:lvl4pPr>
            <a:lvl5pPr marL="2084146" indent="-231572" eaLnBrk="0" hangingPunct="0">
              <a:defRPr>
                <a:solidFill>
                  <a:schemeClr val="tx1"/>
                </a:solidFill>
                <a:latin typeface="Arial" pitchFamily="34" charset="0"/>
              </a:defRPr>
            </a:lvl5pPr>
            <a:lvl6pPr marL="2547290" indent="-231572" eaLnBrk="0" fontAlgn="base" hangingPunct="0">
              <a:spcBef>
                <a:spcPct val="0"/>
              </a:spcBef>
              <a:spcAft>
                <a:spcPct val="0"/>
              </a:spcAft>
              <a:defRPr>
                <a:solidFill>
                  <a:schemeClr val="tx1"/>
                </a:solidFill>
                <a:latin typeface="Arial" pitchFamily="34" charset="0"/>
              </a:defRPr>
            </a:lvl6pPr>
            <a:lvl7pPr marL="3010433" indent="-231572" eaLnBrk="0" fontAlgn="base" hangingPunct="0">
              <a:spcBef>
                <a:spcPct val="0"/>
              </a:spcBef>
              <a:spcAft>
                <a:spcPct val="0"/>
              </a:spcAft>
              <a:defRPr>
                <a:solidFill>
                  <a:schemeClr val="tx1"/>
                </a:solidFill>
                <a:latin typeface="Arial" pitchFamily="34" charset="0"/>
              </a:defRPr>
            </a:lvl7pPr>
            <a:lvl8pPr marL="3473577" indent="-231572" eaLnBrk="0" fontAlgn="base" hangingPunct="0">
              <a:spcBef>
                <a:spcPct val="0"/>
              </a:spcBef>
              <a:spcAft>
                <a:spcPct val="0"/>
              </a:spcAft>
              <a:defRPr>
                <a:solidFill>
                  <a:schemeClr val="tx1"/>
                </a:solidFill>
                <a:latin typeface="Arial" pitchFamily="34" charset="0"/>
              </a:defRPr>
            </a:lvl8pPr>
            <a:lvl9pPr marL="3936721" indent="-231572" eaLnBrk="0" fontAlgn="base" hangingPunct="0">
              <a:spcBef>
                <a:spcPct val="0"/>
              </a:spcBef>
              <a:spcAft>
                <a:spcPct val="0"/>
              </a:spcAft>
              <a:defRPr>
                <a:solidFill>
                  <a:schemeClr val="tx1"/>
                </a:solidFill>
                <a:latin typeface="Arial" pitchFamily="34" charset="0"/>
              </a:defRPr>
            </a:lvl9pPr>
          </a:lstStyle>
          <a:p>
            <a:pPr eaLnBrk="1" hangingPunct="1"/>
            <a:fld id="{EC62D35B-6A48-4A04-9AE6-279DB4EF6C3D}" type="slidenum">
              <a:rPr lang="en-US"/>
              <a:pPr eaLnBrk="1" hangingPunct="1"/>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ln w="12701">
            <a:solidFill>
              <a:srgbClr val="000000"/>
            </a:solidFill>
            <a:prstDash val="solid"/>
            <a:miter/>
          </a:ln>
        </p:spPr>
      </p:sp>
      <p:sp>
        <p:nvSpPr>
          <p:cNvPr id="3" name="Rectangle 3"/>
          <p:cNvSpPr txBox="1">
            <a:spLocks noGrp="1"/>
          </p:cNvSpPr>
          <p:nvPr>
            <p:ph type="body" sz="quarter" idx="1"/>
          </p:nvPr>
        </p:nvSpPr>
        <p:spPr/>
        <p:txBody>
          <a:bodyPr/>
          <a:lstStyle/>
          <a:p>
            <a:r>
              <a:rPr lang="en-US" dirty="0" smtClean="0"/>
              <a:t>Sustenance, medicine, lamprey oil for skin</a:t>
            </a:r>
            <a:r>
              <a:rPr lang="en-US" baseline="0" dirty="0" smtClean="0"/>
              <a:t> &amp; ailing body parts, ear aches, hair oil</a:t>
            </a:r>
          </a:p>
          <a:p>
            <a:r>
              <a:rPr lang="en-US" baseline="0" dirty="0" smtClean="0"/>
              <a:t>Oldest vertebrate species on earth, </a:t>
            </a:r>
            <a:r>
              <a:rPr lang="en-US" baseline="0" dirty="0" err="1" smtClean="0"/>
              <a:t>cambrian</a:t>
            </a:r>
            <a:r>
              <a:rPr lang="en-US" baseline="0" dirty="0" smtClean="0"/>
              <a:t> period (540 million years ago) – formation of eye</a:t>
            </a:r>
          </a:p>
          <a:p>
            <a:r>
              <a:rPr lang="en-US" baseline="0" dirty="0" smtClean="0"/>
              <a:t>Lamprey may be responsible for the first formation of eyes, which is the most intricate sensory organs that facilitated the amazing explosion of diversity on earth… and we are all here because of that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Salmon ISAB 2003-03 definition = </a:t>
            </a:r>
            <a:r>
              <a:rPr lang="en-US" b="1" dirty="0">
                <a:latin typeface="Arial" pitchFamily="34" charset="0"/>
                <a:cs typeface="Arial" pitchFamily="34" charset="0"/>
              </a:rPr>
              <a:t>management strategy that uses artificial production for the purpose of attempting to rebuild depressed natural salmon &amp; steelhead populations</a:t>
            </a:r>
            <a:r>
              <a:rPr lang="en-US" dirty="0"/>
              <a:t>.  Pacific lamprey supplementation is defined here as an interim production facilitation strategy that supports region-wide efforts to reduce known threats to self-sustaining (natural) productivity. Facilitation actions include either the translocation of surplus adults from one watershed to a watershed with poor adult recruitment, or artificial propagation of larvae (</a:t>
            </a:r>
            <a:r>
              <a:rPr lang="en-US" dirty="0" err="1"/>
              <a:t>ammocoetes</a:t>
            </a:r>
            <a:r>
              <a:rPr lang="en-US" dirty="0"/>
              <a:t>) and juveniles (</a:t>
            </a:r>
            <a:r>
              <a:rPr lang="en-US" dirty="0" err="1"/>
              <a:t>macrophthalmia</a:t>
            </a:r>
            <a:r>
              <a:rPr lang="en-US" dirty="0"/>
              <a:t>) in a </a:t>
            </a:r>
            <a:r>
              <a:rPr lang="en-US" dirty="0" err="1"/>
              <a:t>hatcheryfor</a:t>
            </a:r>
            <a:r>
              <a:rPr lang="en-US" dirty="0"/>
              <a:t> release into a watershed that is </a:t>
            </a:r>
            <a:r>
              <a:rPr lang="en-US" dirty="0" err="1"/>
              <a:t>underseeded</a:t>
            </a:r>
            <a:r>
              <a:rPr lang="en-US" dirty="0"/>
              <a:t>. </a:t>
            </a:r>
          </a:p>
          <a:p>
            <a:endParaRPr lang="en-US" dirty="0"/>
          </a:p>
          <a:p>
            <a:r>
              <a:rPr lang="en-US" dirty="0"/>
              <a:t>Supplementation is defined in this report to be a management strategy that uses artificial production for the purpose of attempting to rebuild depressed natural salmon and steelhead populations.  “integrated natural-origin/hatchery-origin population by allowing at least some of the released hatchery-origin fish that return as adults to spawn in the wild among natural-origin adult fish” “use </a:t>
            </a:r>
            <a:r>
              <a:rPr lang="en-US" dirty="0" err="1"/>
              <a:t>broodstock</a:t>
            </a:r>
            <a:r>
              <a:rPr lang="en-US" dirty="0"/>
              <a:t> each generation in the hatchery that is drawn, in whole or in part, from local natural-origin fish.  </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8</a:t>
            </a:fld>
            <a:endParaRPr lang="en-US"/>
          </a:p>
        </p:txBody>
      </p:sp>
    </p:spTree>
    <p:extLst>
      <p:ext uri="{BB962C8B-B14F-4D97-AF65-F5344CB8AC3E}">
        <p14:creationId xmlns:p14="http://schemas.microsoft.com/office/powerpoint/2010/main" val="277542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Acclimation ponds</a:t>
            </a:r>
            <a:r>
              <a:rPr lang="en-US" baseline="0" dirty="0" smtClean="0"/>
              <a:t> such as for </a:t>
            </a:r>
            <a:r>
              <a:rPr lang="en-US" baseline="0" dirty="0" err="1" smtClean="0"/>
              <a:t>coho</a:t>
            </a:r>
            <a:r>
              <a:rPr lang="en-US" baseline="0" dirty="0" smtClean="0"/>
              <a:t> </a:t>
            </a:r>
            <a:r>
              <a:rPr lang="en-US" baseline="0" smtClean="0"/>
              <a:t>(Holmes </a:t>
            </a:r>
            <a:r>
              <a:rPr lang="en-US" baseline="0" dirty="0" smtClean="0"/>
              <a:t>Property)</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pPr/>
              <a:t>9</a:t>
            </a:fld>
            <a:endParaRPr lang="en-US"/>
          </a:p>
        </p:txBody>
      </p:sp>
    </p:spTree>
    <p:extLst>
      <p:ext uri="{BB962C8B-B14F-4D97-AF65-F5344CB8AC3E}">
        <p14:creationId xmlns:p14="http://schemas.microsoft.com/office/powerpoint/2010/main" val="429284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F22F8-92CE-4307-8A34-607DC91697E3}" type="slidenum">
              <a:rPr lang="en-US" smtClean="0"/>
              <a:pPr/>
              <a:t>10</a:t>
            </a:fld>
            <a:endParaRPr lang="en-US"/>
          </a:p>
        </p:txBody>
      </p:sp>
    </p:spTree>
    <p:extLst>
      <p:ext uri="{BB962C8B-B14F-4D97-AF65-F5344CB8AC3E}">
        <p14:creationId xmlns:p14="http://schemas.microsoft.com/office/powerpoint/2010/main" val="218016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6CFDF-B5D2-4A0B-84FE-F71B36BFBB96}" type="datetimeFigureOut">
              <a:rPr lang="en-US" smtClean="0"/>
              <a:pPr/>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7910A-BFE5-458B-8665-89C63FCF894F}"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6CFDF-B5D2-4A0B-84FE-F71B36BFBB96}" type="datetimeFigureOut">
              <a:rPr lang="en-US" smtClean="0"/>
              <a:pPr/>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7910A-BFE5-458B-8665-89C63FCF89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6CFDF-B5D2-4A0B-84FE-F71B36BFBB96}" type="datetimeFigureOut">
              <a:rPr lang="en-US" smtClean="0"/>
              <a:pPr/>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7910A-BFE5-458B-8665-89C63FCF89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B6CFDF-B5D2-4A0B-84FE-F71B36BFBB96}" type="datetimeFigureOut">
              <a:rPr lang="en-US" smtClean="0"/>
              <a:pPr/>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7910A-BFE5-458B-8665-89C63FCF894F}"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6CFDF-B5D2-4A0B-84FE-F71B36BFBB96}" type="datetimeFigureOut">
              <a:rPr lang="en-US" smtClean="0"/>
              <a:pPr/>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7910A-BFE5-458B-8665-89C63FCF89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6CFDF-B5D2-4A0B-84FE-F71B36BFBB96}" type="datetimeFigureOut">
              <a:rPr lang="en-US" smtClean="0"/>
              <a:pPr/>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C7910A-BFE5-458B-8665-89C63FCF894F}"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B6CFDF-B5D2-4A0B-84FE-F71B36BFBB96}" type="datetimeFigureOut">
              <a:rPr lang="en-US" smtClean="0"/>
              <a:pPr/>
              <a:t>6/18/2015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C7910A-BFE5-458B-8665-89C63FCF894F}"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B6CFDF-B5D2-4A0B-84FE-F71B36BFBB96}" type="datetimeFigureOut">
              <a:rPr lang="en-US" smtClean="0"/>
              <a:pPr/>
              <a:t>6/18/2015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C7910A-BFE5-458B-8665-89C63FCF89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6CFDF-B5D2-4A0B-84FE-F71B36BFBB96}" type="datetimeFigureOut">
              <a:rPr lang="en-US" smtClean="0"/>
              <a:pPr/>
              <a:t>6/18/2015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C7910A-BFE5-458B-8665-89C63FCF89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6CFDF-B5D2-4A0B-84FE-F71B36BFBB96}" type="datetimeFigureOut">
              <a:rPr lang="en-US" smtClean="0"/>
              <a:pPr/>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C7910A-BFE5-458B-8665-89C63FCF89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6CFDF-B5D2-4A0B-84FE-F71B36BFBB96}" type="datetimeFigureOut">
              <a:rPr lang="en-US" smtClean="0"/>
              <a:pPr/>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C7910A-BFE5-458B-8665-89C63FCF894F}"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6B6CFDF-B5D2-4A0B-84FE-F71B36BFBB96}" type="datetimeFigureOut">
              <a:rPr lang="en-US" smtClean="0"/>
              <a:pPr/>
              <a:t>6/18/2015</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FC7910A-BFE5-458B-8665-89C63FCF89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4.wdp"/><Relationship Id="rId4" Type="http://schemas.openxmlformats.org/officeDocument/2006/relationships/image" Target="../media/image62.jpe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1.jpe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gif"/><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gif"/><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gif"/><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70000" y="533400"/>
            <a:ext cx="6707100" cy="1981200"/>
          </a:xfrm>
        </p:spPr>
        <p:txBody>
          <a:bodyPr>
            <a:noAutofit/>
          </a:bodyPr>
          <a:lstStyle/>
          <a:p>
            <a:pPr algn="ctr"/>
            <a:r>
              <a:rPr lang="en-US" sz="2400" b="1" i="1" dirty="0" smtClean="0">
                <a:effectLst>
                  <a:outerShdw blurRad="38100" dist="38100" dir="2700000" algn="tl">
                    <a:srgbClr val="000000">
                      <a:alpha val="43137"/>
                    </a:srgbClr>
                  </a:outerShdw>
                </a:effectLst>
                <a:latin typeface="Arial" pitchFamily="34" charset="0"/>
                <a:cs typeface="Arial" pitchFamily="34" charset="0"/>
              </a:rPr>
              <a:t>Pacific Lamprey Supplementation: </a:t>
            </a:r>
          </a:p>
          <a:p>
            <a:pPr algn="ctr"/>
            <a:r>
              <a:rPr lang="en-US" sz="2400" b="1" i="1" dirty="0" smtClean="0">
                <a:effectLst>
                  <a:outerShdw blurRad="38100" dist="38100" dir="2700000" algn="tl">
                    <a:srgbClr val="000000">
                      <a:alpha val="43137"/>
                    </a:srgbClr>
                  </a:outerShdw>
                </a:effectLst>
                <a:latin typeface="Arial" pitchFamily="34" charset="0"/>
                <a:cs typeface="Arial" pitchFamily="34" charset="0"/>
              </a:rPr>
              <a:t>“Look out, propagated lamprey </a:t>
            </a:r>
          </a:p>
          <a:p>
            <a:pPr algn="ctr"/>
            <a:r>
              <a:rPr lang="en-US" sz="2400" b="1" i="1" dirty="0" smtClean="0">
                <a:effectLst>
                  <a:outerShdw blurRad="38100" dist="38100" dir="2700000" algn="tl">
                    <a:srgbClr val="000000">
                      <a:alpha val="43137"/>
                    </a:srgbClr>
                  </a:outerShdw>
                </a:effectLst>
                <a:latin typeface="Arial" pitchFamily="34" charset="0"/>
                <a:cs typeface="Arial" pitchFamily="34" charset="0"/>
              </a:rPr>
              <a:t>coming near YOU!”</a:t>
            </a:r>
            <a:br>
              <a:rPr lang="en-US" sz="2400" b="1" i="1" dirty="0" smtClean="0">
                <a:effectLst>
                  <a:outerShdw blurRad="38100" dist="38100" dir="2700000" algn="tl">
                    <a:srgbClr val="000000">
                      <a:alpha val="43137"/>
                    </a:srgbClr>
                  </a:outerShdw>
                </a:effectLst>
                <a:latin typeface="Arial" pitchFamily="34" charset="0"/>
                <a:cs typeface="Arial" pitchFamily="34" charset="0"/>
              </a:rPr>
            </a:br>
            <a:endParaRPr lang="en-US" sz="2400" b="1" i="1" dirty="0">
              <a:effectLst>
                <a:outerShdw blurRad="38100" dist="38100" dir="2700000" algn="tl">
                  <a:srgbClr val="000000">
                    <a:alpha val="43137"/>
                  </a:srgbClr>
                </a:outerShdw>
              </a:effectLst>
              <a:latin typeface="Arial" pitchFamily="34" charset="0"/>
              <a:cs typeface="Arial" pitchFamily="34" charset="0"/>
            </a:endParaRPr>
          </a:p>
        </p:txBody>
      </p:sp>
      <p:pic>
        <p:nvPicPr>
          <p:cNvPr id="2057" name="Picture 9"/>
          <p:cNvPicPr>
            <a:picLocks noChangeAspect="1" noChangeArrowheads="1"/>
          </p:cNvPicPr>
          <p:nvPr/>
        </p:nvPicPr>
        <p:blipFill rotWithShape="1">
          <a:blip r:embed="rId3" cstate="print"/>
          <a:srcRect l="-229" t="1" b="-322"/>
          <a:stretch/>
        </p:blipFill>
        <p:spPr bwMode="auto">
          <a:xfrm>
            <a:off x="4368800" y="2514600"/>
            <a:ext cx="4429760" cy="2005476"/>
          </a:xfrm>
          <a:prstGeom prst="rect">
            <a:avLst/>
          </a:prstGeom>
          <a:ln>
            <a:noFill/>
          </a:ln>
          <a:effectLst>
            <a:outerShdw blurRad="190500" algn="tl" rotWithShape="0">
              <a:srgbClr val="000000">
                <a:alpha val="70000"/>
              </a:srgbClr>
            </a:outerShdw>
          </a:effectLst>
        </p:spPr>
      </p:pic>
      <p:sp>
        <p:nvSpPr>
          <p:cNvPr id="9" name="Subtitle 2"/>
          <p:cNvSpPr txBox="1">
            <a:spLocks/>
          </p:cNvSpPr>
          <p:nvPr/>
        </p:nvSpPr>
        <p:spPr>
          <a:xfrm>
            <a:off x="1138967" y="5104634"/>
            <a:ext cx="6633335" cy="1268471"/>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en-US" sz="2000" b="1" u="sng" dirty="0" smtClean="0">
                <a:latin typeface="Arial" pitchFamily="34" charset="0"/>
                <a:cs typeface="Arial" pitchFamily="34" charset="0"/>
              </a:rPr>
              <a:t>Yakama Nation</a:t>
            </a:r>
          </a:p>
          <a:p>
            <a:pPr algn="ctr"/>
            <a:r>
              <a:rPr lang="en-US" sz="2000" b="1" dirty="0" smtClean="0">
                <a:latin typeface="Arial" pitchFamily="34" charset="0"/>
                <a:cs typeface="Arial" pitchFamily="34" charset="0"/>
              </a:rPr>
              <a:t>Ralph </a:t>
            </a:r>
            <a:r>
              <a:rPr lang="en-US" sz="2000" b="1" dirty="0" err="1" smtClean="0">
                <a:latin typeface="Arial" pitchFamily="34" charset="0"/>
                <a:cs typeface="Arial" pitchFamily="34" charset="0"/>
              </a:rPr>
              <a:t>Lampman</a:t>
            </a:r>
            <a:r>
              <a:rPr lang="en-US" sz="2000" b="1" dirty="0" smtClean="0">
                <a:latin typeface="Arial" pitchFamily="34" charset="0"/>
                <a:cs typeface="Arial" pitchFamily="34" charset="0"/>
              </a:rPr>
              <a:t>, Bob Rose, </a:t>
            </a:r>
            <a:r>
              <a:rPr lang="en-US" sz="2000" b="1" dirty="0">
                <a:latin typeface="Arial" pitchFamily="34" charset="0"/>
                <a:cs typeface="Arial" pitchFamily="34" charset="0"/>
              </a:rPr>
              <a:t>Patrick Luke, </a:t>
            </a:r>
            <a:r>
              <a:rPr lang="en-US" sz="2000" b="1" dirty="0" err="1">
                <a:latin typeface="Arial" pitchFamily="34" charset="0"/>
                <a:cs typeface="Arial" pitchFamily="34" charset="0"/>
              </a:rPr>
              <a:t>Dave’y</a:t>
            </a:r>
            <a:r>
              <a:rPr lang="en-US" sz="2000" b="1" dirty="0">
                <a:latin typeface="Arial" pitchFamily="34" charset="0"/>
                <a:cs typeface="Arial" pitchFamily="34" charset="0"/>
              </a:rPr>
              <a:t> </a:t>
            </a:r>
            <a:r>
              <a:rPr lang="en-US" sz="2000" b="1" dirty="0" smtClean="0">
                <a:latin typeface="Arial" pitchFamily="34" charset="0"/>
                <a:cs typeface="Arial" pitchFamily="34" charset="0"/>
              </a:rPr>
              <a:t>Lumley, </a:t>
            </a:r>
            <a:r>
              <a:rPr lang="en-US" sz="2000" b="1" dirty="0">
                <a:latin typeface="Arial" pitchFamily="34" charset="0"/>
                <a:cs typeface="Arial" pitchFamily="34" charset="0"/>
              </a:rPr>
              <a:t>Tyler </a:t>
            </a:r>
            <a:r>
              <a:rPr lang="en-US" sz="2000" b="1" dirty="0" err="1" smtClean="0">
                <a:latin typeface="Arial" pitchFamily="34" charset="0"/>
                <a:cs typeface="Arial" pitchFamily="34" charset="0"/>
              </a:rPr>
              <a:t>Beals</a:t>
            </a:r>
            <a:r>
              <a:rPr lang="en-US" sz="2000" b="1" dirty="0" smtClean="0">
                <a:latin typeface="Arial" pitchFamily="34" charset="0"/>
                <a:cs typeface="Arial" pitchFamily="34" charset="0"/>
              </a:rPr>
              <a:t>, and Frank </a:t>
            </a:r>
            <a:r>
              <a:rPr lang="en-US" sz="2000" b="1" dirty="0" err="1" smtClean="0">
                <a:latin typeface="Arial" pitchFamily="34" charset="0"/>
                <a:cs typeface="Arial" pitchFamily="34" charset="0"/>
              </a:rPr>
              <a:t>Spillar</a:t>
            </a:r>
            <a:endParaRPr lang="en-US" sz="2000" b="1" dirty="0" smtClean="0">
              <a:latin typeface="Arial" pitchFamily="34" charset="0"/>
              <a:cs typeface="Arial" pitchFamily="34" charset="0"/>
            </a:endParaRPr>
          </a:p>
        </p:txBody>
      </p:sp>
      <p:pic>
        <p:nvPicPr>
          <p:cNvPr id="10" name="Picture 6" descr="http://ca.water.usgs.gov/mercury/images/logoBO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2229" y="459761"/>
            <a:ext cx="1409394" cy="6401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8" descr="http://supplements.kentlaw.iit.edu/energylawcasebook/files/2010/09/BPA-Logo.gi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203" y="1357570"/>
            <a:ext cx="1417749" cy="1063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lampman\Dropbox\Representative Photos for Michelle\Ammocoete\IMGP225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28" t="7541" r="18794" b="25091"/>
          <a:stretch/>
        </p:blipFill>
        <p:spPr bwMode="auto">
          <a:xfrm>
            <a:off x="685800" y="2251901"/>
            <a:ext cx="3505200" cy="25308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4" descr="http://yakamafish-nsn.gov/sites/all/themes/anvil/logo.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896" y="217031"/>
            <a:ext cx="1396142" cy="922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ykfp.org/klickitat/Library/images/logos/YKFPlogo_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514" y="1283570"/>
            <a:ext cx="997453" cy="94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088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99" r="21533"/>
          <a:stretch/>
        </p:blipFill>
        <p:spPr bwMode="auto">
          <a:xfrm>
            <a:off x="4267200" y="1752600"/>
            <a:ext cx="4089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10160" y="15928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Lower </a:t>
            </a:r>
            <a:r>
              <a:rPr lang="en-US" sz="3600" b="1" i="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Wenas</a:t>
            </a:r>
            <a:r>
              <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Site (Yakima, WA)</a:t>
            </a:r>
          </a:p>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Year 1 Only</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960" y="2482068"/>
            <a:ext cx="4241800" cy="3189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1447800"/>
            <a:ext cx="2743200" cy="1200329"/>
          </a:xfrm>
          <a:prstGeom prst="rect">
            <a:avLst/>
          </a:prstGeom>
          <a:noFill/>
        </p:spPr>
        <p:txBody>
          <a:bodyPr wrap="square" rtlCol="0">
            <a:spAutoFit/>
          </a:bodyPr>
          <a:lstStyle/>
          <a:p>
            <a:pPr algn="ctr"/>
            <a:r>
              <a:rPr lang="en-US" sz="2400" b="1" dirty="0" smtClean="0"/>
              <a:t>Habitat Area = </a:t>
            </a:r>
          </a:p>
          <a:p>
            <a:pPr algn="ctr"/>
            <a:r>
              <a:rPr lang="en-US" sz="2400" b="1" dirty="0" smtClean="0"/>
              <a:t>8101 m</a:t>
            </a:r>
            <a:r>
              <a:rPr lang="en-US" sz="2400" b="1" baseline="30000" dirty="0" smtClean="0"/>
              <a:t>2</a:t>
            </a:r>
          </a:p>
          <a:p>
            <a:pPr algn="ctr"/>
            <a:endParaRPr lang="en-US" sz="2400" b="1" dirty="0"/>
          </a:p>
        </p:txBody>
      </p:sp>
      <p:sp>
        <p:nvSpPr>
          <p:cNvPr id="8" name="TextBox 7"/>
          <p:cNvSpPr txBox="1"/>
          <p:nvPr/>
        </p:nvSpPr>
        <p:spPr>
          <a:xfrm>
            <a:off x="1079500" y="5715000"/>
            <a:ext cx="2743200" cy="1569660"/>
          </a:xfrm>
          <a:prstGeom prst="rect">
            <a:avLst/>
          </a:prstGeom>
          <a:noFill/>
        </p:spPr>
        <p:txBody>
          <a:bodyPr wrap="square" rtlCol="0">
            <a:spAutoFit/>
          </a:bodyPr>
          <a:lstStyle/>
          <a:p>
            <a:pPr algn="ctr"/>
            <a:r>
              <a:rPr lang="en-US" sz="2400" b="1" dirty="0" smtClean="0"/>
              <a:t>Carry Capacity =</a:t>
            </a:r>
            <a:br>
              <a:rPr lang="en-US" sz="2400" b="1" dirty="0" smtClean="0"/>
            </a:br>
            <a:r>
              <a:rPr lang="en-US" sz="2400" b="1" dirty="0" smtClean="0"/>
              <a:t>49,475 larvae</a:t>
            </a:r>
          </a:p>
          <a:p>
            <a:pPr algn="ctr"/>
            <a:endParaRPr lang="en-US" sz="2400" b="1" dirty="0" smtClean="0"/>
          </a:p>
          <a:p>
            <a:pPr algn="ctr"/>
            <a:endParaRPr lang="en-US" sz="2400" b="1" dirty="0"/>
          </a:p>
        </p:txBody>
      </p:sp>
    </p:spTree>
    <p:extLst>
      <p:ext uri="{BB962C8B-B14F-4D97-AF65-F5344CB8AC3E}">
        <p14:creationId xmlns:p14="http://schemas.microsoft.com/office/powerpoint/2010/main" val="138731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084" t="12222" r="33021" b="5223"/>
          <a:stretch/>
        </p:blipFill>
        <p:spPr bwMode="auto">
          <a:xfrm>
            <a:off x="4932040" y="1447800"/>
            <a:ext cx="3930019" cy="5229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10160" y="15928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2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Holmes Acclimation Site (Ellensburg, WA)</a:t>
            </a:r>
          </a:p>
          <a:p>
            <a:pPr marL="45720" indent="0" algn="ctr">
              <a:buNone/>
            </a:pPr>
            <a:r>
              <a:rPr lang="en-US" sz="32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Year 2-3</a:t>
            </a:r>
            <a:endParaRPr lang="en-US" sz="32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6" y="2300287"/>
            <a:ext cx="4666623" cy="35020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1447800"/>
            <a:ext cx="2743200" cy="1200329"/>
          </a:xfrm>
          <a:prstGeom prst="rect">
            <a:avLst/>
          </a:prstGeom>
          <a:noFill/>
        </p:spPr>
        <p:txBody>
          <a:bodyPr wrap="square" rtlCol="0">
            <a:spAutoFit/>
          </a:bodyPr>
          <a:lstStyle/>
          <a:p>
            <a:pPr algn="ctr"/>
            <a:r>
              <a:rPr lang="en-US" sz="2400" b="1" dirty="0" smtClean="0"/>
              <a:t>Habitat Area = </a:t>
            </a:r>
          </a:p>
          <a:p>
            <a:pPr algn="ctr"/>
            <a:r>
              <a:rPr lang="en-US" sz="2400" b="1" dirty="0" smtClean="0"/>
              <a:t>17,414 m</a:t>
            </a:r>
            <a:r>
              <a:rPr lang="en-US" sz="2400" b="1" baseline="30000" dirty="0" smtClean="0"/>
              <a:t>2</a:t>
            </a:r>
          </a:p>
          <a:p>
            <a:pPr algn="ctr"/>
            <a:endParaRPr lang="en-US" sz="2400" b="1" dirty="0"/>
          </a:p>
        </p:txBody>
      </p:sp>
      <p:sp>
        <p:nvSpPr>
          <p:cNvPr id="8" name="TextBox 7"/>
          <p:cNvSpPr txBox="1"/>
          <p:nvPr/>
        </p:nvSpPr>
        <p:spPr>
          <a:xfrm>
            <a:off x="1066800" y="5800724"/>
            <a:ext cx="2743200" cy="1569660"/>
          </a:xfrm>
          <a:prstGeom prst="rect">
            <a:avLst/>
          </a:prstGeom>
          <a:noFill/>
        </p:spPr>
        <p:txBody>
          <a:bodyPr wrap="square" rtlCol="0">
            <a:spAutoFit/>
          </a:bodyPr>
          <a:lstStyle/>
          <a:p>
            <a:pPr algn="ctr"/>
            <a:r>
              <a:rPr lang="en-US" sz="2400" b="1" dirty="0" smtClean="0"/>
              <a:t>Carry Capacity =</a:t>
            </a:r>
            <a:br>
              <a:rPr lang="en-US" sz="2400" b="1" dirty="0" smtClean="0"/>
            </a:br>
            <a:r>
              <a:rPr lang="en-US" sz="2400" b="1" dirty="0" smtClean="0"/>
              <a:t>149,600 larvae</a:t>
            </a:r>
          </a:p>
          <a:p>
            <a:pPr algn="ctr"/>
            <a:endParaRPr lang="en-US" sz="2400" b="1" dirty="0" smtClean="0"/>
          </a:p>
          <a:p>
            <a:pPr algn="ctr"/>
            <a:endParaRPr lang="en-US" sz="2400" b="1" dirty="0"/>
          </a:p>
        </p:txBody>
      </p:sp>
    </p:spTree>
    <p:extLst>
      <p:ext uri="{BB962C8B-B14F-4D97-AF65-F5344CB8AC3E}">
        <p14:creationId xmlns:p14="http://schemas.microsoft.com/office/powerpoint/2010/main" val="6253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0160" y="15928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Cle </a:t>
            </a:r>
            <a:r>
              <a:rPr lang="en-US" sz="3600" b="1" i="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Elum</a:t>
            </a: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Hatchery Site (Cle </a:t>
            </a:r>
            <a:r>
              <a:rPr lang="en-US" sz="3600" b="1" i="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Elum</a:t>
            </a: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WA)</a:t>
            </a:r>
          </a:p>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Year 1-3</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265" t="23333" r="21944" b="15926"/>
          <a:stretch/>
        </p:blipFill>
        <p:spPr bwMode="auto">
          <a:xfrm>
            <a:off x="3551524" y="3200400"/>
            <a:ext cx="5376576" cy="347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47800"/>
            <a:ext cx="4267200" cy="3200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46700" y="1847670"/>
            <a:ext cx="2743200" cy="1200329"/>
          </a:xfrm>
          <a:prstGeom prst="rect">
            <a:avLst/>
          </a:prstGeom>
          <a:noFill/>
        </p:spPr>
        <p:txBody>
          <a:bodyPr wrap="square" rtlCol="0">
            <a:spAutoFit/>
          </a:bodyPr>
          <a:lstStyle/>
          <a:p>
            <a:pPr algn="ctr"/>
            <a:r>
              <a:rPr lang="en-US" sz="2400" b="1" dirty="0" smtClean="0"/>
              <a:t>Habitat Area = </a:t>
            </a:r>
          </a:p>
          <a:p>
            <a:pPr algn="ctr"/>
            <a:r>
              <a:rPr lang="en-US" sz="2400" b="1" dirty="0" smtClean="0"/>
              <a:t>45,896 m</a:t>
            </a:r>
            <a:r>
              <a:rPr lang="en-US" sz="2400" b="1" baseline="30000" dirty="0" smtClean="0"/>
              <a:t>2</a:t>
            </a:r>
          </a:p>
          <a:p>
            <a:pPr algn="ctr"/>
            <a:endParaRPr lang="en-US" sz="2400" b="1" dirty="0"/>
          </a:p>
        </p:txBody>
      </p:sp>
      <p:sp>
        <p:nvSpPr>
          <p:cNvPr id="9" name="TextBox 8"/>
          <p:cNvSpPr txBox="1"/>
          <p:nvPr/>
        </p:nvSpPr>
        <p:spPr>
          <a:xfrm>
            <a:off x="533400" y="5110540"/>
            <a:ext cx="2743200" cy="1569660"/>
          </a:xfrm>
          <a:prstGeom prst="rect">
            <a:avLst/>
          </a:prstGeom>
          <a:noFill/>
        </p:spPr>
        <p:txBody>
          <a:bodyPr wrap="square" rtlCol="0">
            <a:spAutoFit/>
          </a:bodyPr>
          <a:lstStyle/>
          <a:p>
            <a:pPr algn="ctr"/>
            <a:r>
              <a:rPr lang="en-US" sz="2400" b="1" dirty="0" smtClean="0"/>
              <a:t>Carry Capacity =</a:t>
            </a:r>
            <a:br>
              <a:rPr lang="en-US" sz="2400" b="1" dirty="0" smtClean="0"/>
            </a:br>
            <a:r>
              <a:rPr lang="en-US" sz="2400" b="1" dirty="0" smtClean="0"/>
              <a:t>291,530 larvae</a:t>
            </a:r>
          </a:p>
          <a:p>
            <a:pPr algn="ctr"/>
            <a:endParaRPr lang="en-US" sz="2400" b="1" dirty="0" smtClean="0"/>
          </a:p>
          <a:p>
            <a:pPr algn="ctr"/>
            <a:endParaRPr lang="en-US" sz="2400" b="1" dirty="0"/>
          </a:p>
        </p:txBody>
      </p:sp>
    </p:spTree>
    <p:extLst>
      <p:ext uri="{BB962C8B-B14F-4D97-AF65-F5344CB8AC3E}">
        <p14:creationId xmlns:p14="http://schemas.microsoft.com/office/powerpoint/2010/main" val="41299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76400"/>
            <a:ext cx="4742435" cy="504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10160" y="15928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Eschbach</a:t>
            </a: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Park Site (Naches, WA)</a:t>
            </a:r>
          </a:p>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Year 1-3</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268" y="2611437"/>
            <a:ext cx="4225492" cy="3171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5800" y="1600200"/>
            <a:ext cx="2743200" cy="1200329"/>
          </a:xfrm>
          <a:prstGeom prst="rect">
            <a:avLst/>
          </a:prstGeom>
          <a:noFill/>
        </p:spPr>
        <p:txBody>
          <a:bodyPr wrap="square" rtlCol="0">
            <a:spAutoFit/>
          </a:bodyPr>
          <a:lstStyle/>
          <a:p>
            <a:pPr algn="ctr"/>
            <a:r>
              <a:rPr lang="en-US" sz="2400" b="1" dirty="0" smtClean="0"/>
              <a:t>Habitat Area = </a:t>
            </a:r>
          </a:p>
          <a:p>
            <a:pPr algn="ctr"/>
            <a:r>
              <a:rPr lang="en-US" sz="2400" b="1" dirty="0" smtClean="0"/>
              <a:t>23,425 m</a:t>
            </a:r>
            <a:r>
              <a:rPr lang="en-US" sz="2400" b="1" baseline="30000" dirty="0" smtClean="0"/>
              <a:t>2</a:t>
            </a:r>
          </a:p>
          <a:p>
            <a:pPr algn="ctr"/>
            <a:endParaRPr lang="en-US" sz="2400" b="1" dirty="0"/>
          </a:p>
        </p:txBody>
      </p:sp>
      <p:sp>
        <p:nvSpPr>
          <p:cNvPr id="8" name="TextBox 7"/>
          <p:cNvSpPr txBox="1"/>
          <p:nvPr/>
        </p:nvSpPr>
        <p:spPr>
          <a:xfrm>
            <a:off x="685800" y="5783262"/>
            <a:ext cx="2743200" cy="1569660"/>
          </a:xfrm>
          <a:prstGeom prst="rect">
            <a:avLst/>
          </a:prstGeom>
          <a:noFill/>
        </p:spPr>
        <p:txBody>
          <a:bodyPr wrap="square" rtlCol="0">
            <a:spAutoFit/>
          </a:bodyPr>
          <a:lstStyle/>
          <a:p>
            <a:pPr algn="ctr"/>
            <a:r>
              <a:rPr lang="en-US" sz="2400" b="1" dirty="0" smtClean="0"/>
              <a:t>Carry Capacity =</a:t>
            </a:r>
            <a:br>
              <a:rPr lang="en-US" sz="2400" b="1" dirty="0" smtClean="0"/>
            </a:br>
            <a:r>
              <a:rPr lang="en-US" sz="2400" b="1" dirty="0" smtClean="0"/>
              <a:t>197,636 larvae</a:t>
            </a:r>
          </a:p>
          <a:p>
            <a:pPr algn="ctr"/>
            <a:endParaRPr lang="en-US" sz="2400" b="1" dirty="0" smtClean="0"/>
          </a:p>
          <a:p>
            <a:pPr algn="ctr"/>
            <a:endParaRPr lang="en-US" sz="2400" b="1" dirty="0"/>
          </a:p>
        </p:txBody>
      </p:sp>
    </p:spTree>
    <p:extLst>
      <p:ext uri="{BB962C8B-B14F-4D97-AF65-F5344CB8AC3E}">
        <p14:creationId xmlns:p14="http://schemas.microsoft.com/office/powerpoint/2010/main" val="53710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84" t="20185" r="67500" b="29074"/>
          <a:stretch/>
        </p:blipFill>
        <p:spPr bwMode="auto">
          <a:xfrm>
            <a:off x="2635827" y="1981200"/>
            <a:ext cx="4114800" cy="462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txBox="1">
            <a:spLocks/>
          </p:cNvSpPr>
          <p:nvPr/>
        </p:nvSpPr>
        <p:spPr>
          <a:xfrm>
            <a:off x="121227" y="41328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Art. Prop. &amp; </a:t>
            </a: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Rearing Protocols</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1149927" y="1278234"/>
            <a:ext cx="7086600" cy="461665"/>
          </a:xfrm>
          <a:prstGeom prst="rect">
            <a:avLst/>
          </a:prstGeom>
        </p:spPr>
        <p:txBody>
          <a:bodyPr wrap="square">
            <a:spAutoFit/>
          </a:bodyPr>
          <a:lstStyle/>
          <a:p>
            <a:pPr algn="ctr"/>
            <a:r>
              <a:rPr lang="en-US" sz="2400" b="1" dirty="0" smtClean="0">
                <a:latin typeface="Arial" pitchFamily="34" charset="0"/>
                <a:cs typeface="Arial" pitchFamily="34" charset="0"/>
              </a:rPr>
              <a:t>New AFS Book “Jawless Fishes of the World”</a:t>
            </a:r>
            <a:endParaRPr lang="en-US" sz="2400" dirty="0"/>
          </a:p>
        </p:txBody>
      </p:sp>
    </p:spTree>
    <p:extLst>
      <p:ext uri="{BB962C8B-B14F-4D97-AF65-F5344CB8AC3E}">
        <p14:creationId xmlns:p14="http://schemas.microsoft.com/office/powerpoint/2010/main" val="1681412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527" y="1028700"/>
            <a:ext cx="55626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txBox="1">
            <a:spLocks/>
          </p:cNvSpPr>
          <p:nvPr/>
        </p:nvSpPr>
        <p:spPr>
          <a:xfrm>
            <a:off x="-31173" y="228600"/>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Propagation</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77360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lampman\Desktop\! New\Audio-Photo-Video\Photos\! Projects\Supplementation\Artificial Propagation\Lamprey\Spawning\dry spawning\female dry spawning from 4-19-2012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386" y="853573"/>
            <a:ext cx="4223519" cy="31696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lampman\Desktop\! New\Media\Photos\Propagation\Daily Checkup\4-13-2012\IMG_17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419" y="870204"/>
            <a:ext cx="4201309" cy="31509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7506" y="837375"/>
            <a:ext cx="4176399" cy="1200329"/>
          </a:xfrm>
          <a:prstGeom prst="rect">
            <a:avLst/>
          </a:prstGeom>
          <a:solidFill>
            <a:schemeClr val="bg1">
              <a:lumMod val="50000"/>
              <a:alpha val="44000"/>
            </a:schemeClr>
          </a:solidFill>
        </p:spPr>
        <p:txBody>
          <a:bodyPr wrap="square" rtlCol="0">
            <a:spAutoFit/>
          </a:bodyPr>
          <a:lstStyle/>
          <a:p>
            <a:r>
              <a:rPr lang="en-US" sz="2400" b="1" dirty="0" smtClean="0">
                <a:solidFill>
                  <a:schemeClr val="bg1"/>
                </a:solidFill>
              </a:rPr>
              <a:t>Eggs (70~190 g)</a:t>
            </a:r>
          </a:p>
          <a:p>
            <a:r>
              <a:rPr lang="en-US" sz="2400" b="1" dirty="0" smtClean="0">
                <a:solidFill>
                  <a:schemeClr val="bg1"/>
                </a:solidFill>
              </a:rPr>
              <a:t>*Ave. 33</a:t>
            </a:r>
            <a:r>
              <a:rPr lang="en-US" sz="2400" b="1" dirty="0">
                <a:solidFill>
                  <a:schemeClr val="bg1"/>
                </a:solidFill>
              </a:rPr>
              <a:t>% of body weight</a:t>
            </a:r>
          </a:p>
          <a:p>
            <a:r>
              <a:rPr lang="en-US" sz="2400" b="1" dirty="0" smtClean="0">
                <a:solidFill>
                  <a:schemeClr val="bg1"/>
                </a:solidFill>
              </a:rPr>
              <a:t>*</a:t>
            </a:r>
            <a:r>
              <a:rPr lang="en-US" sz="2400" b="1" dirty="0" smtClean="0">
                <a:solidFill>
                  <a:schemeClr val="bg1"/>
                </a:solidFill>
              </a:rPr>
              <a:t>Ave. </a:t>
            </a:r>
            <a:r>
              <a:rPr lang="en-US" sz="2400" b="1" dirty="0" smtClean="0">
                <a:solidFill>
                  <a:schemeClr val="bg1"/>
                </a:solidFill>
              </a:rPr>
              <a:t>90,000 eggs</a:t>
            </a:r>
            <a:endParaRPr lang="en-US" sz="2400" b="1" dirty="0" smtClean="0">
              <a:solidFill>
                <a:schemeClr val="bg1"/>
              </a:solidFill>
            </a:endParaRPr>
          </a:p>
        </p:txBody>
      </p:sp>
      <p:sp>
        <p:nvSpPr>
          <p:cNvPr id="7" name="TextBox 6"/>
          <p:cNvSpPr txBox="1"/>
          <p:nvPr/>
        </p:nvSpPr>
        <p:spPr>
          <a:xfrm>
            <a:off x="4671419" y="840873"/>
            <a:ext cx="3793577" cy="1200329"/>
          </a:xfrm>
          <a:prstGeom prst="rect">
            <a:avLst/>
          </a:prstGeom>
          <a:noFill/>
        </p:spPr>
        <p:txBody>
          <a:bodyPr wrap="square" rtlCol="0">
            <a:spAutoFit/>
          </a:bodyPr>
          <a:lstStyle/>
          <a:p>
            <a:r>
              <a:rPr lang="en-US" sz="2400" b="1" dirty="0" smtClean="0">
                <a:solidFill>
                  <a:schemeClr val="bg1"/>
                </a:solidFill>
              </a:rPr>
              <a:t>Milt (0.1~9.0 g) </a:t>
            </a:r>
          </a:p>
          <a:p>
            <a:r>
              <a:rPr lang="en-US" sz="2400" b="1" dirty="0" smtClean="0">
                <a:solidFill>
                  <a:schemeClr val="bg1"/>
                </a:solidFill>
              </a:rPr>
              <a:t>*Ave. 2.0 </a:t>
            </a:r>
            <a:r>
              <a:rPr lang="en-US" sz="2400" b="1" dirty="0" smtClean="0">
                <a:solidFill>
                  <a:schemeClr val="bg1"/>
                </a:solidFill>
              </a:rPr>
              <a:t>ml</a:t>
            </a:r>
          </a:p>
          <a:p>
            <a:r>
              <a:rPr lang="en-US" sz="2400" b="1" dirty="0" smtClean="0">
                <a:solidFill>
                  <a:schemeClr val="bg1"/>
                </a:solidFill>
              </a:rPr>
              <a:t>*repeat spawn in 2 </a:t>
            </a:r>
            <a:r>
              <a:rPr lang="en-US" sz="2400" b="1" dirty="0" smtClean="0">
                <a:solidFill>
                  <a:schemeClr val="bg1"/>
                </a:solidFill>
              </a:rPr>
              <a:t>days</a:t>
            </a:r>
            <a:endParaRPr lang="en-US" sz="2400" b="1" dirty="0">
              <a:solidFill>
                <a:schemeClr val="bg1"/>
              </a:solidFill>
            </a:endParaRPr>
          </a:p>
        </p:txBody>
      </p:sp>
      <p:sp>
        <p:nvSpPr>
          <p:cNvPr id="4" name="Down Arrow 3"/>
          <p:cNvSpPr/>
          <p:nvPr/>
        </p:nvSpPr>
        <p:spPr>
          <a:xfrm rot="18920711">
            <a:off x="3204417" y="2879697"/>
            <a:ext cx="533400" cy="880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67000" y="5638800"/>
            <a:ext cx="8077200" cy="461665"/>
          </a:xfrm>
          <a:prstGeom prst="rect">
            <a:avLst/>
          </a:prstGeom>
        </p:spPr>
        <p:txBody>
          <a:bodyPr wrap="square">
            <a:spAutoFit/>
          </a:bodyPr>
          <a:lstStyle/>
          <a:p>
            <a:pPr algn="ctr"/>
            <a:r>
              <a:rPr lang="en-US" sz="2400" b="1" dirty="0" smtClean="0">
                <a:latin typeface="Arial" pitchFamily="34" charset="0"/>
                <a:cs typeface="Arial" pitchFamily="34" charset="0"/>
              </a:rPr>
              <a:t> Egg </a:t>
            </a:r>
            <a:r>
              <a:rPr lang="en-US" sz="2400" b="1" dirty="0">
                <a:latin typeface="Arial" pitchFamily="34" charset="0"/>
                <a:cs typeface="Arial" pitchFamily="34" charset="0"/>
              </a:rPr>
              <a:t>stickiness &amp; </a:t>
            </a:r>
            <a:r>
              <a:rPr lang="en-US" sz="2400" b="1" dirty="0" smtClean="0">
                <a:latin typeface="Arial" pitchFamily="34" charset="0"/>
                <a:cs typeface="Arial" pitchFamily="34" charset="0"/>
              </a:rPr>
              <a:t>buoyancy</a:t>
            </a:r>
            <a:endParaRPr lang="en-US" sz="2400" b="1" dirty="0">
              <a:latin typeface="Arial" pitchFamily="34" charset="0"/>
              <a:cs typeface="Arial"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3083439" y="2438399"/>
            <a:ext cx="2917268" cy="2817127"/>
          </a:xfrm>
          <a:prstGeom prst="rect">
            <a:avLst/>
          </a:prstGeom>
          <a:noFill/>
          <a:ln w="9525">
            <a:noFill/>
            <a:miter lim="800000"/>
            <a:headEnd/>
            <a:tailEnd/>
          </a:ln>
          <a:effectLst/>
        </p:spPr>
      </p:pic>
      <p:sp>
        <p:nvSpPr>
          <p:cNvPr id="9" name="Down Arrow 8"/>
          <p:cNvSpPr/>
          <p:nvPr/>
        </p:nvSpPr>
        <p:spPr>
          <a:xfrm rot="2984830">
            <a:off x="5701235" y="2879593"/>
            <a:ext cx="533400" cy="810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t0.gstatic.com/images?q=tbn:ANd9GcQkJcpCosMi2xuVReJVcwQqcbKvLt4QehmHBnZDCQXgWkxHU1fJ"/>
          <p:cNvPicPr>
            <a:picLocks noChangeAspect="1" noChangeArrowheads="1"/>
          </p:cNvPicPr>
          <p:nvPr/>
        </p:nvPicPr>
        <p:blipFill rotWithShape="1">
          <a:blip r:embed="rId6">
            <a:extLst>
              <a:ext uri="{28A0092B-C50C-407E-A947-70E740481C1C}">
                <a14:useLocalDpi xmlns:a14="http://schemas.microsoft.com/office/drawing/2010/main" val="0"/>
              </a:ext>
            </a:extLst>
          </a:blip>
          <a:srcRect l="28803" r="25026"/>
          <a:stretch/>
        </p:blipFill>
        <p:spPr bwMode="auto">
          <a:xfrm rot="991525">
            <a:off x="7598878" y="2949623"/>
            <a:ext cx="989490" cy="21431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lampman\Desktop\! New\Media\Photos\Lamprey\Adult Lamprey\Yakama Nation\For Propagation\2012-04-23 spawning #3 tried fuller's earth for 1 hour\IMG_194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77" t="43411" r="4003" b="30121"/>
          <a:stretch/>
        </p:blipFill>
        <p:spPr bwMode="auto">
          <a:xfrm rot="1667079">
            <a:off x="-48949" y="4354092"/>
            <a:ext cx="4688821" cy="1022603"/>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a:xfrm>
            <a:off x="-31173" y="228600"/>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Propagation</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9280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fade">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animBg="1"/>
      <p:bldP spid="10"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399" y="1905000"/>
            <a:ext cx="5049189" cy="46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2"/>
          <p:cNvSpPr txBox="1">
            <a:spLocks/>
          </p:cNvSpPr>
          <p:nvPr/>
        </p:nvSpPr>
        <p:spPr>
          <a:xfrm>
            <a:off x="0"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Egg Fertilization</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031" name="Picture 7" descr="C:\Users\r.lampman\Desktop\! New\Media\Photos\! Projects\Supplementation\Artificial Propagation\2013\1 - Adults\4-11-2013\IMG_295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5997" t="11207" r="27472" b="31808"/>
          <a:stretch/>
        </p:blipFill>
        <p:spPr bwMode="auto">
          <a:xfrm>
            <a:off x="762000" y="3987515"/>
            <a:ext cx="2815712" cy="25862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srcRect/>
          <a:stretch>
            <a:fillRect/>
          </a:stretch>
        </p:blipFill>
        <p:spPr bwMode="auto">
          <a:xfrm>
            <a:off x="6273802" y="4423875"/>
            <a:ext cx="2205240" cy="2129541"/>
          </a:xfrm>
          <a:prstGeom prst="rect">
            <a:avLst/>
          </a:prstGeom>
          <a:noFill/>
          <a:ln w="9525">
            <a:noFill/>
            <a:miter lim="800000"/>
            <a:headEnd/>
            <a:tailEnd/>
          </a:ln>
          <a:effectLst/>
        </p:spPr>
      </p:pic>
      <p:pic>
        <p:nvPicPr>
          <p:cNvPr id="1030" name="Picture 6" descr="C:\Users\r.lampman\Desktop\! New\Media\Photos\! Projects\Supplementation\Artificial Propagation\2013\1 - Adults\4-11-2013\IMG_295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78" t="5132" r="12397" b="8471"/>
          <a:stretch/>
        </p:blipFill>
        <p:spPr bwMode="auto">
          <a:xfrm>
            <a:off x="6019800" y="3677160"/>
            <a:ext cx="2819399" cy="271355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304801" y="1278867"/>
            <a:ext cx="6019800" cy="452286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US" sz="2800" b="1" dirty="0" smtClean="0">
                <a:solidFill>
                  <a:schemeClr val="tx1"/>
                </a:solidFill>
                <a:latin typeface="Arial" pitchFamily="34" charset="0"/>
                <a:cs typeface="Arial" pitchFamily="34" charset="0"/>
              </a:rPr>
              <a:t>Reduced wait time works better (3 vs. 6 vs. 12 min)</a:t>
            </a:r>
          </a:p>
          <a:p>
            <a:pPr>
              <a:buFont typeface="Arial" pitchFamily="34" charset="0"/>
              <a:buChar char="•"/>
            </a:pPr>
            <a:r>
              <a:rPr lang="en-US" sz="2800" b="1" dirty="0" smtClean="0">
                <a:solidFill>
                  <a:schemeClr val="tx1"/>
                </a:solidFill>
                <a:latin typeface="Arial" pitchFamily="34" charset="0"/>
                <a:cs typeface="Arial" pitchFamily="34" charset="0"/>
              </a:rPr>
              <a:t>1-2 </a:t>
            </a:r>
            <a:r>
              <a:rPr lang="en-US" sz="2800" b="1" dirty="0">
                <a:solidFill>
                  <a:schemeClr val="tx1"/>
                </a:solidFill>
                <a:latin typeface="Arial" pitchFamily="34" charset="0"/>
                <a:cs typeface="Arial" pitchFamily="34" charset="0"/>
              </a:rPr>
              <a:t>min mixing in 1% pineapple juice eliminates egg sticking</a:t>
            </a:r>
          </a:p>
          <a:p>
            <a:pPr>
              <a:buFont typeface="Arial" pitchFamily="34" charset="0"/>
              <a:buChar char="•"/>
            </a:pPr>
            <a:r>
              <a:rPr lang="en-US" sz="2800" b="1" dirty="0" smtClean="0">
                <a:solidFill>
                  <a:schemeClr val="tx1"/>
                </a:solidFill>
                <a:latin typeface="Arial" pitchFamily="34" charset="0"/>
                <a:cs typeface="Arial" pitchFamily="34" charset="0"/>
              </a:rPr>
              <a:t>Rinsing </a:t>
            </a:r>
            <a:r>
              <a:rPr lang="en-US" sz="2800" b="1" dirty="0" smtClean="0">
                <a:solidFill>
                  <a:schemeClr val="tx1"/>
                </a:solidFill>
                <a:latin typeface="Arial" pitchFamily="34" charset="0"/>
                <a:cs typeface="Arial" pitchFamily="34" charset="0"/>
              </a:rPr>
              <a:t>3 times increased hatching rates</a:t>
            </a:r>
            <a:endParaRPr lang="en-US" sz="2800" b="1" dirty="0" smtClean="0">
              <a:solidFill>
                <a:schemeClr val="tx1"/>
              </a:solidFill>
              <a:latin typeface="Arial" pitchFamily="34" charset="0"/>
              <a:cs typeface="Arial" pitchFamily="34" charset="0"/>
            </a:endParaRPr>
          </a:p>
          <a:p>
            <a:pPr>
              <a:buFont typeface="Arial" pitchFamily="34" charset="0"/>
              <a:buChar char="•"/>
            </a:pPr>
            <a:r>
              <a:rPr lang="en-US" sz="2800" b="1" dirty="0" smtClean="0">
                <a:solidFill>
                  <a:schemeClr val="tx1"/>
                </a:solidFill>
                <a:latin typeface="Arial" pitchFamily="34" charset="0"/>
                <a:cs typeface="Arial" pitchFamily="34" charset="0"/>
              </a:rPr>
              <a:t>Zip lock bag method comparable to bowl &amp; feather</a:t>
            </a:r>
          </a:p>
          <a:p>
            <a:pPr>
              <a:buFont typeface="Arial" pitchFamily="34" charset="0"/>
              <a:buChar char="•"/>
            </a:pPr>
            <a:r>
              <a:rPr lang="en-US" sz="2800" b="1" dirty="0" smtClean="0">
                <a:solidFill>
                  <a:schemeClr val="tx1"/>
                </a:solidFill>
                <a:latin typeface="Arial" pitchFamily="34" charset="0"/>
                <a:cs typeface="Arial" pitchFamily="34" charset="0"/>
              </a:rPr>
              <a:t>2:3 </a:t>
            </a:r>
            <a:r>
              <a:rPr lang="en-US" sz="2800" b="1" dirty="0" err="1" smtClean="0">
                <a:solidFill>
                  <a:schemeClr val="tx1"/>
                </a:solidFill>
                <a:latin typeface="Arial" pitchFamily="34" charset="0"/>
                <a:cs typeface="Arial" pitchFamily="34" charset="0"/>
              </a:rPr>
              <a:t>egg:water</a:t>
            </a:r>
            <a:r>
              <a:rPr lang="en-US" sz="2800" b="1" dirty="0" smtClean="0">
                <a:solidFill>
                  <a:schemeClr val="tx1"/>
                </a:solidFill>
                <a:latin typeface="Arial" pitchFamily="34" charset="0"/>
                <a:cs typeface="Arial" pitchFamily="34" charset="0"/>
              </a:rPr>
              <a:t> ratio, 2.5~5% milt </a:t>
            </a:r>
            <a:r>
              <a:rPr lang="en-US" sz="2800" b="1" dirty="0" smtClean="0">
                <a:solidFill>
                  <a:schemeClr val="tx1"/>
                </a:solidFill>
                <a:latin typeface="Arial" pitchFamily="34" charset="0"/>
                <a:cs typeface="Arial" pitchFamily="34" charset="0"/>
              </a:rPr>
              <a:t>optimal  </a:t>
            </a:r>
            <a:endParaRPr lang="en-US" sz="2800" b="1" dirty="0" smtClean="0">
              <a:solidFill>
                <a:schemeClr val="tx1"/>
              </a:solidFill>
              <a:latin typeface="Arial" pitchFamily="34" charset="0"/>
              <a:cs typeface="Arial" pitchFamily="34" charset="0"/>
            </a:endParaRPr>
          </a:p>
          <a:p>
            <a:pPr>
              <a:buFont typeface="Arial" pitchFamily="34" charset="0"/>
              <a:buChar char="•"/>
            </a:pPr>
            <a:endParaRPr lang="en-US" sz="2800" b="1" dirty="0" smtClean="0">
              <a:solidFill>
                <a:schemeClr val="tx1"/>
              </a:solidFill>
              <a:latin typeface="Arial" pitchFamily="34" charset="0"/>
              <a:cs typeface="Arial" pitchFamily="34" charset="0"/>
            </a:endParaRPr>
          </a:p>
        </p:txBody>
      </p:sp>
      <p:pic>
        <p:nvPicPr>
          <p:cNvPr id="4098" name="Picture 2" descr="http://www.tampabay.com/resources/images/dti/rendered/2014/03/biz_pineapples032314b_12810066_8col.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9342" y="4180575"/>
            <a:ext cx="3592246" cy="23932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7187" t="15799" r="46793" b="50185"/>
          <a:stretch/>
        </p:blipFill>
        <p:spPr bwMode="auto">
          <a:xfrm>
            <a:off x="5864696" y="1822391"/>
            <a:ext cx="3172292" cy="233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19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31"/>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par>
                                <p:cTn id="23" presetID="1" presetClass="exit" presetSubtype="0" fill="hold" nodeType="withEffect">
                                  <p:stCondLst>
                                    <p:cond delay="0"/>
                                  </p:stCondLst>
                                  <p:childTnLst>
                                    <p:set>
                                      <p:cBhvr>
                                        <p:cTn id="24" dur="1" fill="hold">
                                          <p:stCondLst>
                                            <p:cond delay="0"/>
                                          </p:stCondLst>
                                        </p:cTn>
                                        <p:tgtEl>
                                          <p:spTgt spid="409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fade">
                                      <p:cBhvr>
                                        <p:cTn id="29" dur="500"/>
                                        <p:tgtEl>
                                          <p:spTgt spid="9">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4099"/>
                                        </p:tgtEl>
                                        <p:attrNameLst>
                                          <p:attrName>style.visibility</p:attrName>
                                        </p:attrNameLst>
                                      </p:cBhvr>
                                      <p:to>
                                        <p:strVal val="visible"/>
                                      </p:to>
                                    </p:set>
                                    <p:animEffect transition="in" filter="fade">
                                      <p:cBhvr>
                                        <p:cTn id="35" dur="500"/>
                                        <p:tgtEl>
                                          <p:spTgt spid="4099"/>
                                        </p:tgtEl>
                                      </p:cBhvr>
                                    </p:animEffect>
                                  </p:childTnLst>
                                </p:cTn>
                              </p:par>
                              <p:par>
                                <p:cTn id="36" presetID="1" presetClass="exit" presetSubtype="0" fill="hold" nodeType="withEffect">
                                  <p:stCondLst>
                                    <p:cond delay="0"/>
                                  </p:stCondLst>
                                  <p:childTnLst>
                                    <p:set>
                                      <p:cBhvr>
                                        <p:cTn id="37" dur="1" fill="hold">
                                          <p:stCondLst>
                                            <p:cond delay="0"/>
                                          </p:stCondLst>
                                        </p:cTn>
                                        <p:tgtEl>
                                          <p:spTgt spid="10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lampman\Desktop\! New\Media\Photos\Lamprey\Propagation Lamprey\Microscope\early develop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763" y="4360452"/>
            <a:ext cx="1032888" cy="369332"/>
          </a:xfrm>
          <a:prstGeom prst="rect">
            <a:avLst/>
          </a:prstGeom>
          <a:noFill/>
        </p:spPr>
        <p:txBody>
          <a:bodyPr wrap="square" rtlCol="0">
            <a:spAutoFit/>
          </a:bodyPr>
          <a:lstStyle/>
          <a:p>
            <a:r>
              <a:rPr lang="en-US" dirty="0" smtClean="0">
                <a:solidFill>
                  <a:schemeClr val="bg1"/>
                </a:solidFill>
              </a:rPr>
              <a:t>mouth</a:t>
            </a:r>
            <a:endParaRPr lang="en-US" dirty="0">
              <a:solidFill>
                <a:schemeClr val="bg1"/>
              </a:solidFill>
            </a:endParaRPr>
          </a:p>
        </p:txBody>
      </p:sp>
      <p:sp>
        <p:nvSpPr>
          <p:cNvPr id="5" name="TextBox 4"/>
          <p:cNvSpPr txBox="1"/>
          <p:nvPr/>
        </p:nvSpPr>
        <p:spPr>
          <a:xfrm>
            <a:off x="1833146" y="3429000"/>
            <a:ext cx="1032888" cy="369332"/>
          </a:xfrm>
          <a:prstGeom prst="rect">
            <a:avLst/>
          </a:prstGeom>
          <a:noFill/>
        </p:spPr>
        <p:txBody>
          <a:bodyPr wrap="square" rtlCol="0">
            <a:spAutoFit/>
          </a:bodyPr>
          <a:lstStyle/>
          <a:p>
            <a:r>
              <a:rPr lang="en-US" dirty="0" smtClean="0">
                <a:solidFill>
                  <a:schemeClr val="bg1"/>
                </a:solidFill>
              </a:rPr>
              <a:t>gills</a:t>
            </a:r>
            <a:endParaRPr lang="en-US" dirty="0">
              <a:solidFill>
                <a:schemeClr val="bg1"/>
              </a:solidFill>
            </a:endParaRPr>
          </a:p>
        </p:txBody>
      </p:sp>
      <p:cxnSp>
        <p:nvCxnSpPr>
          <p:cNvPr id="6" name="Straight Arrow Connector 5"/>
          <p:cNvCxnSpPr>
            <a:stCxn id="5" idx="1"/>
          </p:cNvCxnSpPr>
          <p:nvPr/>
        </p:nvCxnSpPr>
        <p:spPr>
          <a:xfrm flipH="1">
            <a:off x="1183507" y="3613666"/>
            <a:ext cx="649639" cy="4065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0810" y="5251634"/>
            <a:ext cx="1032888" cy="369332"/>
          </a:xfrm>
          <a:prstGeom prst="rect">
            <a:avLst/>
          </a:prstGeom>
          <a:noFill/>
        </p:spPr>
        <p:txBody>
          <a:bodyPr wrap="square" rtlCol="0">
            <a:spAutoFit/>
          </a:bodyPr>
          <a:lstStyle/>
          <a:p>
            <a:r>
              <a:rPr lang="en-US" dirty="0" smtClean="0">
                <a:solidFill>
                  <a:schemeClr val="bg1"/>
                </a:solidFill>
              </a:rPr>
              <a:t>heart</a:t>
            </a:r>
            <a:endParaRPr lang="en-US" dirty="0">
              <a:solidFill>
                <a:schemeClr val="bg1"/>
              </a:solidFill>
            </a:endParaRPr>
          </a:p>
        </p:txBody>
      </p:sp>
      <p:cxnSp>
        <p:nvCxnSpPr>
          <p:cNvPr id="8" name="Straight Arrow Connector 7"/>
          <p:cNvCxnSpPr/>
          <p:nvPr/>
        </p:nvCxnSpPr>
        <p:spPr>
          <a:xfrm flipV="1">
            <a:off x="1143000" y="4616855"/>
            <a:ext cx="457200" cy="63477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28800" y="5835874"/>
            <a:ext cx="1032888" cy="369332"/>
          </a:xfrm>
          <a:prstGeom prst="rect">
            <a:avLst/>
          </a:prstGeom>
          <a:noFill/>
        </p:spPr>
        <p:txBody>
          <a:bodyPr wrap="square" rtlCol="0">
            <a:spAutoFit/>
          </a:bodyPr>
          <a:lstStyle/>
          <a:p>
            <a:r>
              <a:rPr lang="en-US" dirty="0">
                <a:solidFill>
                  <a:schemeClr val="bg1"/>
                </a:solidFill>
              </a:rPr>
              <a:t>y</a:t>
            </a:r>
            <a:r>
              <a:rPr lang="en-US" dirty="0" smtClean="0">
                <a:solidFill>
                  <a:schemeClr val="bg1"/>
                </a:solidFill>
              </a:rPr>
              <a:t>olk sac</a:t>
            </a:r>
            <a:endParaRPr lang="en-US" dirty="0">
              <a:solidFill>
                <a:schemeClr val="bg1"/>
              </a:solidFill>
            </a:endParaRPr>
          </a:p>
        </p:txBody>
      </p:sp>
      <p:cxnSp>
        <p:nvCxnSpPr>
          <p:cNvPr id="10" name="Straight Arrow Connector 9"/>
          <p:cNvCxnSpPr/>
          <p:nvPr/>
        </p:nvCxnSpPr>
        <p:spPr>
          <a:xfrm flipV="1">
            <a:off x="2120990" y="5201095"/>
            <a:ext cx="457200" cy="63477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83436" y="2985044"/>
            <a:ext cx="1740763" cy="369332"/>
          </a:xfrm>
          <a:prstGeom prst="rect">
            <a:avLst/>
          </a:prstGeom>
          <a:noFill/>
        </p:spPr>
        <p:txBody>
          <a:bodyPr wrap="square" rtlCol="0">
            <a:spAutoFit/>
          </a:bodyPr>
          <a:lstStyle/>
          <a:p>
            <a:r>
              <a:rPr lang="en-US" dirty="0">
                <a:solidFill>
                  <a:schemeClr val="bg1"/>
                </a:solidFill>
              </a:rPr>
              <a:t>e</a:t>
            </a:r>
            <a:r>
              <a:rPr lang="en-US" dirty="0" smtClean="0">
                <a:solidFill>
                  <a:schemeClr val="bg1"/>
                </a:solidFill>
              </a:rPr>
              <a:t>ye spot</a:t>
            </a:r>
            <a:endParaRPr lang="en-US" dirty="0">
              <a:solidFill>
                <a:schemeClr val="bg1"/>
              </a:solidFill>
            </a:endParaRPr>
          </a:p>
        </p:txBody>
      </p:sp>
      <p:cxnSp>
        <p:nvCxnSpPr>
          <p:cNvPr id="13" name="Straight Arrow Connector 12"/>
          <p:cNvCxnSpPr/>
          <p:nvPr/>
        </p:nvCxnSpPr>
        <p:spPr>
          <a:xfrm flipH="1">
            <a:off x="761446" y="3169710"/>
            <a:ext cx="618292" cy="3354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62491" y="4084241"/>
            <a:ext cx="1032888" cy="369332"/>
          </a:xfrm>
          <a:prstGeom prst="rect">
            <a:avLst/>
          </a:prstGeom>
          <a:noFill/>
        </p:spPr>
        <p:txBody>
          <a:bodyPr wrap="square" rtlCol="0">
            <a:spAutoFit/>
          </a:bodyPr>
          <a:lstStyle/>
          <a:p>
            <a:r>
              <a:rPr lang="en-US" dirty="0" smtClean="0">
                <a:solidFill>
                  <a:schemeClr val="bg1"/>
                </a:solidFill>
              </a:rPr>
              <a:t>mouth</a:t>
            </a:r>
            <a:endParaRPr lang="en-US" dirty="0">
              <a:solidFill>
                <a:schemeClr val="bg1"/>
              </a:solidFill>
            </a:endParaRPr>
          </a:p>
        </p:txBody>
      </p:sp>
      <p:cxnSp>
        <p:nvCxnSpPr>
          <p:cNvPr id="17" name="Straight Arrow Connector 16"/>
          <p:cNvCxnSpPr/>
          <p:nvPr/>
        </p:nvCxnSpPr>
        <p:spPr>
          <a:xfrm flipV="1">
            <a:off x="5453396" y="3522121"/>
            <a:ext cx="0" cy="6655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23897" y="3021009"/>
            <a:ext cx="1032888" cy="369332"/>
          </a:xfrm>
          <a:prstGeom prst="rect">
            <a:avLst/>
          </a:prstGeom>
          <a:noFill/>
        </p:spPr>
        <p:txBody>
          <a:bodyPr wrap="square" rtlCol="0">
            <a:spAutoFit/>
          </a:bodyPr>
          <a:lstStyle/>
          <a:p>
            <a:r>
              <a:rPr lang="en-US" dirty="0" smtClean="0">
                <a:solidFill>
                  <a:schemeClr val="bg1"/>
                </a:solidFill>
              </a:rPr>
              <a:t>gills</a:t>
            </a:r>
            <a:endParaRPr lang="en-US" dirty="0">
              <a:solidFill>
                <a:schemeClr val="bg1"/>
              </a:solidFill>
            </a:endParaRPr>
          </a:p>
        </p:txBody>
      </p:sp>
      <p:cxnSp>
        <p:nvCxnSpPr>
          <p:cNvPr id="19" name="Straight Arrow Connector 18"/>
          <p:cNvCxnSpPr/>
          <p:nvPr/>
        </p:nvCxnSpPr>
        <p:spPr>
          <a:xfrm flipH="1">
            <a:off x="5870559" y="3205675"/>
            <a:ext cx="649639" cy="4065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82715" y="4934244"/>
            <a:ext cx="1032888" cy="369332"/>
          </a:xfrm>
          <a:prstGeom prst="rect">
            <a:avLst/>
          </a:prstGeom>
          <a:noFill/>
        </p:spPr>
        <p:txBody>
          <a:bodyPr wrap="square" rtlCol="0">
            <a:spAutoFit/>
          </a:bodyPr>
          <a:lstStyle/>
          <a:p>
            <a:r>
              <a:rPr lang="en-US" dirty="0" smtClean="0">
                <a:solidFill>
                  <a:schemeClr val="bg1"/>
                </a:solidFill>
              </a:rPr>
              <a:t>heart</a:t>
            </a:r>
            <a:endParaRPr lang="en-US" dirty="0">
              <a:solidFill>
                <a:schemeClr val="bg1"/>
              </a:solidFill>
            </a:endParaRPr>
          </a:p>
        </p:txBody>
      </p:sp>
      <p:cxnSp>
        <p:nvCxnSpPr>
          <p:cNvPr id="21" name="Straight Arrow Connector 20"/>
          <p:cNvCxnSpPr/>
          <p:nvPr/>
        </p:nvCxnSpPr>
        <p:spPr>
          <a:xfrm flipV="1">
            <a:off x="5870559" y="4084241"/>
            <a:ext cx="228600" cy="8993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99159" y="5838115"/>
            <a:ext cx="1032888" cy="369332"/>
          </a:xfrm>
          <a:prstGeom prst="rect">
            <a:avLst/>
          </a:prstGeom>
          <a:noFill/>
        </p:spPr>
        <p:txBody>
          <a:bodyPr wrap="square" rtlCol="0">
            <a:spAutoFit/>
          </a:bodyPr>
          <a:lstStyle/>
          <a:p>
            <a:r>
              <a:rPr lang="en-US" dirty="0">
                <a:solidFill>
                  <a:schemeClr val="bg1"/>
                </a:solidFill>
              </a:rPr>
              <a:t>y</a:t>
            </a:r>
            <a:r>
              <a:rPr lang="en-US" dirty="0" smtClean="0">
                <a:solidFill>
                  <a:schemeClr val="bg1"/>
                </a:solidFill>
              </a:rPr>
              <a:t>olk sac</a:t>
            </a:r>
            <a:endParaRPr lang="en-US" dirty="0">
              <a:solidFill>
                <a:schemeClr val="bg1"/>
              </a:solidFill>
            </a:endParaRPr>
          </a:p>
        </p:txBody>
      </p:sp>
      <p:cxnSp>
        <p:nvCxnSpPr>
          <p:cNvPr id="23" name="Straight Arrow Connector 22"/>
          <p:cNvCxnSpPr/>
          <p:nvPr/>
        </p:nvCxnSpPr>
        <p:spPr>
          <a:xfrm flipV="1">
            <a:off x="6777454" y="5242273"/>
            <a:ext cx="457200" cy="63477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610" y="2514600"/>
            <a:ext cx="1676400" cy="400110"/>
          </a:xfrm>
          <a:prstGeom prst="rect">
            <a:avLst/>
          </a:prstGeom>
          <a:noFill/>
        </p:spPr>
        <p:txBody>
          <a:bodyPr wrap="square" rtlCol="0">
            <a:spAutoFit/>
          </a:bodyPr>
          <a:lstStyle/>
          <a:p>
            <a:r>
              <a:rPr lang="en-US" sz="2000" dirty="0" smtClean="0">
                <a:solidFill>
                  <a:srgbClr val="FF0000"/>
                </a:solidFill>
              </a:rPr>
              <a:t>0.25 d</a:t>
            </a:r>
            <a:endParaRPr lang="en-US" sz="2000" dirty="0">
              <a:solidFill>
                <a:srgbClr val="FF0000"/>
              </a:solidFill>
            </a:endParaRPr>
          </a:p>
        </p:txBody>
      </p:sp>
      <p:sp>
        <p:nvSpPr>
          <p:cNvPr id="25" name="TextBox 24"/>
          <p:cNvSpPr txBox="1"/>
          <p:nvPr/>
        </p:nvSpPr>
        <p:spPr>
          <a:xfrm>
            <a:off x="3091465" y="2526541"/>
            <a:ext cx="1676400" cy="400110"/>
          </a:xfrm>
          <a:prstGeom prst="rect">
            <a:avLst/>
          </a:prstGeom>
          <a:noFill/>
        </p:spPr>
        <p:txBody>
          <a:bodyPr wrap="square" rtlCol="0">
            <a:spAutoFit/>
          </a:bodyPr>
          <a:lstStyle/>
          <a:p>
            <a:r>
              <a:rPr lang="en-US" sz="2000" dirty="0" smtClean="0">
                <a:solidFill>
                  <a:srgbClr val="FF0000"/>
                </a:solidFill>
              </a:rPr>
              <a:t>12 d</a:t>
            </a:r>
            <a:endParaRPr lang="en-US" sz="2000" dirty="0">
              <a:solidFill>
                <a:srgbClr val="FF0000"/>
              </a:solidFill>
            </a:endParaRPr>
          </a:p>
        </p:txBody>
      </p:sp>
      <p:sp>
        <p:nvSpPr>
          <p:cNvPr id="26" name="TextBox 25"/>
          <p:cNvSpPr txBox="1"/>
          <p:nvPr/>
        </p:nvSpPr>
        <p:spPr>
          <a:xfrm>
            <a:off x="6016670" y="2573941"/>
            <a:ext cx="1984329" cy="400110"/>
          </a:xfrm>
          <a:prstGeom prst="rect">
            <a:avLst/>
          </a:prstGeom>
          <a:noFill/>
        </p:spPr>
        <p:txBody>
          <a:bodyPr wrap="square" rtlCol="0">
            <a:spAutoFit/>
          </a:bodyPr>
          <a:lstStyle/>
          <a:p>
            <a:r>
              <a:rPr lang="en-US" sz="2000" dirty="0" smtClean="0">
                <a:solidFill>
                  <a:srgbClr val="FF0000"/>
                </a:solidFill>
              </a:rPr>
              <a:t>14 d (~200 </a:t>
            </a:r>
            <a:r>
              <a:rPr lang="en-US" sz="2000" dirty="0" err="1" smtClean="0">
                <a:solidFill>
                  <a:srgbClr val="FF0000"/>
                </a:solidFill>
              </a:rPr>
              <a:t>dd</a:t>
            </a:r>
            <a:r>
              <a:rPr lang="en-US" sz="2000" dirty="0" smtClean="0">
                <a:solidFill>
                  <a:srgbClr val="FF0000"/>
                </a:solidFill>
              </a:rPr>
              <a:t>)</a:t>
            </a:r>
            <a:endParaRPr lang="en-US" sz="2000" dirty="0">
              <a:solidFill>
                <a:srgbClr val="FF0000"/>
              </a:solidFill>
            </a:endParaRPr>
          </a:p>
        </p:txBody>
      </p:sp>
      <p:sp>
        <p:nvSpPr>
          <p:cNvPr id="27" name="TextBox 26"/>
          <p:cNvSpPr txBox="1"/>
          <p:nvPr/>
        </p:nvSpPr>
        <p:spPr>
          <a:xfrm>
            <a:off x="5186009" y="6457890"/>
            <a:ext cx="1676400" cy="400110"/>
          </a:xfrm>
          <a:prstGeom prst="rect">
            <a:avLst/>
          </a:prstGeom>
          <a:noFill/>
        </p:spPr>
        <p:txBody>
          <a:bodyPr wrap="square" rtlCol="0">
            <a:spAutoFit/>
          </a:bodyPr>
          <a:lstStyle/>
          <a:p>
            <a:r>
              <a:rPr lang="en-US" sz="2000" dirty="0" smtClean="0">
                <a:solidFill>
                  <a:srgbClr val="FF0000"/>
                </a:solidFill>
              </a:rPr>
              <a:t>21 d</a:t>
            </a:r>
            <a:endParaRPr lang="en-US" sz="2000" dirty="0">
              <a:solidFill>
                <a:srgbClr val="FF0000"/>
              </a:solidFill>
            </a:endParaRPr>
          </a:p>
        </p:txBody>
      </p:sp>
      <p:sp>
        <p:nvSpPr>
          <p:cNvPr id="28" name="TextBox 27"/>
          <p:cNvSpPr txBox="1"/>
          <p:nvPr/>
        </p:nvSpPr>
        <p:spPr>
          <a:xfrm>
            <a:off x="12609" y="6410235"/>
            <a:ext cx="3340191" cy="400110"/>
          </a:xfrm>
          <a:prstGeom prst="rect">
            <a:avLst/>
          </a:prstGeom>
          <a:noFill/>
        </p:spPr>
        <p:txBody>
          <a:bodyPr wrap="square" rtlCol="0">
            <a:spAutoFit/>
          </a:bodyPr>
          <a:lstStyle/>
          <a:p>
            <a:r>
              <a:rPr lang="en-US" sz="2000" dirty="0" smtClean="0">
                <a:solidFill>
                  <a:srgbClr val="FF0000"/>
                </a:solidFill>
              </a:rPr>
              <a:t>31 d (~10 d w/ yolk sac) </a:t>
            </a:r>
            <a:endParaRPr lang="en-US" sz="2000" dirty="0">
              <a:solidFill>
                <a:srgbClr val="FF0000"/>
              </a:solidFill>
            </a:endParaRPr>
          </a:p>
        </p:txBody>
      </p:sp>
      <p:cxnSp>
        <p:nvCxnSpPr>
          <p:cNvPr id="29" name="Straight Arrow Connector 28"/>
          <p:cNvCxnSpPr/>
          <p:nvPr/>
        </p:nvCxnSpPr>
        <p:spPr>
          <a:xfrm flipH="1" flipV="1">
            <a:off x="381000" y="3810000"/>
            <a:ext cx="11624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766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66800"/>
            <a:ext cx="394546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491490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2"/>
          <p:cNvSpPr txBox="1">
            <a:spLocks/>
          </p:cNvSpPr>
          <p:nvPr/>
        </p:nvSpPr>
        <p:spPr>
          <a:xfrm>
            <a:off x="0"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Prolarvae</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549351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r.lampman\Desktop\! New\Media\Photos\People\Bob Rose\IMAG00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40" t="14712" r="12398" b="25343"/>
          <a:stretch/>
        </p:blipFill>
        <p:spPr bwMode="auto">
          <a:xfrm>
            <a:off x="6650082" y="900753"/>
            <a:ext cx="2478677" cy="33287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5" name="Picture 5" descr="http://t3.gstatic.com/images?q=tbn:ANd9GcSdjKnFKGRtkovQf984bSAAv99lzIyw_l8ebA8172wAoqa-F4ti5Q"/>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81" r="24894"/>
          <a:stretch/>
        </p:blipFill>
        <p:spPr bwMode="auto">
          <a:xfrm>
            <a:off x="6650083" y="4455767"/>
            <a:ext cx="2478677" cy="245565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15240" y="152400"/>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Shout-Out for Everyone Helping</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5129" name="Picture 9" descr="http://farm5.static.flickr.com/4142/4795086492_b18bbbc5b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554" r="8585"/>
          <a:stretch/>
        </p:blipFill>
        <p:spPr bwMode="auto">
          <a:xfrm>
            <a:off x="4748123" y="4648200"/>
            <a:ext cx="1901960" cy="22344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6" cstate="print"/>
          <a:srcRect/>
          <a:stretch>
            <a:fillRect/>
          </a:stretch>
        </p:blipFill>
        <p:spPr bwMode="auto">
          <a:xfrm>
            <a:off x="4556760" y="3286263"/>
            <a:ext cx="1905966" cy="1265305"/>
          </a:xfrm>
          <a:prstGeom prst="rect">
            <a:avLst/>
          </a:prstGeom>
          <a:noFill/>
          <a:ln w="9525">
            <a:noFill/>
            <a:miter lim="800000"/>
            <a:headEnd/>
            <a:tailEnd/>
          </a:ln>
        </p:spPr>
      </p:pic>
      <p:pic>
        <p:nvPicPr>
          <p:cNvPr id="4100" name="Picture 4" descr="https://encrypted-tbn2.gstatic.com/images?q=tbn:ANd9GcSM0-PtSvZJCeJG_5fhZtW6hIKqFY4qOMb7hLN4OzGCqPXHLppo"/>
          <p:cNvPicPr>
            <a:picLocks noChangeAspect="1" noChangeArrowheads="1"/>
          </p:cNvPicPr>
          <p:nvPr/>
        </p:nvPicPr>
        <p:blipFill>
          <a:blip r:embed="rId7" cstate="print"/>
          <a:srcRect/>
          <a:stretch>
            <a:fillRect/>
          </a:stretch>
        </p:blipFill>
        <p:spPr bwMode="auto">
          <a:xfrm>
            <a:off x="2293382" y="3719861"/>
            <a:ext cx="2131828" cy="1273175"/>
          </a:xfrm>
          <a:prstGeom prst="rect">
            <a:avLst/>
          </a:prstGeom>
          <a:noFill/>
        </p:spPr>
      </p:pic>
      <p:pic>
        <p:nvPicPr>
          <p:cNvPr id="5131" name="Picture 11" descr="http://t0.gstatic.com/images?q=tbn:ANd9GcS4kFHQnqLvfGwfbnHv46k3aL5rjhVxJYxh01-VE6IxXLpK8muHJIEsP4-AqQ"/>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892" y="795675"/>
            <a:ext cx="1657373" cy="24905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r.lampman\Desktop\! New\Media\Photos\People\Tyler Beals\2012\8-24-12 00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309" t="19274" r="56246" b="37216"/>
          <a:stretch/>
        </p:blipFill>
        <p:spPr bwMode="auto">
          <a:xfrm>
            <a:off x="46685" y="5138453"/>
            <a:ext cx="1812577" cy="16687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r.lampman\Desktop\! New\Audio-Photo-Video\Photos\People\Dave'y Lumley\2011\16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009" t="27227" r="31109" b="12573"/>
          <a:stretch/>
        </p:blipFill>
        <p:spPr bwMode="auto">
          <a:xfrm>
            <a:off x="2152988" y="1039710"/>
            <a:ext cx="1792572" cy="2136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57981" b="56983"/>
          <a:stretch/>
        </p:blipFill>
        <p:spPr bwMode="auto">
          <a:xfrm>
            <a:off x="0" y="3377458"/>
            <a:ext cx="2152988" cy="165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3" cstate="print"/>
          <a:srcRect/>
          <a:stretch>
            <a:fillRect/>
          </a:stretch>
        </p:blipFill>
        <p:spPr bwMode="auto">
          <a:xfrm>
            <a:off x="4191001" y="900753"/>
            <a:ext cx="2067198" cy="2350341"/>
          </a:xfrm>
          <a:prstGeom prst="rect">
            <a:avLst/>
          </a:prstGeom>
          <a:noFill/>
          <a:ln w="9525">
            <a:noFill/>
            <a:miter lim="800000"/>
            <a:headEnd/>
            <a:tailEnd/>
          </a:ln>
          <a:effectLst/>
        </p:spPr>
      </p:pic>
      <p:pic>
        <p:nvPicPr>
          <p:cNvPr id="1026" name="Picture 2" descr="C:\Users\r.lampman\Desktop\! New\Media\Photos\! New\1-28-2014\IMG_0227.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9308" r="49861" b="25875"/>
          <a:stretch/>
        </p:blipFill>
        <p:spPr bwMode="auto">
          <a:xfrm>
            <a:off x="2289330" y="5138453"/>
            <a:ext cx="2011372" cy="164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30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lampman\Desktop\! New\Media\Photos\!New\IMG_24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212" y="2573668"/>
            <a:ext cx="4441952" cy="33314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lampman\Desktop\! New\Media\Photos\!New\IMG_24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20" y="2476132"/>
            <a:ext cx="4238752" cy="3179064"/>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p:cNvSpPr/>
          <p:nvPr/>
        </p:nvSpPr>
        <p:spPr>
          <a:xfrm rot="2834271">
            <a:off x="8648138" y="266703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276014" y="1941082"/>
            <a:ext cx="1066800" cy="646331"/>
          </a:xfrm>
          <a:prstGeom prst="rect">
            <a:avLst/>
          </a:prstGeom>
          <a:noFill/>
        </p:spPr>
        <p:txBody>
          <a:bodyPr wrap="square" rtlCol="0">
            <a:spAutoFit/>
          </a:bodyPr>
          <a:lstStyle/>
          <a:p>
            <a:r>
              <a:rPr lang="en-US" dirty="0" smtClean="0"/>
              <a:t>Water Source</a:t>
            </a:r>
            <a:endParaRPr lang="en-US" dirty="0"/>
          </a:p>
        </p:txBody>
      </p:sp>
      <p:sp>
        <p:nvSpPr>
          <p:cNvPr id="8" name="TextBox 7"/>
          <p:cNvSpPr txBox="1"/>
          <p:nvPr/>
        </p:nvSpPr>
        <p:spPr>
          <a:xfrm>
            <a:off x="214611" y="1923307"/>
            <a:ext cx="1066800" cy="369332"/>
          </a:xfrm>
          <a:prstGeom prst="rect">
            <a:avLst/>
          </a:prstGeom>
          <a:noFill/>
        </p:spPr>
        <p:txBody>
          <a:bodyPr wrap="square" rtlCol="0">
            <a:spAutoFit/>
          </a:bodyPr>
          <a:lstStyle/>
          <a:p>
            <a:r>
              <a:rPr lang="en-US" dirty="0" smtClean="0"/>
              <a:t>Outlet</a:t>
            </a:r>
            <a:endParaRPr lang="en-US" dirty="0"/>
          </a:p>
        </p:txBody>
      </p:sp>
      <p:sp>
        <p:nvSpPr>
          <p:cNvPr id="6" name="TextBox 5"/>
          <p:cNvSpPr txBox="1"/>
          <p:nvPr/>
        </p:nvSpPr>
        <p:spPr>
          <a:xfrm>
            <a:off x="1205211" y="3314332"/>
            <a:ext cx="762000" cy="369332"/>
          </a:xfrm>
          <a:prstGeom prst="rect">
            <a:avLst/>
          </a:prstGeom>
          <a:noFill/>
        </p:spPr>
        <p:txBody>
          <a:bodyPr wrap="square" rtlCol="0">
            <a:spAutoFit/>
          </a:bodyPr>
          <a:lstStyle/>
          <a:p>
            <a:r>
              <a:rPr lang="en-US" dirty="0" smtClean="0">
                <a:solidFill>
                  <a:srgbClr val="FFFF00"/>
                </a:solidFill>
              </a:rPr>
              <a:t>OM</a:t>
            </a:r>
            <a:endParaRPr lang="en-US" dirty="0">
              <a:solidFill>
                <a:srgbClr val="FFFF00"/>
              </a:solidFill>
            </a:endParaRPr>
          </a:p>
        </p:txBody>
      </p:sp>
      <p:sp>
        <p:nvSpPr>
          <p:cNvPr id="10" name="TextBox 9"/>
          <p:cNvSpPr txBox="1"/>
          <p:nvPr/>
        </p:nvSpPr>
        <p:spPr>
          <a:xfrm>
            <a:off x="787961" y="4239400"/>
            <a:ext cx="762000" cy="369332"/>
          </a:xfrm>
          <a:prstGeom prst="rect">
            <a:avLst/>
          </a:prstGeom>
          <a:noFill/>
        </p:spPr>
        <p:txBody>
          <a:bodyPr wrap="square" rtlCol="0">
            <a:spAutoFit/>
          </a:bodyPr>
          <a:lstStyle/>
          <a:p>
            <a:r>
              <a:rPr lang="en-US" dirty="0" smtClean="0">
                <a:solidFill>
                  <a:srgbClr val="FFFF00"/>
                </a:solidFill>
              </a:rPr>
              <a:t>Sand</a:t>
            </a:r>
            <a:endParaRPr lang="en-US" dirty="0">
              <a:solidFill>
                <a:srgbClr val="FFFF00"/>
              </a:solidFill>
            </a:endParaRPr>
          </a:p>
        </p:txBody>
      </p:sp>
      <p:sp>
        <p:nvSpPr>
          <p:cNvPr id="11" name="Subtitle 2"/>
          <p:cNvSpPr txBox="1">
            <a:spLocks/>
          </p:cNvSpPr>
          <p:nvPr/>
        </p:nvSpPr>
        <p:spPr>
          <a:xfrm>
            <a:off x="0"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Prolarvae</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1267" name="Picture 3" descr="C:\Users\r.lampman\Desktop\! New\Media\Photos\Lamprey\Propagation Lamprey\Microscope\2012-05-26\x1_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93" r="29496"/>
          <a:stretch/>
        </p:blipFill>
        <p:spPr bwMode="auto">
          <a:xfrm rot="16200000">
            <a:off x="3250956" y="18683"/>
            <a:ext cx="1819055" cy="3444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Down Arrow 14"/>
          <p:cNvSpPr/>
          <p:nvPr/>
        </p:nvSpPr>
        <p:spPr>
          <a:xfrm rot="5400000">
            <a:off x="493450" y="3117998"/>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5" descr="http://www.aquaticeco.com/images/subcategories/medium/S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052806"/>
            <a:ext cx="2238632" cy="2238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25" y="1253208"/>
            <a:ext cx="9030720" cy="4400056"/>
          </a:xfrm>
          <a:prstGeom prst="rect">
            <a:avLst/>
          </a:prstGeom>
          <a:solidFill>
            <a:schemeClr val="bg1"/>
          </a:solidFill>
        </p:spPr>
      </p:pic>
    </p:spTree>
    <p:extLst>
      <p:ext uri="{BB962C8B-B14F-4D97-AF65-F5344CB8AC3E}">
        <p14:creationId xmlns:p14="http://schemas.microsoft.com/office/powerpoint/2010/main" val="4454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115" y="476766"/>
            <a:ext cx="6134100" cy="613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nline image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p:cNvCxnSpPr/>
          <p:nvPr/>
        </p:nvCxnSpPr>
        <p:spPr>
          <a:xfrm>
            <a:off x="4267200" y="1752600"/>
            <a:ext cx="0" cy="3581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ight Arrow 6"/>
          <p:cNvSpPr/>
          <p:nvPr/>
        </p:nvSpPr>
        <p:spPr>
          <a:xfrm>
            <a:off x="4453165" y="4978400"/>
            <a:ext cx="9906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30700" y="4325034"/>
            <a:ext cx="1371600" cy="646331"/>
          </a:xfrm>
          <a:prstGeom prst="rect">
            <a:avLst/>
          </a:prstGeom>
          <a:noFill/>
        </p:spPr>
        <p:txBody>
          <a:bodyPr wrap="square" rtlCol="0">
            <a:spAutoFit/>
          </a:bodyPr>
          <a:lstStyle/>
          <a:p>
            <a:r>
              <a:rPr lang="en-US" dirty="0" smtClean="0"/>
              <a:t>Begin hatching</a:t>
            </a:r>
            <a:endParaRPr lang="en-US" dirty="0"/>
          </a:p>
        </p:txBody>
      </p:sp>
      <p:cxnSp>
        <p:nvCxnSpPr>
          <p:cNvPr id="10" name="Straight Connector 9"/>
          <p:cNvCxnSpPr/>
          <p:nvPr/>
        </p:nvCxnSpPr>
        <p:spPr>
          <a:xfrm>
            <a:off x="5867400" y="1752600"/>
            <a:ext cx="0" cy="3581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6096000" y="5029200"/>
            <a:ext cx="9906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96000" y="4648200"/>
            <a:ext cx="2209800" cy="369332"/>
          </a:xfrm>
          <a:prstGeom prst="rect">
            <a:avLst/>
          </a:prstGeom>
          <a:noFill/>
        </p:spPr>
        <p:txBody>
          <a:bodyPr wrap="square" rtlCol="0">
            <a:spAutoFit/>
          </a:bodyPr>
          <a:lstStyle/>
          <a:p>
            <a:r>
              <a:rPr lang="en-US" dirty="0" smtClean="0"/>
              <a:t>Begin burrowing</a:t>
            </a:r>
            <a:endParaRPr lang="en-US" dirty="0"/>
          </a:p>
        </p:txBody>
      </p:sp>
      <p:pic>
        <p:nvPicPr>
          <p:cNvPr id="13" name="Picture 4" descr="H:\! Media\My Pictures\2012\11 - November\11 - at home\1106121734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53" t="9554" r="25319" b="30319"/>
          <a:stretch/>
        </p:blipFill>
        <p:spPr bwMode="auto">
          <a:xfrm>
            <a:off x="3071901" y="831238"/>
            <a:ext cx="3511106" cy="520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0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地中のアンモ.JPG"/>
          <p:cNvPicPr>
            <a:picLocks noChangeAspect="1"/>
          </p:cNvPicPr>
          <p:nvPr/>
        </p:nvPicPr>
        <p:blipFill>
          <a:blip r:embed="rId3"/>
          <a:srcRect r="12583"/>
          <a:stretch>
            <a:fillRect/>
          </a:stretch>
        </p:blipFill>
        <p:spPr>
          <a:xfrm>
            <a:off x="448422" y="945918"/>
            <a:ext cx="7552578" cy="5664427"/>
          </a:xfrm>
          <a:prstGeom prst="rect">
            <a:avLst/>
          </a:prstGeom>
        </p:spPr>
      </p:pic>
      <p:sp>
        <p:nvSpPr>
          <p:cNvPr id="6" name="テキスト ボックス 5"/>
          <p:cNvSpPr txBox="1"/>
          <p:nvPr/>
        </p:nvSpPr>
        <p:spPr>
          <a:xfrm>
            <a:off x="448422" y="945918"/>
            <a:ext cx="2990236" cy="523220"/>
          </a:xfrm>
          <a:prstGeom prst="rect">
            <a:avLst/>
          </a:prstGeom>
          <a:noFill/>
        </p:spPr>
        <p:txBody>
          <a:bodyPr wrap="square" rtlCol="0">
            <a:spAutoFit/>
          </a:bodyPr>
          <a:lstStyle/>
          <a:p>
            <a:r>
              <a:rPr lang="en-US" altLang="ja-JP" sz="2800" b="1" dirty="0" smtClean="0">
                <a:latin typeface="Arial" panose="020B0604020202020204" pitchFamily="34" charset="0"/>
                <a:cs typeface="Arial" panose="020B0604020202020204" pitchFamily="34" charset="0"/>
              </a:rPr>
              <a:t>Applegate 1950</a:t>
            </a:r>
            <a:endParaRPr lang="ja-JP" altLang="en-US" sz="2800" b="1" dirty="0">
              <a:latin typeface="Arial" panose="020B0604020202020204" pitchFamily="34" charset="0"/>
              <a:cs typeface="Arial" panose="020B0604020202020204" pitchFamily="34" charset="0"/>
            </a:endParaRPr>
          </a:p>
        </p:txBody>
      </p:sp>
      <p:sp>
        <p:nvSpPr>
          <p:cNvPr id="7" name="Subtitle 2"/>
          <p:cNvSpPr txBox="1">
            <a:spLocks/>
          </p:cNvSpPr>
          <p:nvPr/>
        </p:nvSpPr>
        <p:spPr>
          <a:xfrm>
            <a:off x="0" y="29139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dirty="0" smtClean="0">
                <a:latin typeface="Arial" pitchFamily="34" charset="0"/>
                <a:cs typeface="Arial" pitchFamily="34" charset="0"/>
              </a:rPr>
              <a:t>Larvae</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36045511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http://www.shrimptank.ca/wp-content/uploads/2011/04/Algae-planted-tank.-Green-bott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52" r="16675"/>
          <a:stretch/>
        </p:blipFill>
        <p:spPr bwMode="auto">
          <a:xfrm>
            <a:off x="6296244" y="1496203"/>
            <a:ext cx="2619579" cy="19581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E:\DCIM\111___10\IMG_3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96" y="1524000"/>
            <a:ext cx="2598057" cy="19485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1" name="Picture 3" descr="E:\DCIM\111___10\IMG_30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745" t="9317"/>
          <a:stretch/>
        </p:blipFill>
        <p:spPr bwMode="auto">
          <a:xfrm>
            <a:off x="376839" y="4072416"/>
            <a:ext cx="2612571" cy="25657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0" y="29139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dirty="0" smtClean="0">
                <a:latin typeface="Arial" pitchFamily="34" charset="0"/>
                <a:cs typeface="Arial" pitchFamily="34" charset="0"/>
              </a:rPr>
              <a:t>Types of Food Source</a:t>
            </a:r>
            <a:endParaRPr lang="en-US" sz="3600" b="1" dirty="0">
              <a:latin typeface="Arial" pitchFamily="34" charset="0"/>
              <a:cs typeface="Arial" pitchFamily="34" charset="0"/>
            </a:endParaRPr>
          </a:p>
        </p:txBody>
      </p:sp>
      <p:pic>
        <p:nvPicPr>
          <p:cNvPr id="2053" name="Picture 5" descr="http://napaimute.org/wp-content/uploads/2013/10/kingbrush.jpg"/>
          <p:cNvPicPr>
            <a:picLocks noChangeAspect="1" noChangeArrowheads="1"/>
          </p:cNvPicPr>
          <p:nvPr/>
        </p:nvPicPr>
        <p:blipFill rotWithShape="1">
          <a:blip r:embed="rId6">
            <a:extLst>
              <a:ext uri="{28A0092B-C50C-407E-A947-70E740481C1C}">
                <a14:useLocalDpi xmlns:a14="http://schemas.microsoft.com/office/drawing/2010/main" val="0"/>
              </a:ext>
            </a:extLst>
          </a:blip>
          <a:srcRect l="6945" t="17485" r="28820" b="33036"/>
          <a:stretch/>
        </p:blipFill>
        <p:spPr bwMode="auto">
          <a:xfrm>
            <a:off x="3381029" y="1830465"/>
            <a:ext cx="2600926" cy="13356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5" name="Picture 7" descr="C:\Users\r.lampman\Desktop\2014 Media\Photos\6-23-2014 outside troughs\IMG_143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865" t="5233" r="40258" b="68675"/>
          <a:stretch/>
        </p:blipFill>
        <p:spPr bwMode="auto">
          <a:xfrm>
            <a:off x="7616919" y="1582024"/>
            <a:ext cx="1444682" cy="12357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a:spLocks noChangeArrowheads="1"/>
          </p:cNvSpPr>
          <p:nvPr/>
        </p:nvSpPr>
        <p:spPr bwMode="auto">
          <a:xfrm>
            <a:off x="333296" y="1102162"/>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latin typeface="Aharoni" panose="02010803020104030203" pitchFamily="2" charset="-79"/>
                <a:cs typeface="Aharoni" panose="02010803020104030203" pitchFamily="2" charset="-79"/>
              </a:rPr>
              <a:t>Organic Matter</a:t>
            </a:r>
            <a:endParaRPr lang="en-US" sz="2000" dirty="0">
              <a:latin typeface="Aharoni" panose="02010803020104030203" pitchFamily="2" charset="-79"/>
              <a:cs typeface="Aharoni" panose="02010803020104030203" pitchFamily="2" charset="-79"/>
            </a:endParaRPr>
          </a:p>
        </p:txBody>
      </p:sp>
      <p:sp>
        <p:nvSpPr>
          <p:cNvPr id="13" name="TextBox 12"/>
          <p:cNvSpPr txBox="1">
            <a:spLocks noChangeArrowheads="1"/>
          </p:cNvSpPr>
          <p:nvPr/>
        </p:nvSpPr>
        <p:spPr bwMode="auto">
          <a:xfrm>
            <a:off x="391353" y="3672306"/>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latin typeface="Aharoni" panose="02010803020104030203" pitchFamily="2" charset="-79"/>
                <a:cs typeface="Aharoni" panose="02010803020104030203" pitchFamily="2" charset="-79"/>
              </a:rPr>
              <a:t>Aquatic Veg.</a:t>
            </a:r>
            <a:endParaRPr lang="en-US" sz="2000" dirty="0">
              <a:latin typeface="Aharoni" panose="02010803020104030203" pitchFamily="2" charset="-79"/>
              <a:cs typeface="Aharoni" panose="02010803020104030203" pitchFamily="2" charset="-79"/>
            </a:endParaRPr>
          </a:p>
        </p:txBody>
      </p:sp>
      <p:sp>
        <p:nvSpPr>
          <p:cNvPr id="14" name="TextBox 13"/>
          <p:cNvSpPr txBox="1">
            <a:spLocks noChangeArrowheads="1"/>
          </p:cNvSpPr>
          <p:nvPr/>
        </p:nvSpPr>
        <p:spPr bwMode="auto">
          <a:xfrm>
            <a:off x="6248312" y="1083986"/>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latin typeface="Aharoni" panose="02010803020104030203" pitchFamily="2" charset="-79"/>
                <a:cs typeface="Aharoni" panose="02010803020104030203" pitchFamily="2" charset="-79"/>
              </a:rPr>
              <a:t>Algae</a:t>
            </a:r>
            <a:endParaRPr lang="en-US" sz="2000" dirty="0">
              <a:latin typeface="Aharoni" panose="02010803020104030203" pitchFamily="2" charset="-79"/>
              <a:cs typeface="Aharoni" panose="02010803020104030203" pitchFamily="2" charset="-79"/>
            </a:endParaRPr>
          </a:p>
        </p:txBody>
      </p:sp>
      <p:sp>
        <p:nvSpPr>
          <p:cNvPr id="15" name="TextBox 14"/>
          <p:cNvSpPr txBox="1">
            <a:spLocks noChangeArrowheads="1"/>
          </p:cNvSpPr>
          <p:nvPr/>
        </p:nvSpPr>
        <p:spPr bwMode="auto">
          <a:xfrm>
            <a:off x="3311070" y="1096093"/>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latin typeface="Aharoni" panose="02010803020104030203" pitchFamily="2" charset="-79"/>
                <a:cs typeface="Aharoni" panose="02010803020104030203" pitchFamily="2" charset="-79"/>
              </a:rPr>
              <a:t>Salmon Carcass</a:t>
            </a:r>
            <a:endParaRPr lang="en-US" sz="2000" dirty="0">
              <a:latin typeface="Aharoni" panose="02010803020104030203" pitchFamily="2" charset="-79"/>
              <a:cs typeface="Aharoni" panose="02010803020104030203" pitchFamily="2" charset="-79"/>
            </a:endParaRPr>
          </a:p>
        </p:txBody>
      </p:sp>
      <p:pic>
        <p:nvPicPr>
          <p:cNvPr id="2061" name="Picture 13" descr="http://img.ehowcdn.com/article-inline/cme/photography.prod.demandstudios.com/e645f747-0790-4ca7-a84a-4c3bd652dc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8403" y="4343400"/>
            <a:ext cx="2690498" cy="17936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6404623" y="3672306"/>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latin typeface="Aharoni" panose="02010803020104030203" pitchFamily="2" charset="-79"/>
                <a:cs typeface="Aharoni" panose="02010803020104030203" pitchFamily="2" charset="-79"/>
              </a:rPr>
              <a:t>Active Dry Yeast</a:t>
            </a:r>
            <a:endParaRPr lang="en-US" sz="2000" dirty="0">
              <a:latin typeface="Aharoni" panose="02010803020104030203" pitchFamily="2" charset="-79"/>
              <a:cs typeface="Aharoni" panose="02010803020104030203" pitchFamily="2" charset="-79"/>
            </a:endParaRPr>
          </a:p>
        </p:txBody>
      </p:sp>
      <p:pic>
        <p:nvPicPr>
          <p:cNvPr id="2063" name="Picture 15" descr="http://www.adenbrook.com/wp-content/uploads/2012/03/5002-bright-wheat-straw-3-and-2-string-clos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3852" y="4221293"/>
            <a:ext cx="2512492" cy="2037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311070" y="3697706"/>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latin typeface="Aharoni" panose="02010803020104030203" pitchFamily="2" charset="-79"/>
                <a:cs typeface="Aharoni" panose="02010803020104030203" pitchFamily="2" charset="-79"/>
              </a:rPr>
              <a:t>Straw</a:t>
            </a:r>
            <a:endParaRPr lang="en-US" sz="2000" dirty="0">
              <a:latin typeface="Aharoni" panose="02010803020104030203" pitchFamily="2" charset="-79"/>
              <a:cs typeface="Aharoni" panose="02010803020104030203" pitchFamily="2" charset="-79"/>
            </a:endParaRPr>
          </a:p>
        </p:txBody>
      </p:sp>
      <p:pic>
        <p:nvPicPr>
          <p:cNvPr id="2064" name="Picture 16" descr="E:\DCIM\111___10\IMG_241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6311" t="-1677" r="27882" b="53345"/>
          <a:stretch/>
        </p:blipFill>
        <p:spPr bwMode="auto">
          <a:xfrm rot="16200000">
            <a:off x="775540" y="5051462"/>
            <a:ext cx="963523" cy="2209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shreekalkaglobal.com/images/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2841" y="2525677"/>
            <a:ext cx="3077177" cy="20463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a:spLocks noChangeArrowheads="1"/>
          </p:cNvSpPr>
          <p:nvPr/>
        </p:nvSpPr>
        <p:spPr bwMode="auto">
          <a:xfrm>
            <a:off x="2024741" y="2525677"/>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chemeClr val="bg1"/>
                </a:solidFill>
                <a:latin typeface="Aharoni" panose="02010803020104030203" pitchFamily="2" charset="-79"/>
                <a:cs typeface="Aharoni" panose="02010803020104030203" pitchFamily="2" charset="-79"/>
              </a:rPr>
              <a:t>Whole Wheat Flour</a:t>
            </a:r>
            <a:endParaRPr lang="en-US" sz="2000" dirty="0">
              <a:solidFill>
                <a:schemeClr val="bg1"/>
              </a:solidFill>
              <a:latin typeface="Aharoni" panose="02010803020104030203" pitchFamily="2" charset="-79"/>
              <a:cs typeface="Aharoni" panose="02010803020104030203" pitchFamily="2" charset="-79"/>
            </a:endParaRPr>
          </a:p>
        </p:txBody>
      </p:sp>
      <p:pic>
        <p:nvPicPr>
          <p:cNvPr id="3074" name="Picture 2" descr="http://www.ctcfeed.com/en/upfiles/ispic/201308/20130813141626368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3793" y="1467375"/>
            <a:ext cx="3312576" cy="23718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a:spLocks noChangeArrowheads="1"/>
          </p:cNvSpPr>
          <p:nvPr/>
        </p:nvSpPr>
        <p:spPr bwMode="auto">
          <a:xfrm>
            <a:off x="5140018" y="1430355"/>
            <a:ext cx="2598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rgbClr val="FF0000"/>
                </a:solidFill>
                <a:latin typeface="Aharoni" panose="02010803020104030203" pitchFamily="2" charset="-79"/>
                <a:cs typeface="Aharoni" panose="02010803020104030203" pitchFamily="2" charset="-79"/>
              </a:rPr>
              <a:t>Alfalfa Pellets</a:t>
            </a:r>
            <a:endParaRPr lang="en-US" sz="2000" dirty="0">
              <a:solidFill>
                <a:srgbClr val="FF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7275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par>
                                <p:cTn id="19" presetID="10" presetClass="entr" presetSubtype="0" fill="hold" nodeType="withEffect">
                                  <p:stCondLst>
                                    <p:cond delay="0"/>
                                  </p:stCondLst>
                                  <p:childTnLst>
                                    <p:set>
                                      <p:cBhvr>
                                        <p:cTn id="20" dur="1" fill="hold">
                                          <p:stCondLst>
                                            <p:cond delay="0"/>
                                          </p:stCondLst>
                                        </p:cTn>
                                        <p:tgtEl>
                                          <p:spTgt spid="2064"/>
                                        </p:tgtEl>
                                        <p:attrNameLst>
                                          <p:attrName>style.visibility</p:attrName>
                                        </p:attrNameLst>
                                      </p:cBhvr>
                                      <p:to>
                                        <p:strVal val="visible"/>
                                      </p:to>
                                    </p:set>
                                    <p:animEffect transition="in" filter="fade">
                                      <p:cBhvr>
                                        <p:cTn id="21" dur="500"/>
                                        <p:tgtEl>
                                          <p:spTgt spid="20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2061"/>
                                        </p:tgtEl>
                                        <p:attrNameLst>
                                          <p:attrName>style.visibility</p:attrName>
                                        </p:attrNameLst>
                                      </p:cBhvr>
                                      <p:to>
                                        <p:strVal val="visible"/>
                                      </p:to>
                                    </p:set>
                                    <p:animEffect transition="in" filter="fade">
                                      <p:cBhvr>
                                        <p:cTn id="29" dur="500"/>
                                        <p:tgtEl>
                                          <p:spTgt spid="206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2053"/>
                                        </p:tgtEl>
                                        <p:attrNameLst>
                                          <p:attrName>style.visibility</p:attrName>
                                        </p:attrNameLst>
                                      </p:cBhvr>
                                      <p:to>
                                        <p:strVal val="visible"/>
                                      </p:to>
                                    </p:set>
                                    <p:animEffect transition="in" filter="fade">
                                      <p:cBhvr>
                                        <p:cTn id="37" dur="500"/>
                                        <p:tgtEl>
                                          <p:spTgt spid="20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63"/>
                                        </p:tgtEl>
                                        <p:attrNameLst>
                                          <p:attrName>style.visibility</p:attrName>
                                        </p:attrNameLst>
                                      </p:cBhvr>
                                      <p:to>
                                        <p:strVal val="visible"/>
                                      </p:to>
                                    </p:set>
                                    <p:animEffect transition="in" filter="fade">
                                      <p:cBhvr>
                                        <p:cTn id="45" dur="500"/>
                                        <p:tgtEl>
                                          <p:spTgt spid="20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057"/>
                                        </p:tgtEl>
                                        <p:attrNameLst>
                                          <p:attrName>style.visibility</p:attrName>
                                        </p:attrNameLst>
                                      </p:cBhvr>
                                      <p:to>
                                        <p:strVal val="visible"/>
                                      </p:to>
                                    </p:set>
                                    <p:animEffect transition="in" filter="fade">
                                      <p:cBhvr>
                                        <p:cTn id="53" dur="500"/>
                                        <p:tgtEl>
                                          <p:spTgt spid="20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5"/>
                                        </p:tgtEl>
                                        <p:attrNameLst>
                                          <p:attrName>style.visibility</p:attrName>
                                        </p:attrNameLst>
                                      </p:cBhvr>
                                      <p:to>
                                        <p:strVal val="visible"/>
                                      </p:to>
                                    </p:set>
                                    <p:animEffect transition="in" filter="fade">
                                      <p:cBhvr>
                                        <p:cTn id="58" dur="500"/>
                                        <p:tgtEl>
                                          <p:spTgt spid="205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500"/>
                                        <p:tgtEl>
                                          <p:spTgt spid="10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3074"/>
                                        </p:tgtEl>
                                        <p:attrNameLst>
                                          <p:attrName>style.visibility</p:attrName>
                                        </p:attrNameLst>
                                      </p:cBhvr>
                                      <p:to>
                                        <p:strVal val="visible"/>
                                      </p:to>
                                    </p:set>
                                    <p:animEffect transition="in" filter="fade">
                                      <p:cBhvr>
                                        <p:cTn id="7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9" grpId="0"/>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63650"/>
            <a:ext cx="4318000"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76350"/>
            <a:ext cx="43053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2"/>
          <p:cNvSpPr txBox="1">
            <a:spLocks/>
          </p:cNvSpPr>
          <p:nvPr/>
        </p:nvSpPr>
        <p:spPr>
          <a:xfrm>
            <a:off x="13119"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Feed &amp; Growth Rates</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1143000" y="5747266"/>
            <a:ext cx="2743200" cy="830997"/>
          </a:xfrm>
          <a:prstGeom prst="rect">
            <a:avLst/>
          </a:prstGeom>
          <a:noFill/>
        </p:spPr>
        <p:txBody>
          <a:bodyPr wrap="square" rtlCol="0">
            <a:spAutoFit/>
          </a:bodyPr>
          <a:lstStyle/>
          <a:p>
            <a:pPr algn="ctr"/>
            <a:r>
              <a:rPr lang="en-US" sz="2400" b="1" dirty="0" smtClean="0"/>
              <a:t>Feed per Fish Weight</a:t>
            </a:r>
            <a:endParaRPr lang="en-US" sz="2400" b="1" dirty="0"/>
          </a:p>
        </p:txBody>
      </p:sp>
      <p:sp>
        <p:nvSpPr>
          <p:cNvPr id="6" name="TextBox 5"/>
          <p:cNvSpPr txBox="1"/>
          <p:nvPr/>
        </p:nvSpPr>
        <p:spPr>
          <a:xfrm>
            <a:off x="5505450" y="5899666"/>
            <a:ext cx="2743200" cy="461665"/>
          </a:xfrm>
          <a:prstGeom prst="rect">
            <a:avLst/>
          </a:prstGeom>
          <a:noFill/>
        </p:spPr>
        <p:txBody>
          <a:bodyPr wrap="square" rtlCol="0">
            <a:spAutoFit/>
          </a:bodyPr>
          <a:lstStyle/>
          <a:p>
            <a:pPr algn="ctr"/>
            <a:r>
              <a:rPr lang="en-US" sz="2400" b="1" dirty="0" smtClean="0"/>
              <a:t>Feed per Area</a:t>
            </a:r>
            <a:endParaRPr lang="en-US" sz="2400" b="1" dirty="0"/>
          </a:p>
        </p:txBody>
      </p:sp>
    </p:spTree>
    <p:extLst>
      <p:ext uri="{BB962C8B-B14F-4D97-AF65-F5344CB8AC3E}">
        <p14:creationId xmlns:p14="http://schemas.microsoft.com/office/powerpoint/2010/main" val="3175492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63650"/>
            <a:ext cx="43053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76350"/>
            <a:ext cx="43053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2"/>
          <p:cNvSpPr txBox="1">
            <a:spLocks/>
          </p:cNvSpPr>
          <p:nvPr/>
        </p:nvSpPr>
        <p:spPr>
          <a:xfrm>
            <a:off x="13119"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Density, Season &amp; Growth Rates</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1143000" y="5747266"/>
            <a:ext cx="2743200" cy="830997"/>
          </a:xfrm>
          <a:prstGeom prst="rect">
            <a:avLst/>
          </a:prstGeom>
          <a:noFill/>
        </p:spPr>
        <p:txBody>
          <a:bodyPr wrap="square" rtlCol="0">
            <a:spAutoFit/>
          </a:bodyPr>
          <a:lstStyle/>
          <a:p>
            <a:pPr algn="ctr"/>
            <a:r>
              <a:rPr lang="en-US" sz="2400" b="1" dirty="0" smtClean="0"/>
              <a:t>Start Density</a:t>
            </a:r>
          </a:p>
          <a:p>
            <a:pPr algn="ctr"/>
            <a:r>
              <a:rPr lang="en-US" sz="2400" b="1" dirty="0" smtClean="0"/>
              <a:t>(&lt;125 g/m</a:t>
            </a:r>
            <a:r>
              <a:rPr lang="en-US" sz="2400" b="1" baseline="30000" dirty="0" smtClean="0"/>
              <a:t>2</a:t>
            </a:r>
            <a:r>
              <a:rPr lang="en-US" sz="2400" b="1" dirty="0" smtClean="0"/>
              <a:t>)</a:t>
            </a:r>
            <a:endParaRPr lang="en-US" sz="2400" b="1" dirty="0"/>
          </a:p>
        </p:txBody>
      </p:sp>
      <p:sp>
        <p:nvSpPr>
          <p:cNvPr id="6" name="TextBox 5"/>
          <p:cNvSpPr txBox="1"/>
          <p:nvPr/>
        </p:nvSpPr>
        <p:spPr>
          <a:xfrm>
            <a:off x="5505450" y="5657671"/>
            <a:ext cx="2743200" cy="1200329"/>
          </a:xfrm>
          <a:prstGeom prst="rect">
            <a:avLst/>
          </a:prstGeom>
          <a:noFill/>
        </p:spPr>
        <p:txBody>
          <a:bodyPr wrap="square" rtlCol="0">
            <a:spAutoFit/>
          </a:bodyPr>
          <a:lstStyle/>
          <a:p>
            <a:pPr algn="ctr"/>
            <a:r>
              <a:rPr lang="en-US" sz="2400" b="1" dirty="0" smtClean="0"/>
              <a:t>Season</a:t>
            </a:r>
          </a:p>
          <a:p>
            <a:pPr algn="ctr"/>
            <a:r>
              <a:rPr lang="en-US" sz="2400" b="1" dirty="0" smtClean="0"/>
              <a:t>(winter = high, summer = low)</a:t>
            </a:r>
            <a:endParaRPr lang="en-US" sz="2400" b="1" dirty="0"/>
          </a:p>
        </p:txBody>
      </p:sp>
      <p:sp>
        <p:nvSpPr>
          <p:cNvPr id="7" name="TextBox 6"/>
          <p:cNvSpPr txBox="1"/>
          <p:nvPr/>
        </p:nvSpPr>
        <p:spPr>
          <a:xfrm>
            <a:off x="1371600" y="1083516"/>
            <a:ext cx="2743200" cy="830997"/>
          </a:xfrm>
          <a:prstGeom prst="rect">
            <a:avLst/>
          </a:prstGeom>
          <a:solidFill>
            <a:schemeClr val="accent2"/>
          </a:solidFill>
        </p:spPr>
        <p:txBody>
          <a:bodyPr wrap="square" rtlCol="0">
            <a:spAutoFit/>
          </a:bodyPr>
          <a:lstStyle/>
          <a:p>
            <a:pPr algn="ctr"/>
            <a:r>
              <a:rPr lang="en-US" sz="2400" b="1" dirty="0" smtClean="0"/>
              <a:t>Threshold:</a:t>
            </a:r>
          </a:p>
          <a:p>
            <a:pPr algn="ctr"/>
            <a:r>
              <a:rPr lang="en-US" sz="2400" b="1" dirty="0" smtClean="0"/>
              <a:t>100~125 g/m</a:t>
            </a:r>
            <a:r>
              <a:rPr lang="en-US" sz="2400" b="1" baseline="30000" dirty="0" smtClean="0"/>
              <a:t>2</a:t>
            </a:r>
            <a:endParaRPr lang="en-US" sz="2400" b="1" dirty="0"/>
          </a:p>
        </p:txBody>
      </p:sp>
    </p:spTree>
    <p:extLst>
      <p:ext uri="{BB962C8B-B14F-4D97-AF65-F5344CB8AC3E}">
        <p14:creationId xmlns:p14="http://schemas.microsoft.com/office/powerpoint/2010/main" val="15197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118" y="2286000"/>
            <a:ext cx="4352925" cy="309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198"/>
            <a:ext cx="3693319"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2"/>
          <p:cNvSpPr txBox="1">
            <a:spLocks/>
          </p:cNvSpPr>
          <p:nvPr/>
        </p:nvSpPr>
        <p:spPr>
          <a:xfrm>
            <a:off x="13119"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Tank Settings and Gear</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49326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646" t="26667" r="19791" b="25926"/>
          <a:stretch/>
        </p:blipFill>
        <p:spPr bwMode="auto">
          <a:xfrm>
            <a:off x="1676399" y="963407"/>
            <a:ext cx="5643861" cy="566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4813719" y="2438400"/>
            <a:ext cx="291681" cy="121945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42635" y="1819692"/>
            <a:ext cx="1407610" cy="646331"/>
          </a:xfrm>
          <a:prstGeom prst="rect">
            <a:avLst/>
          </a:prstGeom>
          <a:solidFill>
            <a:srgbClr val="FFC000"/>
          </a:solidFill>
        </p:spPr>
        <p:txBody>
          <a:bodyPr wrap="square" rtlCol="0">
            <a:spAutoFit/>
          </a:bodyPr>
          <a:lstStyle/>
          <a:p>
            <a:pPr algn="ctr"/>
            <a:r>
              <a:rPr lang="en-US" dirty="0" smtClean="0">
                <a:solidFill>
                  <a:srgbClr val="002060"/>
                </a:solidFill>
                <a:latin typeface="Arial" panose="020B0604020202020204" pitchFamily="34" charset="0"/>
                <a:cs typeface="Arial" panose="020B0604020202020204" pitchFamily="34" charset="0"/>
              </a:rPr>
              <a:t>Bottleneck</a:t>
            </a:r>
          </a:p>
          <a:p>
            <a:pPr algn="ctr"/>
            <a:r>
              <a:rPr lang="en-US" dirty="0" smtClean="0">
                <a:solidFill>
                  <a:srgbClr val="002060"/>
                </a:solidFill>
                <a:latin typeface="Arial" panose="020B0604020202020204" pitchFamily="34" charset="0"/>
                <a:cs typeface="Arial" panose="020B0604020202020204" pitchFamily="34" charset="0"/>
              </a:rPr>
              <a:t>Life Stage</a:t>
            </a:r>
            <a:endParaRPr lang="en-US" dirty="0">
              <a:solidFill>
                <a:srgbClr val="002060"/>
              </a:solidFill>
              <a:latin typeface="Arial" panose="020B0604020202020204" pitchFamily="34" charset="0"/>
              <a:cs typeface="Arial" panose="020B0604020202020204" pitchFamily="34" charset="0"/>
            </a:endParaRPr>
          </a:p>
        </p:txBody>
      </p:sp>
      <p:sp>
        <p:nvSpPr>
          <p:cNvPr id="8" name="Subtitle 2"/>
          <p:cNvSpPr txBox="1">
            <a:spLocks/>
          </p:cNvSpPr>
          <p:nvPr/>
        </p:nvSpPr>
        <p:spPr>
          <a:xfrm>
            <a:off x="13119"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Life Stage Survival Rates</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80773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295400"/>
            <a:ext cx="4997450" cy="499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13119" y="201397"/>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Space Requirement</a:t>
            </a:r>
            <a:endParaRPr lang="en-US" sz="36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5505450" y="1314271"/>
            <a:ext cx="3409950" cy="4154984"/>
          </a:xfrm>
          <a:prstGeom prst="rect">
            <a:avLst/>
          </a:prstGeom>
          <a:noFill/>
        </p:spPr>
        <p:txBody>
          <a:bodyPr wrap="square" rtlCol="0">
            <a:spAutoFit/>
          </a:bodyPr>
          <a:lstStyle/>
          <a:p>
            <a:r>
              <a:rPr lang="en-US" sz="2400" b="1" dirty="0" smtClean="0"/>
              <a:t>Space (m</a:t>
            </a:r>
            <a:r>
              <a:rPr lang="en-US" sz="2400" b="1" baseline="30000" dirty="0" smtClean="0"/>
              <a:t>2</a:t>
            </a:r>
            <a:r>
              <a:rPr lang="en-US" sz="2400" b="1" dirty="0" smtClean="0"/>
              <a:t>) Needed for 100,000 individuals</a:t>
            </a:r>
          </a:p>
          <a:p>
            <a:pPr marL="342900" indent="-342900">
              <a:buFont typeface="Arial" panose="020B0604020202020204" pitchFamily="34" charset="0"/>
              <a:buChar char="•"/>
            </a:pPr>
            <a:r>
              <a:rPr lang="en-US" sz="2400" b="1" dirty="0" smtClean="0"/>
              <a:t>Eggs = 0.13</a:t>
            </a:r>
          </a:p>
          <a:p>
            <a:pPr marL="342900" indent="-342900">
              <a:buFont typeface="Arial" panose="020B0604020202020204" pitchFamily="34" charset="0"/>
              <a:buChar char="•"/>
            </a:pPr>
            <a:r>
              <a:rPr lang="en-US" sz="2400" b="1" dirty="0" err="1" smtClean="0"/>
              <a:t>Prolarvae</a:t>
            </a:r>
            <a:r>
              <a:rPr lang="en-US" sz="2400" b="1" dirty="0" smtClean="0"/>
              <a:t> = 2.0</a:t>
            </a:r>
          </a:p>
          <a:p>
            <a:pPr marL="342900" indent="-342900">
              <a:buFont typeface="Arial" panose="020B0604020202020204" pitchFamily="34" charset="0"/>
              <a:buChar char="•"/>
            </a:pPr>
            <a:r>
              <a:rPr lang="en-US" sz="2400" b="1" dirty="0" smtClean="0"/>
              <a:t>3 month old = 14</a:t>
            </a:r>
          </a:p>
          <a:p>
            <a:pPr marL="342900" indent="-342900">
              <a:buFont typeface="Arial" panose="020B0604020202020204" pitchFamily="34" charset="0"/>
              <a:buChar char="•"/>
            </a:pPr>
            <a:r>
              <a:rPr lang="en-US" sz="2400" b="1" dirty="0" smtClean="0"/>
              <a:t>6 month old = 97</a:t>
            </a:r>
          </a:p>
          <a:p>
            <a:pPr marL="342900" indent="-342900">
              <a:buFont typeface="Arial" panose="020B0604020202020204" pitchFamily="34" charset="0"/>
              <a:buChar char="•"/>
            </a:pPr>
            <a:r>
              <a:rPr lang="en-US" sz="2400" b="1" dirty="0" smtClean="0"/>
              <a:t>9 month old = 199</a:t>
            </a:r>
          </a:p>
          <a:p>
            <a:pPr marL="342900" indent="-342900">
              <a:buFont typeface="Arial" panose="020B0604020202020204" pitchFamily="34" charset="0"/>
              <a:buChar char="•"/>
            </a:pPr>
            <a:r>
              <a:rPr lang="en-US" sz="2400" b="1" dirty="0" smtClean="0"/>
              <a:t>1 year old = 319</a:t>
            </a:r>
          </a:p>
          <a:p>
            <a:pPr marL="342900" indent="-342900">
              <a:buFont typeface="Arial" panose="020B0604020202020204" pitchFamily="34" charset="0"/>
              <a:buChar char="•"/>
            </a:pPr>
            <a:r>
              <a:rPr lang="en-US" sz="2400" b="1" dirty="0" smtClean="0"/>
              <a:t>2 year old = 1205</a:t>
            </a:r>
          </a:p>
          <a:p>
            <a:pPr marL="342900" indent="-342900">
              <a:buFont typeface="Arial" panose="020B0604020202020204" pitchFamily="34" charset="0"/>
              <a:buChar char="•"/>
            </a:pPr>
            <a:r>
              <a:rPr lang="en-US" sz="2400" b="1" dirty="0" smtClean="0"/>
              <a:t>3 year old = 2889</a:t>
            </a:r>
          </a:p>
          <a:p>
            <a:pPr marL="342900" indent="-342900">
              <a:buFont typeface="Arial" panose="020B0604020202020204" pitchFamily="34" charset="0"/>
              <a:buChar char="•"/>
            </a:pPr>
            <a:r>
              <a:rPr lang="en-US" sz="2400" b="1" dirty="0" smtClean="0"/>
              <a:t>4 year old = 5553</a:t>
            </a:r>
            <a:endParaRPr lang="en-US" sz="2400" b="1" dirty="0"/>
          </a:p>
        </p:txBody>
      </p:sp>
      <p:sp>
        <p:nvSpPr>
          <p:cNvPr id="7" name="Down Arrow 6"/>
          <p:cNvSpPr/>
          <p:nvPr/>
        </p:nvSpPr>
        <p:spPr>
          <a:xfrm>
            <a:off x="3264028" y="2190821"/>
            <a:ext cx="291681" cy="121945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06063" y="1544490"/>
            <a:ext cx="1407610" cy="1015663"/>
          </a:xfrm>
          <a:prstGeom prst="rect">
            <a:avLst/>
          </a:prstGeom>
          <a:solidFill>
            <a:srgbClr val="FFC000"/>
          </a:solidFill>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a:t>
            </a:r>
          </a:p>
          <a:p>
            <a:pPr algn="ctr"/>
            <a:r>
              <a:rPr lang="en-US" dirty="0" smtClean="0">
                <a:solidFill>
                  <a:srgbClr val="002060"/>
                </a:solidFill>
                <a:latin typeface="Arial" panose="020B0604020202020204" pitchFamily="34" charset="0"/>
                <a:cs typeface="Arial" panose="020B0604020202020204" pitchFamily="34" charset="0"/>
              </a:rPr>
              <a:t>In Growth Rate </a:t>
            </a:r>
          </a:p>
        </p:txBody>
      </p:sp>
    </p:spTree>
    <p:extLst>
      <p:ext uri="{BB962C8B-B14F-4D97-AF65-F5344CB8AC3E}">
        <p14:creationId xmlns:p14="http://schemas.microsoft.com/office/powerpoint/2010/main" val="13487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220200" cy="6828885"/>
            <a:chOff x="-3783729" y="-3295169"/>
            <a:chExt cx="9188116" cy="6828885"/>
          </a:xfrm>
        </p:grpSpPr>
        <p:pic>
          <p:nvPicPr>
            <p:cNvPr id="6146" name="Picture 2" descr="C:\Users\Patrick Luke\Desktop\Translocation 11.12.2012\Water up to tanking adult lamprey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3729" y="-3295169"/>
              <a:ext cx="9144000" cy="682888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3739613" y="-3066569"/>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800" b="1" dirty="0" smtClean="0">
                  <a:solidFill>
                    <a:srgbClr val="FFC000"/>
                  </a:solidFill>
                  <a:latin typeface="Arial" pitchFamily="34" charset="0"/>
                  <a:cs typeface="Arial" pitchFamily="34" charset="0"/>
                </a:rPr>
                <a:t>Adult Translocation</a:t>
              </a:r>
              <a:endParaRPr lang="en-US" sz="4800" b="1" dirty="0">
                <a:solidFill>
                  <a:srgbClr val="FFC000"/>
                </a:solidFill>
                <a:latin typeface="Arial" pitchFamily="34" charset="0"/>
                <a:cs typeface="Arial" pitchFamily="34" charset="0"/>
              </a:endParaRPr>
            </a:p>
          </p:txBody>
        </p:sp>
      </p:grpSp>
      <p:pic>
        <p:nvPicPr>
          <p:cNvPr id="1026" name="Picture 2" descr="C:\Users\r.lampman\Desktop\! New\Audio-Photo-Video\!NEW\4-30-2013 adult release Toppenish\IMG_18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0" y="0"/>
            <a:ext cx="6661330" cy="37469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lampman\Desktop\! New\Audio-Photo-Video\!NEW\5-23-2013 Ahtanum upper release\David Child\Pacific Lamprey Relea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0" y="2832087"/>
            <a:ext cx="6661330" cy="3996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5737" y="57259"/>
            <a:ext cx="5378396" cy="769441"/>
          </a:xfrm>
          <a:prstGeom prst="rect">
            <a:avLst/>
          </a:prstGeom>
          <a:noFill/>
        </p:spPr>
        <p:txBody>
          <a:bodyPr wrap="none" lIns="91440" tIns="45720" rIns="91440" bIns="45720">
            <a:spAutoFit/>
          </a:bodyPr>
          <a:lstStyle/>
          <a:p>
            <a:pPr algn="ctr"/>
            <a:r>
              <a:rPr lang="en-US" sz="4400" b="1" cap="none" spc="300" dirty="0" smtClean="0">
                <a:ln w="11430" cmpd="sng">
                  <a:solidFill>
                    <a:schemeClr val="accent1">
                      <a:tint val="10000"/>
                    </a:schemeClr>
                  </a:solidFill>
                  <a:prstDash val="solid"/>
                  <a:miter lim="800000"/>
                </a:ln>
                <a:solidFill>
                  <a:srgbClr val="FFC000"/>
                </a:solidFill>
                <a:effectLst>
                  <a:glow rad="45500">
                    <a:schemeClr val="accent1">
                      <a:satMod val="220000"/>
                      <a:alpha val="35000"/>
                    </a:schemeClr>
                  </a:glow>
                </a:effectLst>
              </a:rPr>
              <a:t>Back to the Wild!</a:t>
            </a:r>
            <a:endParaRPr lang="en-US" sz="4400" b="1" cap="none" spc="300" dirty="0">
              <a:ln w="11430" cmpd="sng">
                <a:solidFill>
                  <a:schemeClr val="accent1">
                    <a:tint val="10000"/>
                  </a:schemeClr>
                </a:solidFill>
                <a:prstDash val="solid"/>
                <a:miter lim="800000"/>
              </a:ln>
              <a:solidFill>
                <a:srgbClr val="FFC000"/>
              </a:solidFill>
              <a:effectLst>
                <a:glow rad="45500">
                  <a:schemeClr val="accent1">
                    <a:satMod val="220000"/>
                    <a:alpha val="35000"/>
                  </a:schemeClr>
                </a:glow>
              </a:effectLst>
            </a:endParaRPr>
          </a:p>
        </p:txBody>
      </p:sp>
      <p:pic>
        <p:nvPicPr>
          <p:cNvPr id="1028" name="Picture 4" descr="C:\Users\r.lampman\Desktop\! New\Audio-Photo-Video\!NEW\5-23-2013 Ahtanum upper release\David Child\Pacific Lamprey Climbing.jpg"/>
          <p:cNvPicPr>
            <a:picLocks noChangeAspect="1" noChangeArrowheads="1"/>
          </p:cNvPicPr>
          <p:nvPr/>
        </p:nvPicPr>
        <p:blipFill rotWithShape="1">
          <a:blip r:embed="rId6">
            <a:extLst>
              <a:ext uri="{28A0092B-C50C-407E-A947-70E740481C1C}">
                <a14:useLocalDpi xmlns:a14="http://schemas.microsoft.com/office/drawing/2010/main" val="0"/>
              </a:ext>
            </a:extLst>
          </a:blip>
          <a:srcRect t="9055" r="8417" b="31975"/>
          <a:stretch/>
        </p:blipFill>
        <p:spPr bwMode="auto">
          <a:xfrm rot="16200000">
            <a:off x="4457894" y="2095306"/>
            <a:ext cx="6828886" cy="263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503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1173" y="381000"/>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Outline</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Content Placeholder 2"/>
          <p:cNvSpPr>
            <a:spLocks noGrp="1"/>
          </p:cNvSpPr>
          <p:nvPr>
            <p:ph idx="4294967295"/>
          </p:nvPr>
        </p:nvSpPr>
        <p:spPr>
          <a:xfrm>
            <a:off x="838200" y="1275819"/>
            <a:ext cx="7696200" cy="4522862"/>
          </a:xfrm>
          <a:prstGeom prst="rect">
            <a:avLst/>
          </a:prstGeom>
        </p:spPr>
        <p:txBody>
          <a:bodyPr>
            <a:noAutofit/>
          </a:bodyPr>
          <a:lstStyle/>
          <a:p>
            <a:pPr marL="560070" indent="-514350">
              <a:buClr>
                <a:schemeClr val="tx1"/>
              </a:buClr>
              <a:buSzPct val="100000"/>
              <a:buFont typeface="+mj-lt"/>
              <a:buAutoNum type="arabicPeriod"/>
            </a:pPr>
            <a:r>
              <a:rPr lang="en-US" sz="3200" b="1" dirty="0" smtClean="0">
                <a:solidFill>
                  <a:schemeClr val="tx1"/>
                </a:solidFill>
                <a:latin typeface="Arial" pitchFamily="34" charset="0"/>
                <a:cs typeface="Arial" pitchFamily="34" charset="0"/>
              </a:rPr>
              <a:t>Background</a:t>
            </a:r>
          </a:p>
          <a:p>
            <a:pPr marL="560070" indent="-514350">
              <a:buClr>
                <a:schemeClr val="tx1"/>
              </a:buClr>
              <a:buSzPct val="100000"/>
              <a:buFont typeface="+mj-lt"/>
              <a:buAutoNum type="arabicPeriod"/>
            </a:pPr>
            <a:r>
              <a:rPr lang="en-US" sz="3200" b="1" dirty="0" err="1">
                <a:solidFill>
                  <a:schemeClr val="tx1"/>
                </a:solidFill>
                <a:latin typeface="Arial" pitchFamily="34" charset="0"/>
                <a:cs typeface="Arial" pitchFamily="34" charset="0"/>
              </a:rPr>
              <a:t>Outplanting</a:t>
            </a:r>
            <a:r>
              <a:rPr lang="en-US" sz="3200" b="1" dirty="0">
                <a:solidFill>
                  <a:schemeClr val="tx1"/>
                </a:solidFill>
                <a:latin typeface="Arial" pitchFamily="34" charset="0"/>
                <a:cs typeface="Arial" pitchFamily="34" charset="0"/>
              </a:rPr>
              <a:t> </a:t>
            </a:r>
            <a:r>
              <a:rPr lang="en-US" sz="3200" b="1" dirty="0" smtClean="0">
                <a:solidFill>
                  <a:schemeClr val="tx1"/>
                </a:solidFill>
                <a:latin typeface="Arial" pitchFamily="34" charset="0"/>
                <a:cs typeface="Arial" pitchFamily="34" charset="0"/>
              </a:rPr>
              <a:t>Plans</a:t>
            </a:r>
            <a:endParaRPr lang="en-US" sz="3200" b="1" dirty="0" smtClean="0">
              <a:solidFill>
                <a:schemeClr val="tx1"/>
              </a:solidFill>
              <a:latin typeface="Arial" pitchFamily="34" charset="0"/>
              <a:cs typeface="Arial" pitchFamily="34" charset="0"/>
            </a:endParaRPr>
          </a:p>
          <a:p>
            <a:pPr marL="560070" indent="-514350">
              <a:buClr>
                <a:schemeClr val="tx1"/>
              </a:buClr>
              <a:buSzPct val="100000"/>
              <a:buFont typeface="+mj-lt"/>
              <a:buAutoNum type="arabicPeriod"/>
            </a:pPr>
            <a:r>
              <a:rPr lang="en-US" sz="3200" b="1" dirty="0" smtClean="0">
                <a:solidFill>
                  <a:schemeClr val="tx1"/>
                </a:solidFill>
                <a:latin typeface="Arial" pitchFamily="34" charset="0"/>
                <a:cs typeface="Arial" pitchFamily="34" charset="0"/>
              </a:rPr>
              <a:t>Updates on Art. Prop. &amp; </a:t>
            </a:r>
            <a:r>
              <a:rPr lang="en-US" sz="3200" b="1" dirty="0" smtClean="0">
                <a:solidFill>
                  <a:schemeClr val="tx1"/>
                </a:solidFill>
                <a:latin typeface="Arial" pitchFamily="34" charset="0"/>
                <a:cs typeface="Arial" pitchFamily="34" charset="0"/>
              </a:rPr>
              <a:t>Rearing</a:t>
            </a:r>
            <a:endParaRPr lang="en-US" sz="3200" b="1" dirty="0">
              <a:solidFill>
                <a:schemeClr val="tx1"/>
              </a:solidFill>
              <a:latin typeface="Arial" pitchFamily="34" charset="0"/>
              <a:cs typeface="Arial" pitchFamily="34" charset="0"/>
            </a:endParaRPr>
          </a:p>
          <a:p>
            <a:pPr marL="560070" indent="-514350">
              <a:buClr>
                <a:schemeClr val="tx1"/>
              </a:buClr>
              <a:buSzPct val="100000"/>
              <a:buFont typeface="+mj-lt"/>
              <a:buAutoNum type="arabicPeriod"/>
            </a:pPr>
            <a:endParaRPr lang="en-US" sz="3200" b="1" dirty="0" smtClean="0">
              <a:solidFill>
                <a:schemeClr val="tx1"/>
              </a:solidFill>
              <a:latin typeface="Arial" pitchFamily="34" charset="0"/>
              <a:cs typeface="Arial" pitchFamily="34" charset="0"/>
            </a:endParaRPr>
          </a:p>
        </p:txBody>
      </p:sp>
      <p:pic>
        <p:nvPicPr>
          <p:cNvPr id="1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89766" y="3783421"/>
            <a:ext cx="2702122" cy="25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5" descr="data:image/jpeg;base64,/9j/4AAQSkZJRgABAQAAAQABAAD/2wCEAAkGBxQTEhUUEhQWFBUWFRQUFxgUGBUXFRgXFRQXFhUVFBYYHSggGBomHBQUIjIkJSksLi4vFx8zODMsNygtLisBCgoKDg0OGBAQGywkHR8sLCwsLCwsLCwsLCwsLCwsLCwrLCwsLCwsLCssLDc3NywsNywsLCw3LiwsLCwrKzcsK//AABEIAJAAwAMBIgACEQEDEQH/xAAbAAABBQEBAAAAAAAAAAAAAAACAQMEBQYAB//EADwQAAEDAQYDBQcCBQMFAAAAAAEAAhEDBAUSITFBBlFhEyJxgZEyQlKhscHwFNEHFWJy4SOS8RZDY7LC/8QAGQEAAwEBAQAAAAAAAAAAAAAAAAIDAQQF/8QAIhEBAQACAgICAgMAAAAAAAAAAAECEQMhEjFBUQQiMmFx/9oADAMBAAIRAxEAPwDTOohN9mFJKAq9Q0jmiEnYDkpBSBYwz+lHILv0beQ9E+ia5AMCwt5D0Qm72fCPRTQmLZa2Um4qjg1vM/ZboMvxaAymW0gA92UgZtDjGL6+ioKFIYcLYDWgNA2j8Cj8Y8RWWvVY9rX4qYc0OD8GIEzGQLo8xqqhvFmH2WDzLnH1JlLMorMemka8MOYxGMmjTxjdVduvZ7ndnTMvJGN4zDB05lQv+qaL8q1FxB17Oo9hWg4Zbd9SGUXuoucY/wBUjXYSRnqi5b9DSPU1YHOxhgnvRJcSQC4AQSIP+6U623mMic9Rt5q9vTge1sJLQKo5ZMcNMwZLT8llbdQdQMV2vpH/AMjS2PMS35rZYzd9JRqAiCAR1GSdslMCc+5BlpJ7pG7eQ1kKBZrwog51GHl3kHEl/sNLDTc1xdkcJ0G6MrNMk7aO5bV2tmrV7O8tawOZUZiG4gSNwRom7JflSWlzi8DIGSSJOYz+iwtlvcU6k0zhZUaG1m7ZOls+EStBTYWuxNyz7zT9Upq1TLuZWza7C7cAZHkQNkbuHT8XyVTZbYaZBHP89VuaVolodkMk0LdsyeH3fEPMIDcDviHotJabZhEhuLzgBRmXo6YNKT0cCt1C9qQXC8btSfyN/wDSrJ/EEEjs4jLM/siff7YnCPMo6b2uyQgd0RShchjiuHki1SSOSxgkqbLgjBCAC0Vgxjnu0aC4+ABK8L4k4gqWmoXPPMNGzR8I+690tdnbUY5js2vaWnwIXkN8fw7tVNx7ICszYtIDo6h31lLltTDTGuckfSiJ3V/Q4UtQPfs9TplPnlKatt01aeE1abmYpjECJ0mJ8Qp3pbGbVVOkpFFhBBBg6+Y0U6jYinXWfkFLydM4ul7YuO7QTTbaX46bZBdhl0Hc55kQt7SsjLXTDrNVbXAB7ujxO2E6rx6pQPJR21HUzLHOYebHFp9WqmPIlnwfTb3zwaHk9mOyqD3SIY7oR7pWHtVlcyW1GwQYncEZQtDYuNKwM1ya20uMPgf1Zzsp9S+LLXeSXFuMd4PG/in3KhqxgjyOi3NxXsypRDa2rAG4h7XTxyhVF6XNRhzqVdhAzDSRJ6BVF21sDwHey7In6FEHt6LZqGPuMGKRlHIArX3Di7MNcM2taM+mJv8A8hY7hOs6jaaeLMOJGWhkHT1XoVOmQ92cthmHzLj9wqRPJxpjkmzY2H3R5ZH1UqEkJiITrppHVoS/yul8IU0BKGo6BhzU2WoiT4JD4pQUOSgJsHqidOyALElBnZI2eaIFAKB4LkJKULQrLbfdJjsDXsc/OQCXFsZGWsznp0XnHGl41q9ZocMLaYODuOZOKCXFrzI0HovUHtAqTEYmxI5gkgTvILvRYniSxdraHOxxGXjHXkpcl1F+GbvTHWO0Oae/Ec+XKVL/AFbIycDzQ2+7TJDHSTlG0nTOfyE5xF7IjON/DpsubLW3fhctX+ldaLUTo0qI9hOgjxn9lOpUHeAIGqnPu18AsI6zz6ZJ5pO+VZ00+kFK2xEq2qWZ2IBwE5+zrtqE4LJGgefUfNLbpuOO/amdZQ056pKtCfZjPbQeSnW26niC4nwJKYpXc0ug+fonxy6Szw/ZccKXq4VKTamYbUZJPujEBn0Xr13VCXVM+6Hw3bKASfmvGrGKLHd9hcR7wJEDy1XqXCF4Mq0jhPskA7mI7pP+0+ipx5y5aS5eHKY+Xw0EJIXLgruYoSjqhhKQgIsLo5LphcClDm+MpRCApZQBSixIJSCeSAcCXEhzSHJADVgghwkfhkclh7cDEmHk594Z59VuXGQvLuIbbhLm8pHpkoc/w7fw9bu0ywNxS4gADJoaIGep6nZQrZSaXZ6TupFK9WsptDthGW8KptF+NxTHgFCvQnjJvY6FYMcWlpdymJjlnqrCm5p0Y4eJ/ZUdCaxLtB+ZqxstuDZaT/lZdsmkp1JomYPyy5dEya+HaRsf3TLrbJTNesHSElN1HW15eMuY1UehZXGSNp84/AnWjC3nM+s5ff0T9iqFuTQMcQOXVP6mkP55ol31WuBBEOzz5jZaz+GrsL6g+JrSOsF37/NZ2tSp098Tg05AZZ6knotZ/D9tNzC73pkdMsJ/9fmqcPeWyflZa49fbc4lyblEF2vLFK6UEpZQDBhcHckhKSUoKiDkBhJHJAE5w5pBUHMpAuHigDJXOQkhKSgO8l5vxzYsNWR7xxL0eVnuL7OHUw6MxIJ6KfJN4rcGWs/9ef0rX2rOyDMT4+Q3ChusDmunCcubT5SrW78dlb27Gh7pw4TOYeYjLqB6q8tt9VmAh9lbidAMPMZae6ua2/Du8ddM0LSGiMxpsVXmsCVf262Wh4MWUCSHTnEDLQgKoZdNYk9rDQMoGpjfpqtgu/UNPnIqfZjhOev2jQIDZ+40HWSPQ5qU9vTMjuz0/wCPmlk2fPLUG5odk3SHDpufsjslanBa8Q6ZnpGSi0n4nnOOXjqmbzsQNTERA++eQW5QvHl2686rcJDNDqdytz/Du78FDE72nEHwyzEeh81neGLs7SpiczExgOLlp7IPNehcMtxUw1tI+0SXAw0SfmqcVkc/5NtqxK4p+3UGsgNknOeSimV1S7cQkqDNdK0GC7quBhd5JHJQQlc2rsURagI6hAGClB6oJQzyKAchdCbB6pR4oBweKiXnZhUpuaTqE+HBK7MELL6bLqsp+lDBBALRHPWZBHmFI/m5O5z5xqnXsGhPPUZ+irq9GQTr9fzVcdethdybBbb0nLUifDPXJV1RvdJmXH805KZ2I15zrqoVrtQaOWoS+6fKyRSWp/fA1DZJHigttpJw55x4QM4j5eiZpulznnT7DRJZ6Zq1GtDSXGYATzpz5Xayu/ujG8ZHyzG4PgtFcvDjqzg6riawZhmjzO7jHcHjnmn+HLnJfEy4HMj2Gke6we87rt4rc0KBpiGtjrueZ8Ua8k7yeM6O3ZdTKbQIAaBGEZCPBTaVupTgBwxpsPJQHWhwyIkKHbbvDhipzI1G6rMZHPbbWjfZQ8HnCoXEgwot2Xz2ZhxyVVxhxayzVGtazGagxDOGgaEkwTrOyrhU8ov5SEqluviGlWMey7LKZB8DlKuZVCozayKZ5ri/yQBwlKBHzSB4BXSOi5zkATXHf6LnNHNJ2hQuceiAdAEJs0geiQT0SyQgCczmUhb1SEqtvK+qdMlshzgNNh1JQEa9nCTAzbBPgdPJZ43p3iJ031/Mwn+Kr5qUKLaZY5tSthqOc895zMwxuGMhr6rI2O9D3WuEzlO8nmufKbrsw5LJpf2y9DlvB30OU/L7rOWq3Yo1Gs567iev+VK/RVa2TGucBvoPU6qfYOFAO9WdP9DdPN2/kk3Ia232q7ou+pX9mGtBBL3aA9B7x6LXWOyYXCy2UEVHAGtWI7zGdOTjnA21Upjeza2G4nu7tGmNJ5xy0JPRa+7LvpWOiO1qMDnHE97iG43nUideiMf27qWWZLtu9tJrWsEBogf8q+s1c75rDcS/xBs9Hu0MNZ41cDFMeYEuPgsHePH9qrGGuwDlT7vzGfzVZilt7xa7TQY0uq1GUwNcRA/ysne3FlkpgOpVcbp0bI8yToF4zUt7syTn9T900yoXaCT4p/GMu3oF48XtrOyptY7mDinqRkFTWq+HVBhdhcA6RIGoy7s5hZ2lQJyGp1gqwstldsC0j81TdFqa8OcMTNpJGhgajqVf8O8UOENqBxZ11HzzWdqWsUhBOI+P3XWe0NexxmIBkfcJmPUY5mUjqQQl4QucdlgH2SUU0w0nmiafFAOhoCWeibBhECgCUW8Lzp0RLzHTdVV4Xs51RtChGN7hTDiYGJxw67AErMcSXU6m5pNYVsTqrCcL2FrqToeML8yOTtEW6bJtKvTiupVOGl3G6TurKzUadgYKldjq1cw9tBrS4t3DqvLTIH7Ju7bG2xU21qgBrvE0mH/tt17ap1zEDbLmspeV+Yy5znEsk/3VHbud06JpN+/Rd/QeJ79q2p4rVmFjmuLQ1wIMe0w5jPPF8lTXfeZo1BUDWPImA8SATuOqjWq1uedTA0EkgT4pLLY31DDGlxAxGNgNzyChZHRLW9uzjenUhtVppkaZyzxJiW/mat7Ta2NbjdmMsIb7xOgHIdV5g2zQJcYHX7LX8I3PUqUH1ar/ANLZMJYar4JIJBe2gw6uMa7dVO8U3uN8yXbxPXFoqPp02vqYYHdLuzYyZjOAPrCy1733VtFQvqPc9x3J0HJo2HQLT3pfFMUnWewUuwouyfUecVet/cfdHT6LNssXIKsie58q9snaVKpNdsIU+nZgE81uwyTSMuaHRomfZbPUlSxZ3ET2bT4OI+ydpszU+z55Fbom0Blfs2iabh1ycPOFGr297vZOXQrQuZlESFR3hdnvU8jy2KGzSrqEnOU20mU6185HIjUfsgLtoSnj3Q57oMSIpt2FUTGIQGs3mhwNQlzQY+ywHsQ5lUPEt8CmOzae84Z9B+6n2+3spU31HEw0T4nYea8mt15ue5znHvOMn9uiGyJVst5LsjBnKOm/ktjw/ROH9dbXOq4f9Og2oZNR4y390fWdgs5wbw+bVV7xw02DHVd8LOQ/qOg8FZ8aWw1w2oyq2jQY0so0wD7AyxNg7x+SjGb7FuulRxTfjqj3AuxOcZe7mfhHQfmpWb7IuzOQ2JMCOnRC6r8Pqm3ScyZPX7pcstqY4TFJHZjcnwH3Kd/mECGNidZ+WQ1UGOS2vBHBra2K0Ws9nZaWbycsZGeBp+p2S7bZC8H8LtqMNut5LbLT0B9qs6cmMHKfXQJeI74qWuoHPGCmwRRpD2abdABHvQBJ/DJ4j4gNsqNwt7Oz0hhoUtABpiI5mPIeKrHZiU0x+SZZIwaiLE5CFx5JkwkJQupgauITrnN2cPUIBGvUqz1eceeRVeXGcvzwRNaddUBeNe05g6ax3vpomqwEKptAbIMQeYyKOhemcPMjmdfNDZDN62QOgjJ2x/dVjTi6OGoVxa6YEEHI+Y8iq600vfA/u8OaWml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7" descr="data:image/jpeg;base64,/9j/4AAQSkZJRgABAQAAAQABAAD/2wCEAAkGBxQTEhUUEhQWFBUWFRQUFxgUGBUXFRgXFRQXFhUVFBYYHSggGBomHBQUIjIkJSksLi4vFx8zODMsNygtLisBCgoKDg0OGBAQGywkHR8sLCwsLCwsLCwsLCwsLCwsLCwrLCwsLCwsLCssLDc3NywsNywsLCw3LiwsLCwrKzcsK//AABEIAJAAwAMBIgACEQEDEQH/xAAbAAABBQEBAAAAAAAAAAAAAAACAQMEBQYAB//EADwQAAEDAQYDBQcCBQMFAAAAAAEAAhEDBAUSITFBBlFhEyJxgZEyQlKhscHwFNEHFWJy4SOS8RZDY7LC/8QAGQEAAwEBAQAAAAAAAAAAAAAAAAIDAQQF/8QAIhEBAQACAgICAgMAAAAAAAAAAAECEQMhEjFBUQQiMmFx/9oADAMBAAIRAxEAPwDTOohN9mFJKAq9Q0jmiEnYDkpBSBYwz+lHILv0beQ9E+ia5AMCwt5D0Qm72fCPRTQmLZa2Um4qjg1vM/ZboMvxaAymW0gA92UgZtDjGL6+ioKFIYcLYDWgNA2j8Cj8Y8RWWvVY9rX4qYc0OD8GIEzGQLo8xqqhvFmH2WDzLnH1JlLMorMemka8MOYxGMmjTxjdVduvZ7ndnTMvJGN4zDB05lQv+qaL8q1FxB17Oo9hWg4Zbd9SGUXuoucY/wBUjXYSRnqi5b9DSPU1YHOxhgnvRJcSQC4AQSIP+6U623mMic9Rt5q9vTge1sJLQKo5ZMcNMwZLT8llbdQdQMV2vpH/AMjS2PMS35rZYzd9JRqAiCAR1GSdslMCc+5BlpJ7pG7eQ1kKBZrwog51GHl3kHEl/sNLDTc1xdkcJ0G6MrNMk7aO5bV2tmrV7O8tawOZUZiG4gSNwRom7JflSWlzi8DIGSSJOYz+iwtlvcU6k0zhZUaG1m7ZOls+EStBTYWuxNyz7zT9Upq1TLuZWza7C7cAZHkQNkbuHT8XyVTZbYaZBHP89VuaVolodkMk0LdsyeH3fEPMIDcDviHotJabZhEhuLzgBRmXo6YNKT0cCt1C9qQXC8btSfyN/wDSrJ/EEEjs4jLM/siff7YnCPMo6b2uyQgd0RShchjiuHki1SSOSxgkqbLgjBCAC0Vgxjnu0aC4+ABK8L4k4gqWmoXPPMNGzR8I+690tdnbUY5js2vaWnwIXkN8fw7tVNx7ICszYtIDo6h31lLltTDTGuckfSiJ3V/Q4UtQPfs9TplPnlKatt01aeE1abmYpjECJ0mJ8Qp3pbGbVVOkpFFhBBBg6+Y0U6jYinXWfkFLydM4ul7YuO7QTTbaX46bZBdhl0Hc55kQt7SsjLXTDrNVbXAB7ujxO2E6rx6pQPJR21HUzLHOYebHFp9WqmPIlnwfTb3zwaHk9mOyqD3SIY7oR7pWHtVlcyW1GwQYncEZQtDYuNKwM1ya20uMPgf1Zzsp9S+LLXeSXFuMd4PG/in3KhqxgjyOi3NxXsypRDa2rAG4h7XTxyhVF6XNRhzqVdhAzDSRJ6BVF21sDwHey7In6FEHt6LZqGPuMGKRlHIArX3Di7MNcM2taM+mJv8A8hY7hOs6jaaeLMOJGWhkHT1XoVOmQ92cthmHzLj9wqRPJxpjkmzY2H3R5ZH1UqEkJiITrppHVoS/yul8IU0BKGo6BhzU2WoiT4JD4pQUOSgJsHqidOyALElBnZI2eaIFAKB4LkJKULQrLbfdJjsDXsc/OQCXFsZGWsznp0XnHGl41q9ZocMLaYODuOZOKCXFrzI0HovUHtAqTEYmxI5gkgTvILvRYniSxdraHOxxGXjHXkpcl1F+GbvTHWO0Oae/Ec+XKVL/AFbIycDzQ2+7TJDHSTlG0nTOfyE5xF7IjON/DpsubLW3fhctX+ldaLUTo0qI9hOgjxn9lOpUHeAIGqnPu18AsI6zz6ZJ5pO+VZ00+kFK2xEq2qWZ2IBwE5+zrtqE4LJGgefUfNLbpuOO/amdZQ056pKtCfZjPbQeSnW26niC4nwJKYpXc0ug+fonxy6Szw/ZccKXq4VKTamYbUZJPujEBn0Xr13VCXVM+6Hw3bKASfmvGrGKLHd9hcR7wJEDy1XqXCF4Mq0jhPskA7mI7pP+0+ipx5y5aS5eHKY+Xw0EJIXLgruYoSjqhhKQgIsLo5LphcClDm+MpRCApZQBSixIJSCeSAcCXEhzSHJADVgghwkfhkclh7cDEmHk594Z59VuXGQvLuIbbhLm8pHpkoc/w7fw9bu0ywNxS4gADJoaIGep6nZQrZSaXZ6TupFK9WsptDthGW8KptF+NxTHgFCvQnjJvY6FYMcWlpdymJjlnqrCm5p0Y4eJ/ZUdCaxLtB+ZqxstuDZaT/lZdsmkp1JomYPyy5dEya+HaRsf3TLrbJTNesHSElN1HW15eMuY1UehZXGSNp84/AnWjC3nM+s5ff0T9iqFuTQMcQOXVP6mkP55ol31WuBBEOzz5jZaz+GrsL6g+JrSOsF37/NZ2tSp098Tg05AZZ6knotZ/D9tNzC73pkdMsJ/9fmqcPeWyflZa49fbc4lyblEF2vLFK6UEpZQDBhcHckhKSUoKiDkBhJHJAE5w5pBUHMpAuHigDJXOQkhKSgO8l5vxzYsNWR7xxL0eVnuL7OHUw6MxIJ6KfJN4rcGWs/9ef0rX2rOyDMT4+Q3ChusDmunCcubT5SrW78dlb27Gh7pw4TOYeYjLqB6q8tt9VmAh9lbidAMPMZae6ua2/Du8ddM0LSGiMxpsVXmsCVf262Wh4MWUCSHTnEDLQgKoZdNYk9rDQMoGpjfpqtgu/UNPnIqfZjhOev2jQIDZ+40HWSPQ5qU9vTMjuz0/wCPmlk2fPLUG5odk3SHDpufsjslanBa8Q6ZnpGSi0n4nnOOXjqmbzsQNTERA++eQW5QvHl2686rcJDNDqdytz/Du78FDE72nEHwyzEeh81neGLs7SpiczExgOLlp7IPNehcMtxUw1tI+0SXAw0SfmqcVkc/5NtqxK4p+3UGsgNknOeSimV1S7cQkqDNdK0GC7quBhd5JHJQQlc2rsURagI6hAGClB6oJQzyKAchdCbB6pR4oBweKiXnZhUpuaTqE+HBK7MELL6bLqsp+lDBBALRHPWZBHmFI/m5O5z5xqnXsGhPPUZ+irq9GQTr9fzVcdethdybBbb0nLUifDPXJV1RvdJmXH805KZ2I15zrqoVrtQaOWoS+6fKyRSWp/fA1DZJHigttpJw55x4QM4j5eiZpulznnT7DRJZ6Zq1GtDSXGYATzpz5Xayu/ujG8ZHyzG4PgtFcvDjqzg6riawZhmjzO7jHcHjnmn+HLnJfEy4HMj2Gke6we87rt4rc0KBpiGtjrueZ8Ua8k7yeM6O3ZdTKbQIAaBGEZCPBTaVupTgBwxpsPJQHWhwyIkKHbbvDhipzI1G6rMZHPbbWjfZQ8HnCoXEgwot2Xz2ZhxyVVxhxayzVGtazGagxDOGgaEkwTrOyrhU8ov5SEqluviGlWMey7LKZB8DlKuZVCozayKZ5ri/yQBwlKBHzSB4BXSOi5zkATXHf6LnNHNJ2hQuceiAdAEJs0geiQT0SyQgCczmUhb1SEqtvK+qdMlshzgNNh1JQEa9nCTAzbBPgdPJZ43p3iJ031/Mwn+Kr5qUKLaZY5tSthqOc895zMwxuGMhr6rI2O9D3WuEzlO8nmufKbrsw5LJpf2y9DlvB30OU/L7rOWq3Yo1Gs567iev+VK/RVa2TGucBvoPU6qfYOFAO9WdP9DdPN2/kk3Ia232q7ou+pX9mGtBBL3aA9B7x6LXWOyYXCy2UEVHAGtWI7zGdOTjnA21Upjeza2G4nu7tGmNJ5xy0JPRa+7LvpWOiO1qMDnHE97iG43nUideiMf27qWWZLtu9tJrWsEBogf8q+s1c75rDcS/xBs9Hu0MNZ41cDFMeYEuPgsHePH9qrGGuwDlT7vzGfzVZilt7xa7TQY0uq1GUwNcRA/ysne3FlkpgOpVcbp0bI8yToF4zUt7syTn9T900yoXaCT4p/GMu3oF48XtrOyptY7mDinqRkFTWq+HVBhdhcA6RIGoy7s5hZ2lQJyGp1gqwstldsC0j81TdFqa8OcMTNpJGhgajqVf8O8UOENqBxZ11HzzWdqWsUhBOI+P3XWe0NexxmIBkfcJmPUY5mUjqQQl4QucdlgH2SUU0w0nmiafFAOhoCWeibBhECgCUW8Lzp0RLzHTdVV4Xs51RtChGN7hTDiYGJxw67AErMcSXU6m5pNYVsTqrCcL2FrqToeML8yOTtEW6bJtKvTiupVOGl3G6TurKzUadgYKldjq1cw9tBrS4t3DqvLTIH7Ju7bG2xU21qgBrvE0mH/tt17ap1zEDbLmspeV+Yy5znEsk/3VHbud06JpN+/Rd/QeJ79q2p4rVmFjmuLQ1wIMe0w5jPPF8lTXfeZo1BUDWPImA8SATuOqjWq1uedTA0EkgT4pLLY31DDGlxAxGNgNzyChZHRLW9uzjenUhtVppkaZyzxJiW/mat7Ta2NbjdmMsIb7xOgHIdV5g2zQJcYHX7LX8I3PUqUH1ar/ANLZMJYar4JIJBe2gw6uMa7dVO8U3uN8yXbxPXFoqPp02vqYYHdLuzYyZjOAPrCy1733VtFQvqPc9x3J0HJo2HQLT3pfFMUnWewUuwouyfUecVet/cfdHT6LNssXIKsie58q9snaVKpNdsIU+nZgE81uwyTSMuaHRomfZbPUlSxZ3ET2bT4OI+ydpszU+z55Fbom0Blfs2iabh1ycPOFGr297vZOXQrQuZlESFR3hdnvU8jy2KGzSrqEnOU20mU6185HIjUfsgLtoSnj3Q57oMSIpt2FUTGIQGs3mhwNQlzQY+ywHsQ5lUPEt8CmOzae84Z9B+6n2+3spU31HEw0T4nYea8mt15ue5znHvOMn9uiGyJVst5LsjBnKOm/ktjw/ROH9dbXOq4f9Og2oZNR4y390fWdgs5wbw+bVV7xw02DHVd8LOQ/qOg8FZ8aWw1w2oyq2jQY0so0wD7AyxNg7x+SjGb7FuulRxTfjqj3AuxOcZe7mfhHQfmpWb7IuzOQ2JMCOnRC6r8Pqm3ScyZPX7pcstqY4TFJHZjcnwH3Kd/mECGNidZ+WQ1UGOS2vBHBra2K0Ws9nZaWbycsZGeBp+p2S7bZC8H8LtqMNut5LbLT0B9qs6cmMHKfXQJeI74qWuoHPGCmwRRpD2abdABHvQBJ/DJ4j4gNsqNwt7Oz0hhoUtABpiI5mPIeKrHZiU0x+SZZIwaiLE5CFx5JkwkJQupgauITrnN2cPUIBGvUqz1eceeRVeXGcvzwRNaddUBeNe05g6ax3vpomqwEKptAbIMQeYyKOhemcPMjmdfNDZDN62QOgjJ2x/dVjTi6OGoVxa6YEEHI+Y8iq600vfA/u8OaWml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3244344" y="3784600"/>
            <a:ext cx="2592964" cy="2702122"/>
            <a:chOff x="6019800" y="3917973"/>
            <a:chExt cx="2183962" cy="2239963"/>
          </a:xfrm>
        </p:grpSpPr>
        <p:pic>
          <p:nvPicPr>
            <p:cNvPr id="12" name="Picture 2" descr="C:\Users\r.lampman\Desktop\! Master\! Projects\Outreach\Ralph Lampman\Art\Lamprey Face Shots\Slide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917973"/>
              <a:ext cx="2183962" cy="2239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lampman\Desktop\! Master\Media\Photos\People\Patrick Luke\IMG_1802.JPG"/>
            <p:cNvPicPr>
              <a:picLocks noChangeAspect="1" noChangeArrowheads="1"/>
            </p:cNvPicPr>
            <p:nvPr/>
          </p:nvPicPr>
          <p:blipFill rotWithShape="1">
            <a:blip r:embed="rId5">
              <a:extLst>
                <a:ext uri="{28A0092B-C50C-407E-A947-70E740481C1C}">
                  <a14:useLocalDpi xmlns:a14="http://schemas.microsoft.com/office/drawing/2010/main" val="0"/>
                </a:ext>
              </a:extLst>
            </a:blip>
            <a:srcRect l="52437" t="13773" r="37858" b="70730"/>
            <a:stretch/>
          </p:blipFill>
          <p:spPr bwMode="auto">
            <a:xfrm>
              <a:off x="6451381" y="4267200"/>
              <a:ext cx="1320800" cy="15818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257045" y="3784600"/>
            <a:ext cx="2592964" cy="2702122"/>
            <a:chOff x="5837309" y="3356202"/>
            <a:chExt cx="2592964" cy="2702122"/>
          </a:xfrm>
        </p:grpSpPr>
        <p:pic>
          <p:nvPicPr>
            <p:cNvPr id="15" name="Picture 2" descr="C:\Users\r.lampman\Desktop\! Master\! Projects\Outreach\Ralph Lampman\Art\Lamprey Face Shots\Slide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309" y="3356202"/>
              <a:ext cx="2592964" cy="27021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1042" t="39861" r="66149" b="32269"/>
            <a:stretch/>
          </p:blipFill>
          <p:spPr bwMode="auto">
            <a:xfrm>
              <a:off x="6352993" y="3751588"/>
              <a:ext cx="1561595" cy="19113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9352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1246403"/>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Acknowledgement</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8" name="Group 7"/>
          <p:cNvGrpSpPr/>
          <p:nvPr/>
        </p:nvGrpSpPr>
        <p:grpSpPr>
          <a:xfrm>
            <a:off x="1056419" y="828674"/>
            <a:ext cx="6944581" cy="1000126"/>
            <a:chOff x="65819" y="2505076"/>
            <a:chExt cx="6944581" cy="1000126"/>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514600"/>
              <a:ext cx="990601"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2505076"/>
              <a:ext cx="1610372" cy="100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2514601"/>
              <a:ext cx="1494019"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2528888"/>
              <a:ext cx="990600" cy="93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19" y="2514600"/>
              <a:ext cx="1637792"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Content Placeholder 3" descr="Accord_logo_big.jpg"/>
          <p:cNvPicPr>
            <a:picLocks noGrp="1" noChangeAspect="1"/>
          </p:cNvPicPr>
          <p:nvPr>
            <p:ph idx="4294967295"/>
          </p:nvPr>
        </p:nvPicPr>
        <p:blipFill>
          <a:blip r:embed="rId8" cstate="print"/>
          <a:srcRect/>
          <a:stretch>
            <a:fillRect/>
          </a:stretch>
        </p:blipFill>
        <p:spPr>
          <a:xfrm>
            <a:off x="443976" y="3608936"/>
            <a:ext cx="2011936" cy="990600"/>
          </a:xfrm>
          <a:prstGeom prst="rect">
            <a:avLst/>
          </a:prstGeom>
        </p:spPr>
      </p:pic>
      <p:pic>
        <p:nvPicPr>
          <p:cNvPr id="16" name="Picture 15"/>
          <p:cNvPicPr>
            <a:picLocks noChangeAspect="1"/>
          </p:cNvPicPr>
          <p:nvPr/>
        </p:nvPicPr>
        <p:blipFill>
          <a:blip r:embed="rId9" cstate="print"/>
          <a:srcRect/>
          <a:stretch>
            <a:fillRect/>
          </a:stretch>
        </p:blipFill>
        <p:spPr>
          <a:xfrm>
            <a:off x="2895600" y="3632288"/>
            <a:ext cx="1165674" cy="990600"/>
          </a:xfrm>
          <a:prstGeom prst="rect">
            <a:avLst/>
          </a:prstGeom>
          <a:noFill/>
          <a:ln>
            <a:noFill/>
          </a:ln>
        </p:spPr>
      </p:pic>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3104" y="4775285"/>
            <a:ext cx="5132164" cy="109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69079" y="3786239"/>
            <a:ext cx="2510259" cy="67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9944" y="5101161"/>
            <a:ext cx="1635405" cy="60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387" y="4936045"/>
            <a:ext cx="886812" cy="93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9956" y="3596457"/>
            <a:ext cx="1376362" cy="104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45629" y="6102365"/>
            <a:ext cx="4448654" cy="461665"/>
          </a:xfrm>
          <a:prstGeom prst="rect">
            <a:avLst/>
          </a:prstGeom>
          <a:noFill/>
        </p:spPr>
        <p:txBody>
          <a:bodyPr wrap="none" rtlCol="0">
            <a:spAutoFit/>
          </a:bodyPr>
          <a:lstStyle/>
          <a:p>
            <a:r>
              <a:rPr lang="en-US" sz="2400" dirty="0" smtClean="0">
                <a:latin typeface="AR CHRISTY" panose="02000000000000000000" pitchFamily="2" charset="0"/>
                <a:cs typeface="Arial" panose="020B0604020202020204" pitchFamily="34" charset="0"/>
              </a:rPr>
              <a:t>Partnership is key to our success!</a:t>
            </a:r>
            <a:endParaRPr lang="en-US" sz="2400" dirty="0">
              <a:latin typeface="AR CHRISTY" panose="02000000000000000000" pitchFamily="2" charset="0"/>
              <a:cs typeface="Arial" panose="020B0604020202020204" pitchFamily="34" charset="0"/>
            </a:endParaRPr>
          </a:p>
        </p:txBody>
      </p:sp>
      <p:pic>
        <p:nvPicPr>
          <p:cNvPr id="4098" name="Picture 2" descr="http://gis.nwcg.gov/giss_2006/logos/federal/reclamation_col_logo.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55821" y="1981200"/>
            <a:ext cx="3068270" cy="138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01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lampman\Desktop\! Master\Media\Photos\! Projects\Outreach\Lamprey Photos\Macrophthalmia\Macrophthalm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47186" flipH="1">
            <a:off x="522022" y="2480512"/>
            <a:ext cx="4964033" cy="22834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lampman\Desktop\! Master\Media\Photos\! Projects\Outreach\Lamprey Photos\Ammocoetes\Ammocoet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8977">
            <a:off x="446478" y="1258093"/>
            <a:ext cx="4933547" cy="744966"/>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20"/>
          <p:cNvPicPr>
            <a:picLocks noChangeAspect="1" noChangeArrowheads="1"/>
          </p:cNvPicPr>
          <p:nvPr/>
        </p:nvPicPr>
        <p:blipFill rotWithShape="1">
          <a:blip r:embed="rId5">
            <a:extLst>
              <a:ext uri="{28A0092B-C50C-407E-A947-70E740481C1C}">
                <a14:useLocalDpi xmlns:a14="http://schemas.microsoft.com/office/drawing/2010/main" val="0"/>
              </a:ext>
            </a:extLst>
          </a:blip>
          <a:srcRect l="9884" t="9853"/>
          <a:stretch/>
        </p:blipFill>
        <p:spPr bwMode="auto">
          <a:xfrm>
            <a:off x="4022083" y="2646493"/>
            <a:ext cx="2302920" cy="17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264" y="769862"/>
            <a:ext cx="2289599" cy="172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6"/>
          <p:cNvSpPr txBox="1">
            <a:spLocks noChangeArrowheads="1"/>
          </p:cNvSpPr>
          <p:nvPr/>
        </p:nvSpPr>
        <p:spPr bwMode="auto">
          <a:xfrm>
            <a:off x="6553200" y="974725"/>
            <a:ext cx="1981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err="1"/>
              <a:t>Ammocoete</a:t>
            </a:r>
            <a:endParaRPr lang="en-US" b="1" dirty="0"/>
          </a:p>
          <a:p>
            <a:pPr eaLnBrk="1" hangingPunct="1">
              <a:spcBef>
                <a:spcPct val="50000"/>
              </a:spcBef>
            </a:pPr>
            <a:r>
              <a:rPr lang="en-US" b="1" dirty="0"/>
              <a:t>(</a:t>
            </a:r>
            <a:r>
              <a:rPr lang="en-US" b="1" dirty="0" smtClean="0"/>
              <a:t>larva)</a:t>
            </a:r>
            <a:endParaRPr lang="en-US" b="1" dirty="0"/>
          </a:p>
          <a:p>
            <a:pPr eaLnBrk="1" hangingPunct="1">
              <a:spcBef>
                <a:spcPct val="50000"/>
              </a:spcBef>
            </a:pPr>
            <a:r>
              <a:rPr lang="en-US" i="1" dirty="0"/>
              <a:t>Freshwater</a:t>
            </a:r>
          </a:p>
          <a:p>
            <a:pPr eaLnBrk="1" hangingPunct="1">
              <a:spcBef>
                <a:spcPct val="50000"/>
              </a:spcBef>
            </a:pPr>
            <a:endParaRPr lang="en-US" b="1" dirty="0"/>
          </a:p>
        </p:txBody>
      </p:sp>
      <p:sp>
        <p:nvSpPr>
          <p:cNvPr id="10249" name="Text Box 7"/>
          <p:cNvSpPr txBox="1">
            <a:spLocks noChangeArrowheads="1"/>
          </p:cNvSpPr>
          <p:nvPr/>
        </p:nvSpPr>
        <p:spPr bwMode="auto">
          <a:xfrm>
            <a:off x="6553200" y="283845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err="1" smtClean="0"/>
              <a:t>Macrophthalmia</a:t>
            </a:r>
            <a:endParaRPr lang="en-US" b="1" dirty="0"/>
          </a:p>
          <a:p>
            <a:pPr eaLnBrk="1" hangingPunct="1">
              <a:spcBef>
                <a:spcPct val="50000"/>
              </a:spcBef>
            </a:pPr>
            <a:r>
              <a:rPr lang="en-US" b="1" dirty="0"/>
              <a:t>(lamprey </a:t>
            </a:r>
            <a:r>
              <a:rPr lang="en-US" b="1" dirty="0" err="1"/>
              <a:t>smolt</a:t>
            </a:r>
            <a:r>
              <a:rPr lang="en-US" b="1" dirty="0"/>
              <a:t>)</a:t>
            </a:r>
          </a:p>
          <a:p>
            <a:pPr eaLnBrk="1" hangingPunct="1">
              <a:spcBef>
                <a:spcPct val="50000"/>
              </a:spcBef>
            </a:pPr>
            <a:r>
              <a:rPr lang="en-US" i="1" dirty="0"/>
              <a:t>Heading to Ocean</a:t>
            </a:r>
          </a:p>
        </p:txBody>
      </p:sp>
      <p:sp>
        <p:nvSpPr>
          <p:cNvPr id="10250" name="Text Box 8"/>
          <p:cNvSpPr txBox="1">
            <a:spLocks noChangeArrowheads="1"/>
          </p:cNvSpPr>
          <p:nvPr/>
        </p:nvSpPr>
        <p:spPr bwMode="auto">
          <a:xfrm>
            <a:off x="6553200" y="4952501"/>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a:t>Adult</a:t>
            </a:r>
          </a:p>
          <a:p>
            <a:pPr eaLnBrk="1" hangingPunct="1">
              <a:spcBef>
                <a:spcPct val="50000"/>
              </a:spcBef>
            </a:pPr>
            <a:r>
              <a:rPr lang="en-US" b="1" dirty="0"/>
              <a:t>(spawning)</a:t>
            </a:r>
          </a:p>
          <a:p>
            <a:pPr eaLnBrk="1" hangingPunct="1">
              <a:spcBef>
                <a:spcPct val="50000"/>
              </a:spcBef>
            </a:pPr>
            <a:r>
              <a:rPr lang="en-US" i="1" dirty="0"/>
              <a:t>Return to Freshwater</a:t>
            </a:r>
          </a:p>
        </p:txBody>
      </p:sp>
      <p:pic>
        <p:nvPicPr>
          <p:cNvPr id="3074" name="Picture 2" descr="H:\Ralph\Media\My Pictures\Work\OSU\lamprey photos from others\Jeremy Monroe Pictures\North Umpqua\944887638_lampreypreview-7444.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10000" contrast="14000"/>
                    </a14:imgEffect>
                  </a14:imgLayer>
                </a14:imgProps>
              </a:ext>
              <a:ext uri="{28A0092B-C50C-407E-A947-70E740481C1C}">
                <a14:useLocalDpi xmlns:a14="http://schemas.microsoft.com/office/drawing/2010/main" val="0"/>
              </a:ext>
            </a:extLst>
          </a:blip>
          <a:srcRect l="8035" t="39384" r="22021" b="25817"/>
          <a:stretch/>
        </p:blipFill>
        <p:spPr bwMode="auto">
          <a:xfrm>
            <a:off x="252454" y="4703197"/>
            <a:ext cx="5738940" cy="19050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126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2083" y="4519636"/>
            <a:ext cx="223996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txBox="1">
            <a:spLocks/>
          </p:cNvSpPr>
          <p:nvPr/>
        </p:nvSpPr>
        <p:spPr>
          <a:xfrm>
            <a:off x="0" y="152399"/>
            <a:ext cx="92964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2800" b="1" dirty="0" smtClean="0">
                <a:latin typeface="Arial" pitchFamily="34" charset="0"/>
                <a:cs typeface="Arial" pitchFamily="34" charset="0"/>
              </a:rPr>
              <a:t>Pacific Lamprey (</a:t>
            </a:r>
            <a:r>
              <a:rPr lang="en-US" sz="2800" b="1" i="1" dirty="0" err="1" smtClean="0">
                <a:latin typeface="Arial" pitchFamily="34" charset="0"/>
                <a:cs typeface="Arial" pitchFamily="34" charset="0"/>
              </a:rPr>
              <a:t>Entosphenus</a:t>
            </a:r>
            <a:r>
              <a:rPr lang="en-US" sz="2800" b="1" i="1" dirty="0" smtClean="0">
                <a:latin typeface="Arial" pitchFamily="34" charset="0"/>
                <a:cs typeface="Arial" pitchFamily="34" charset="0"/>
              </a:rPr>
              <a:t> </a:t>
            </a:r>
            <a:r>
              <a:rPr lang="en-US" sz="2800" b="1" i="1" dirty="0" err="1" smtClean="0">
                <a:latin typeface="Arial" pitchFamily="34" charset="0"/>
                <a:cs typeface="Arial" pitchFamily="34" charset="0"/>
              </a:rPr>
              <a:t>tridentatus</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
        <p:nvSpPr>
          <p:cNvPr id="12" name="TextBox 8"/>
          <p:cNvSpPr txBox="1">
            <a:spLocks noChangeArrowheads="1"/>
          </p:cNvSpPr>
          <p:nvPr/>
        </p:nvSpPr>
        <p:spPr bwMode="auto">
          <a:xfrm>
            <a:off x="533400" y="849574"/>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70C0"/>
                </a:solidFill>
              </a:rPr>
              <a:t>10 – 200 mm</a:t>
            </a:r>
            <a:endParaRPr lang="en-US" dirty="0">
              <a:solidFill>
                <a:srgbClr val="0070C0"/>
              </a:solidFill>
            </a:endParaRPr>
          </a:p>
        </p:txBody>
      </p:sp>
      <p:sp>
        <p:nvSpPr>
          <p:cNvPr id="14" name="TextBox 8"/>
          <p:cNvSpPr txBox="1">
            <a:spLocks noChangeArrowheads="1"/>
          </p:cNvSpPr>
          <p:nvPr/>
        </p:nvSpPr>
        <p:spPr bwMode="auto">
          <a:xfrm>
            <a:off x="512618" y="2653506"/>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70C0"/>
                </a:solidFill>
              </a:rPr>
              <a:t>100 – 190 mm</a:t>
            </a:r>
            <a:endParaRPr lang="en-US" dirty="0">
              <a:solidFill>
                <a:srgbClr val="0070C0"/>
              </a:solidFill>
            </a:endParaRPr>
          </a:p>
        </p:txBody>
      </p:sp>
      <p:sp>
        <p:nvSpPr>
          <p:cNvPr id="16" name="TextBox 8"/>
          <p:cNvSpPr txBox="1">
            <a:spLocks noChangeArrowheads="1"/>
          </p:cNvSpPr>
          <p:nvPr/>
        </p:nvSpPr>
        <p:spPr bwMode="auto">
          <a:xfrm>
            <a:off x="512618" y="4287633"/>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70C0"/>
                </a:solidFill>
              </a:rPr>
              <a:t>330 – 800 mm</a:t>
            </a:r>
            <a:endParaRPr lang="en-US" dirty="0">
              <a:solidFill>
                <a:srgbClr val="0070C0"/>
              </a:solidFill>
            </a:endParaRPr>
          </a:p>
        </p:txBody>
      </p:sp>
    </p:spTree>
    <p:extLst>
      <p:ext uri="{BB962C8B-B14F-4D97-AF65-F5344CB8AC3E}">
        <p14:creationId xmlns:p14="http://schemas.microsoft.com/office/powerpoint/2010/main" val="2177812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dissolve">
                                      <p:cBhvr>
                                        <p:cTn id="7" dur="500"/>
                                        <p:tgtEl>
                                          <p:spTgt spid="11271"/>
                                        </p:tgtEl>
                                      </p:cBhvr>
                                    </p:animEffect>
                                  </p:childTnLst>
                                </p:cTn>
                              </p:par>
                              <p:par>
                                <p:cTn id="8" presetID="9" presetClass="entr" presetSubtype="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dissolve">
                                      <p:cBhvr>
                                        <p:cTn id="10" dur="500"/>
                                        <p:tgtEl>
                                          <p:spTgt spid="11269"/>
                                        </p:tgtEl>
                                      </p:cBhvr>
                                    </p:animEffect>
                                  </p:childTnLst>
                                </p:cTn>
                              </p:par>
                              <p:par>
                                <p:cTn id="11" presetID="9" presetClass="entr" presetSubtype="0" fill="hold" nodeType="withEffect">
                                  <p:stCondLst>
                                    <p:cond delay="0"/>
                                  </p:stCondLst>
                                  <p:childTnLst>
                                    <p:set>
                                      <p:cBhvr>
                                        <p:cTn id="12" dur="1" fill="hold">
                                          <p:stCondLst>
                                            <p:cond delay="0"/>
                                          </p:stCondLst>
                                        </p:cTn>
                                        <p:tgtEl>
                                          <p:spTgt spid="11267"/>
                                        </p:tgtEl>
                                        <p:attrNameLst>
                                          <p:attrName>style.visibility</p:attrName>
                                        </p:attrNameLst>
                                      </p:cBhvr>
                                      <p:to>
                                        <p:strVal val="visible"/>
                                      </p:to>
                                    </p:set>
                                    <p:animEffect transition="in" filter="dissolve">
                                      <p:cBhvr>
                                        <p:cTn id="13"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12192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Tribal Culture &amp; Food Source</a:t>
            </a:r>
          </a:p>
        </p:txBody>
      </p:sp>
      <p:sp>
        <p:nvSpPr>
          <p:cNvPr id="7" name="TextBox 6"/>
          <p:cNvSpPr txBox="1">
            <a:spLocks noChangeArrowheads="1"/>
          </p:cNvSpPr>
          <p:nvPr/>
        </p:nvSpPr>
        <p:spPr bwMode="auto">
          <a:xfrm>
            <a:off x="5410200" y="12192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Food for Numerous Species</a:t>
            </a:r>
          </a:p>
        </p:txBody>
      </p:sp>
      <p:pic>
        <p:nvPicPr>
          <p:cNvPr id="99330" name="Picture 2" descr="http://www.mulkearlife.com/Userfiles/560/0/otter-and-lampre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7338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181600" y="41148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“Farmer of the Underwater World”</a:t>
            </a:r>
          </a:p>
        </p:txBody>
      </p:sp>
      <p:sp>
        <p:nvSpPr>
          <p:cNvPr id="10" name="TextBox 9"/>
          <p:cNvSpPr txBox="1">
            <a:spLocks noChangeArrowheads="1"/>
          </p:cNvSpPr>
          <p:nvPr/>
        </p:nvSpPr>
        <p:spPr bwMode="auto">
          <a:xfrm>
            <a:off x="5029200" y="16002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solidFill>
                  <a:schemeClr val="bg1"/>
                </a:solidFill>
              </a:rPr>
              <a:t>Paddy Halpin</a:t>
            </a:r>
          </a:p>
        </p:txBody>
      </p:sp>
      <p:pic>
        <p:nvPicPr>
          <p:cNvPr id="12" name="Picture 4"/>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r="51968"/>
          <a:stretch>
            <a:fillRect/>
          </a:stretch>
        </p:blipFill>
        <p:spPr bwMode="auto">
          <a:xfrm>
            <a:off x="4648200" y="4429125"/>
            <a:ext cx="3429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3" name="Picture 5"/>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l="52000" t="23819" r="13965"/>
          <a:stretch>
            <a:fillRect/>
          </a:stretch>
        </p:blipFill>
        <p:spPr bwMode="auto">
          <a:xfrm>
            <a:off x="6934200" y="4495800"/>
            <a:ext cx="19050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4" name="図 2" descr="b692f1c.jpeg"/>
          <p:cNvPicPr>
            <a:picLocks noChangeAspect="1"/>
          </p:cNvPicPr>
          <p:nvPr/>
        </p:nvPicPr>
        <p:blipFill>
          <a:blip r:embed="rId5" cstate="print"/>
          <a:srcRect l="9300" t="28187" r="34241" b="26607"/>
          <a:stretch>
            <a:fillRect/>
          </a:stretch>
        </p:blipFill>
        <p:spPr>
          <a:xfrm>
            <a:off x="4267200" y="2362200"/>
            <a:ext cx="2743199" cy="1503192"/>
          </a:xfrm>
          <a:prstGeom prst="ellipse">
            <a:avLst/>
          </a:prstGeom>
        </p:spPr>
      </p:pic>
      <p:sp>
        <p:nvSpPr>
          <p:cNvPr id="15" name="TextBox 14"/>
          <p:cNvSpPr txBox="1">
            <a:spLocks noChangeArrowheads="1"/>
          </p:cNvSpPr>
          <p:nvPr/>
        </p:nvSpPr>
        <p:spPr bwMode="auto">
          <a:xfrm>
            <a:off x="4648200" y="6324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H. Shirakawa</a:t>
            </a:r>
          </a:p>
        </p:txBody>
      </p:sp>
      <p:sp>
        <p:nvSpPr>
          <p:cNvPr id="16" name="TextBox 15"/>
          <p:cNvSpPr txBox="1">
            <a:spLocks noChangeArrowheads="1"/>
          </p:cNvSpPr>
          <p:nvPr/>
        </p:nvSpPr>
        <p:spPr bwMode="auto">
          <a:xfrm>
            <a:off x="457200" y="40386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Buffer for Salmon Predation</a:t>
            </a:r>
          </a:p>
        </p:txBody>
      </p:sp>
      <p:pic>
        <p:nvPicPr>
          <p:cNvPr id="99332" name="Picture 4" descr="http://msnbcmedia3.msn.com/j/MSNBC/Components/Photo/_new/100308-sealion-hmed-1224p.grid-6x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383088"/>
            <a:ext cx="39624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228600" y="44196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solidFill>
                  <a:schemeClr val="bg1"/>
                </a:solidFill>
              </a:rPr>
              <a:t>Janet Jenson / AP</a:t>
            </a:r>
          </a:p>
        </p:txBody>
      </p:sp>
      <p:pic>
        <p:nvPicPr>
          <p:cNvPr id="18" name="Picture 4" descr="http://www.bendbulletin.com/apps/pbcsi.dll/bilde?Site=BB&amp;Date=20080817&amp;Category=NEWS0107&amp;ArtNo=808170307&amp;Ref=AR&amp;MaxW=570"/>
          <p:cNvPicPr>
            <a:picLocks noChangeAspect="1" noChangeArrowheads="1"/>
          </p:cNvPicPr>
          <p:nvPr/>
        </p:nvPicPr>
        <p:blipFill rotWithShape="1">
          <a:blip r:embed="rId7">
            <a:extLst>
              <a:ext uri="{28A0092B-C50C-407E-A947-70E740481C1C}">
                <a14:useLocalDpi xmlns:a14="http://schemas.microsoft.com/office/drawing/2010/main" val="0"/>
              </a:ext>
            </a:extLst>
          </a:blip>
          <a:srcRect l="4068" t="31439" r="21545" b="2621"/>
          <a:stretch/>
        </p:blipFill>
        <p:spPr bwMode="auto">
          <a:xfrm>
            <a:off x="304800" y="1536701"/>
            <a:ext cx="3962400" cy="25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04800" y="1589088"/>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smtClean="0">
                <a:solidFill>
                  <a:schemeClr val="bg1"/>
                </a:solidFill>
              </a:rPr>
              <a:t>Willamette Falls</a:t>
            </a:r>
            <a:endParaRPr lang="en-US" sz="1400" dirty="0">
              <a:solidFill>
                <a:schemeClr val="bg1"/>
              </a:solidFill>
            </a:endParaRPr>
          </a:p>
        </p:txBody>
      </p:sp>
      <p:sp>
        <p:nvSpPr>
          <p:cNvPr id="17" name="Subtitle 2"/>
          <p:cNvSpPr txBox="1">
            <a:spLocks/>
          </p:cNvSpPr>
          <p:nvPr/>
        </p:nvSpPr>
        <p:spPr>
          <a:xfrm>
            <a:off x="-31173" y="228600"/>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Why Should We Care?</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http://blogs.oregonstate.edu/odfwnfi/files/2014/01/Pacific-Lamprey-pai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666" y="3200400"/>
            <a:ext cx="5462764" cy="3639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blm.gov/or/districts/roseburg/recreation/ScenicByway/images/PHOTO-LRG-salmon-window.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0910" y="1167765"/>
            <a:ext cx="5611125" cy="3316923"/>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rot="2874774">
            <a:off x="1700825" y="1257684"/>
            <a:ext cx="1752600" cy="297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Right Arrow 22"/>
          <p:cNvSpPr/>
          <p:nvPr/>
        </p:nvSpPr>
        <p:spPr>
          <a:xfrm rot="13899494">
            <a:off x="5225252" y="3763017"/>
            <a:ext cx="1752600" cy="297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03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8458200" cy="954107"/>
          </a:xfrm>
          <a:prstGeom prst="rect">
            <a:avLst/>
          </a:prstGeom>
        </p:spPr>
        <p:txBody>
          <a:bodyPr wrap="square">
            <a:spAutoFit/>
          </a:bodyPr>
          <a:lstStyle/>
          <a:p>
            <a:r>
              <a:rPr lang="en-US" sz="2800" b="1" dirty="0" smtClean="0">
                <a:solidFill>
                  <a:srgbClr val="002060"/>
                </a:solidFill>
              </a:rPr>
              <a:t>“Eel-like </a:t>
            </a:r>
            <a:r>
              <a:rPr lang="en-US" sz="2800" b="1" dirty="0">
                <a:solidFill>
                  <a:srgbClr val="002060"/>
                </a:solidFill>
              </a:rPr>
              <a:t>robot could explore extraterrestrial </a:t>
            </a:r>
            <a:r>
              <a:rPr lang="en-US" sz="2800" b="1" dirty="0" smtClean="0">
                <a:solidFill>
                  <a:srgbClr val="002060"/>
                </a:solidFill>
              </a:rPr>
              <a:t>oceans” (CBS News)</a:t>
            </a:r>
            <a:endParaRPr lang="en-US" sz="2800" b="1" dirty="0">
              <a:solidFill>
                <a:srgbClr val="002060"/>
              </a:solidFill>
            </a:endParaRPr>
          </a:p>
        </p:txBody>
      </p:sp>
      <p:pic>
        <p:nvPicPr>
          <p:cNvPr id="1028" name="Picture 4" descr="eel-rob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5181600" cy="40951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mpreyrover24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2133600"/>
            <a:ext cx="4057650" cy="27075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1295400"/>
            <a:ext cx="8648700" cy="646331"/>
          </a:xfrm>
          <a:prstGeom prst="rect">
            <a:avLst/>
          </a:prstGeom>
        </p:spPr>
        <p:txBody>
          <a:bodyPr wrap="square">
            <a:spAutoFit/>
          </a:bodyPr>
          <a:lstStyle/>
          <a:p>
            <a:r>
              <a:rPr lang="en-US" b="1" dirty="0" smtClean="0">
                <a:latin typeface="Arial" pitchFamily="34" charset="0"/>
                <a:cs typeface="Arial" pitchFamily="34" charset="0"/>
              </a:rPr>
              <a:t>Cornell Uni. ($100,000 grant) to develop a lamprey-like autonomous robot that could explore Europa (Jupiter’s moon)’s subsurface ocean.</a:t>
            </a:r>
            <a:endParaRPr lang="en-US" dirty="0"/>
          </a:p>
        </p:txBody>
      </p:sp>
      <p:sp>
        <p:nvSpPr>
          <p:cNvPr id="8" name="Rectangle 7"/>
          <p:cNvSpPr/>
          <p:nvPr/>
        </p:nvSpPr>
        <p:spPr>
          <a:xfrm>
            <a:off x="5562600" y="5638800"/>
            <a:ext cx="4248150" cy="646331"/>
          </a:xfrm>
          <a:prstGeom prst="rect">
            <a:avLst/>
          </a:prstGeom>
        </p:spPr>
        <p:txBody>
          <a:bodyPr wrap="square">
            <a:spAutoFit/>
          </a:bodyPr>
          <a:lstStyle/>
          <a:p>
            <a:r>
              <a:rPr lang="en-US" b="1" dirty="0" smtClean="0">
                <a:latin typeface="Arial" pitchFamily="34" charset="0"/>
                <a:cs typeface="Arial" pitchFamily="34" charset="0"/>
              </a:rPr>
              <a:t>Harvest powers from locally changing magnetic fields!</a:t>
            </a:r>
            <a:endParaRPr lang="en-US" dirty="0"/>
          </a:p>
        </p:txBody>
      </p:sp>
    </p:spTree>
    <p:extLst>
      <p:ext uri="{BB962C8B-B14F-4D97-AF65-F5344CB8AC3E}">
        <p14:creationId xmlns:p14="http://schemas.microsoft.com/office/powerpoint/2010/main" val="2788910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lampman\Desktop\! New\Audio-Photo-Video\Photos\! Unsorted\cwu_lamprey\Lamprey pics_from Patrick reports-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394526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r.lampman\Desktop\! New\Audio-Photo-Video\Photos\! Projects\Cultural\Goal_1_TryingToAway.jpg"/>
          <p:cNvPicPr>
            <a:picLocks noChangeAspect="1" noChangeArrowheads="1"/>
          </p:cNvPicPr>
          <p:nvPr/>
        </p:nvPicPr>
        <p:blipFill rotWithShape="1">
          <a:blip r:embed="rId4">
            <a:extLst>
              <a:ext uri="{28A0092B-C50C-407E-A947-70E740481C1C}">
                <a14:useLocalDpi xmlns:a14="http://schemas.microsoft.com/office/drawing/2010/main" val="0"/>
              </a:ext>
            </a:extLst>
          </a:blip>
          <a:srcRect l="22476"/>
          <a:stretch/>
        </p:blipFill>
        <p:spPr bwMode="auto">
          <a:xfrm>
            <a:off x="0" y="3919864"/>
            <a:ext cx="2978853" cy="2938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Gr_Eels_1955"/>
          <p:cNvPicPr>
            <a:picLocks noChangeAspect="1"/>
          </p:cNvPicPr>
          <p:nvPr/>
        </p:nvPicPr>
        <p:blipFill>
          <a:blip r:embed="rId5" cstate="print"/>
          <a:srcRect/>
          <a:stretch>
            <a:fillRect/>
          </a:stretch>
        </p:blipFill>
        <p:spPr>
          <a:xfrm>
            <a:off x="2573752" y="3945264"/>
            <a:ext cx="6570247" cy="2912736"/>
          </a:xfrm>
          <a:prstGeom prst="rect">
            <a:avLst/>
          </a:prstGeom>
          <a:noFill/>
          <a:ln>
            <a:noFill/>
          </a:ln>
        </p:spPr>
      </p:pic>
      <p:pic>
        <p:nvPicPr>
          <p:cNvPr id="8" name="Picture 7"/>
          <p:cNvPicPr/>
          <p:nvPr/>
        </p:nvPicPr>
        <p:blipFill>
          <a:blip r:embed="rId6" cstate="print"/>
          <a:srcRect l="5903" t="10405" r="6366" b="3035"/>
          <a:stretch>
            <a:fillRect/>
          </a:stretch>
        </p:blipFill>
        <p:spPr bwMode="auto">
          <a:xfrm>
            <a:off x="4419598" y="0"/>
            <a:ext cx="4800601" cy="3877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3382" t="9999" r="23891" b="7879"/>
          <a:stretch/>
        </p:blipFill>
        <p:spPr bwMode="auto">
          <a:xfrm>
            <a:off x="838200" y="533400"/>
            <a:ext cx="7647710" cy="563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74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1173" y="381000"/>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Why Supplement?</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Content Placeholder 2"/>
          <p:cNvSpPr>
            <a:spLocks noGrp="1"/>
          </p:cNvSpPr>
          <p:nvPr>
            <p:ph idx="4294967295"/>
          </p:nvPr>
        </p:nvSpPr>
        <p:spPr>
          <a:xfrm>
            <a:off x="311727" y="1066800"/>
            <a:ext cx="8458200" cy="4522862"/>
          </a:xfrm>
          <a:prstGeom prst="rect">
            <a:avLst/>
          </a:prstGeom>
        </p:spPr>
        <p:txBody>
          <a:bodyPr>
            <a:noAutofit/>
          </a:bodyPr>
          <a:lstStyle/>
          <a:p>
            <a:pPr>
              <a:buClr>
                <a:schemeClr val="tx1"/>
              </a:buClr>
              <a:buSzPct val="100000"/>
              <a:buFont typeface="Wingdings" panose="05000000000000000000" pitchFamily="2" charset="2"/>
              <a:buChar char="§"/>
            </a:pPr>
            <a:r>
              <a:rPr lang="en-US" sz="2800" b="1" dirty="0" smtClean="0">
                <a:solidFill>
                  <a:schemeClr val="tx1"/>
                </a:solidFill>
                <a:latin typeface="Arial" pitchFamily="34" charset="0"/>
                <a:cs typeface="Arial" pitchFamily="34" charset="0"/>
              </a:rPr>
              <a:t>To prevent extinction (reintroduction) &amp; supplement low populations</a:t>
            </a:r>
          </a:p>
          <a:p>
            <a:pPr lvl="1">
              <a:buClr>
                <a:schemeClr val="tx1"/>
              </a:buClr>
              <a:buSzPct val="100000"/>
              <a:buFont typeface="Arial" panose="020B0604020202020204" pitchFamily="34" charset="0"/>
              <a:buChar char="•"/>
            </a:pPr>
            <a:r>
              <a:rPr lang="en-US" sz="2600" b="1" dirty="0" smtClean="0">
                <a:solidFill>
                  <a:schemeClr val="tx1"/>
                </a:solidFill>
                <a:latin typeface="Arial" pitchFamily="34" charset="0"/>
                <a:cs typeface="Arial" pitchFamily="34" charset="0"/>
              </a:rPr>
              <a:t>Allow lamprey to serve their ecological roles </a:t>
            </a:r>
          </a:p>
          <a:p>
            <a:pPr>
              <a:buClr>
                <a:schemeClr val="tx1"/>
              </a:buClr>
              <a:buSzPct val="100000"/>
              <a:buFont typeface="Wingdings" panose="05000000000000000000" pitchFamily="2" charset="2"/>
              <a:buChar char="§"/>
            </a:pPr>
            <a:r>
              <a:rPr lang="en-US" sz="2800" b="1" dirty="0" smtClean="0">
                <a:solidFill>
                  <a:schemeClr val="tx1"/>
                </a:solidFill>
                <a:latin typeface="Arial" pitchFamily="34" charset="0"/>
                <a:cs typeface="Arial" pitchFamily="34" charset="0"/>
              </a:rPr>
              <a:t>To rear lamprey needed for survival studies (juvenile passage = black box)</a:t>
            </a:r>
          </a:p>
          <a:p>
            <a:pPr>
              <a:buClr>
                <a:schemeClr val="tx1"/>
              </a:buClr>
              <a:buSzPct val="100000"/>
              <a:buFont typeface="Wingdings" panose="05000000000000000000" pitchFamily="2" charset="2"/>
              <a:buChar char="§"/>
            </a:pPr>
            <a:r>
              <a:rPr lang="en-US" sz="2800" b="1" dirty="0" smtClean="0">
                <a:solidFill>
                  <a:schemeClr val="tx1"/>
                </a:solidFill>
                <a:latin typeface="Arial" pitchFamily="34" charset="0"/>
                <a:cs typeface="Arial" pitchFamily="34" charset="0"/>
              </a:rPr>
              <a:t>To better understand population dynamics &amp; life stage specific survival rates in nature</a:t>
            </a:r>
          </a:p>
          <a:p>
            <a:pPr marL="45720" indent="0">
              <a:buClr>
                <a:schemeClr val="tx1"/>
              </a:buClr>
              <a:buSzPct val="100000"/>
              <a:buNone/>
            </a:pPr>
            <a:endParaRPr lang="en-US" sz="2800" b="1" dirty="0" smtClean="0">
              <a:solidFill>
                <a:schemeClr val="tx1"/>
              </a:solidFill>
              <a:latin typeface="Arial" pitchFamily="34" charset="0"/>
              <a:cs typeface="Arial" pitchFamily="34" charset="0"/>
            </a:endParaRPr>
          </a:p>
          <a:p>
            <a:pPr marL="560070" indent="-514350">
              <a:buClr>
                <a:schemeClr val="tx1"/>
              </a:buClr>
              <a:buSzPct val="100000"/>
              <a:buFont typeface="+mj-lt"/>
              <a:buAutoNum type="arabicPeriod"/>
            </a:pPr>
            <a:endParaRPr lang="en-US" sz="2800" b="1" dirty="0" smtClean="0">
              <a:solidFill>
                <a:schemeClr val="tx1"/>
              </a:solidFill>
              <a:latin typeface="Arial" pitchFamily="34" charset="0"/>
              <a:cs typeface="Arial" pitchFamily="34" charset="0"/>
            </a:endParaRPr>
          </a:p>
        </p:txBody>
      </p:sp>
      <p:pic>
        <p:nvPicPr>
          <p:cNvPr id="2050" name="Picture 2" descr="C:\Users\r.lampman\Desktop\! Master\Media\! Presentations\PowerPoint\2014\10-27-2014 USFWS Lamprey Occupancy Workshop\Photos\PA\JuvenileTransformation_luna the lampr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46600"/>
            <a:ext cx="4721157"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1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8286" y="1193399"/>
            <a:ext cx="2271370" cy="830997"/>
          </a:xfrm>
          <a:prstGeom prst="rect">
            <a:avLst/>
          </a:prstGeom>
          <a:noFill/>
        </p:spPr>
        <p:txBody>
          <a:bodyPr wrap="square" rtlCol="0">
            <a:spAutoFit/>
          </a:bodyPr>
          <a:lstStyle/>
          <a:p>
            <a:pPr algn="r"/>
            <a:r>
              <a:rPr lang="en-US" sz="2400" dirty="0" smtClean="0">
                <a:solidFill>
                  <a:schemeClr val="bg2">
                    <a:lumMod val="25000"/>
                  </a:schemeClr>
                </a:solidFill>
              </a:rPr>
              <a:t>Acclimation Ponds</a:t>
            </a:r>
            <a:endParaRPr lang="en-US" sz="2400" dirty="0">
              <a:solidFill>
                <a:schemeClr val="bg2">
                  <a:lumMod val="25000"/>
                </a:schemeClr>
              </a:solidFill>
            </a:endParaRP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66" t="12519" r="3833" b="8297"/>
          <a:stretch/>
        </p:blipFill>
        <p:spPr bwMode="auto">
          <a:xfrm>
            <a:off x="152400" y="1508296"/>
            <a:ext cx="3810000" cy="255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28600" y="1089212"/>
            <a:ext cx="2896876" cy="461665"/>
          </a:xfrm>
          <a:prstGeom prst="rect">
            <a:avLst/>
          </a:prstGeom>
          <a:noFill/>
        </p:spPr>
        <p:txBody>
          <a:bodyPr wrap="square" rtlCol="0">
            <a:spAutoFit/>
          </a:bodyPr>
          <a:lstStyle/>
          <a:p>
            <a:r>
              <a:rPr lang="en-US" sz="2400" dirty="0" smtClean="0">
                <a:solidFill>
                  <a:schemeClr val="bg2">
                    <a:lumMod val="25000"/>
                  </a:schemeClr>
                </a:solidFill>
              </a:rPr>
              <a:t>Side Channels</a:t>
            </a:r>
            <a:endParaRPr lang="en-US" sz="2400" dirty="0">
              <a:solidFill>
                <a:schemeClr val="bg2">
                  <a:lumMod val="25000"/>
                </a:schemeClr>
              </a:solidFill>
            </a:endParaRPr>
          </a:p>
        </p:txBody>
      </p:sp>
      <p:sp>
        <p:nvSpPr>
          <p:cNvPr id="6" name="Oval 5"/>
          <p:cNvSpPr/>
          <p:nvPr/>
        </p:nvSpPr>
        <p:spPr>
          <a:xfrm>
            <a:off x="152400" y="1412664"/>
            <a:ext cx="1371600" cy="2244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10160" y="15928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Optimal Release Sites</a:t>
            </a:r>
            <a:endParaRPr lang="en-US" sz="4000" b="1" i="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02" t="7878" r="17926" b="12440"/>
          <a:stretch/>
        </p:blipFill>
        <p:spPr bwMode="auto">
          <a:xfrm>
            <a:off x="2564300" y="2057400"/>
            <a:ext cx="4008712" cy="339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rot="20236194">
            <a:off x="4274826" y="2173709"/>
            <a:ext cx="1905000" cy="2557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00" y="3106814"/>
            <a:ext cx="1143000" cy="461665"/>
          </a:xfrm>
          <a:prstGeom prst="rect">
            <a:avLst/>
          </a:prstGeom>
          <a:noFill/>
        </p:spPr>
        <p:txBody>
          <a:bodyPr wrap="square" rtlCol="0">
            <a:spAutoFit/>
          </a:bodyPr>
          <a:lstStyle/>
          <a:p>
            <a:r>
              <a:rPr lang="en-US" sz="2400" dirty="0" smtClean="0">
                <a:solidFill>
                  <a:schemeClr val="bg2">
                    <a:lumMod val="25000"/>
                  </a:schemeClr>
                </a:solidFill>
              </a:rPr>
              <a:t>Canals</a:t>
            </a:r>
            <a:endParaRPr lang="en-US" sz="2400" dirty="0">
              <a:solidFill>
                <a:schemeClr val="bg2">
                  <a:lumMod val="25000"/>
                </a:schemeClr>
              </a:solidFill>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3971" y="3755814"/>
            <a:ext cx="4013620" cy="300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E:\DCIM\109___08\IMG_142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19" t="44295" r="21838" b="20246"/>
          <a:stretch/>
        </p:blipFill>
        <p:spPr bwMode="auto">
          <a:xfrm>
            <a:off x="1191622" y="4572000"/>
            <a:ext cx="3788229" cy="16211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0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2"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7563</TotalTime>
  <Words>1346</Words>
  <Application>Microsoft Office PowerPoint</Application>
  <PresentationFormat>On-screen Show (4:3)</PresentationFormat>
  <Paragraphs>211</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Luke</dc:creator>
  <cp:lastModifiedBy>r.lampman</cp:lastModifiedBy>
  <cp:revision>548</cp:revision>
  <cp:lastPrinted>2014-11-13T09:09:40Z</cp:lastPrinted>
  <dcterms:created xsi:type="dcterms:W3CDTF">2012-03-09T09:24:22Z</dcterms:created>
  <dcterms:modified xsi:type="dcterms:W3CDTF">2015-06-18T13:11:07Z</dcterms:modified>
</cp:coreProperties>
</file>