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8"/>
  </p:notesMasterIdLst>
  <p:sldIdLst>
    <p:sldId id="256" r:id="rId2"/>
    <p:sldId id="292" r:id="rId3"/>
    <p:sldId id="299" r:id="rId4"/>
    <p:sldId id="307" r:id="rId5"/>
    <p:sldId id="306" r:id="rId6"/>
    <p:sldId id="308" r:id="rId7"/>
    <p:sldId id="309" r:id="rId8"/>
    <p:sldId id="260" r:id="rId9"/>
    <p:sldId id="259" r:id="rId10"/>
    <p:sldId id="261" r:id="rId11"/>
    <p:sldId id="262" r:id="rId12"/>
    <p:sldId id="267" r:id="rId13"/>
    <p:sldId id="310" r:id="rId14"/>
    <p:sldId id="281" r:id="rId15"/>
    <p:sldId id="268" r:id="rId16"/>
    <p:sldId id="269" r:id="rId17"/>
    <p:sldId id="270" r:id="rId18"/>
    <p:sldId id="271" r:id="rId19"/>
    <p:sldId id="272" r:id="rId20"/>
    <p:sldId id="311" r:id="rId21"/>
    <p:sldId id="274" r:id="rId22"/>
    <p:sldId id="275" r:id="rId23"/>
    <p:sldId id="318" r:id="rId24"/>
    <p:sldId id="312" r:id="rId25"/>
    <p:sldId id="293" r:id="rId26"/>
    <p:sldId id="277" r:id="rId27"/>
    <p:sldId id="282" r:id="rId28"/>
    <p:sldId id="313" r:id="rId29"/>
    <p:sldId id="315" r:id="rId30"/>
    <p:sldId id="316" r:id="rId31"/>
    <p:sldId id="314" r:id="rId32"/>
    <p:sldId id="317" r:id="rId33"/>
    <p:sldId id="319" r:id="rId34"/>
    <p:sldId id="320" r:id="rId35"/>
    <p:sldId id="321" r:id="rId36"/>
    <p:sldId id="28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FF"/>
    <a:srgbClr val="0066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94622" autoAdjust="0"/>
  </p:normalViewPr>
  <p:slideViewPr>
    <p:cSldViewPr>
      <p:cViewPr>
        <p:scale>
          <a:sx n="110" d="100"/>
          <a:sy n="110" d="100"/>
        </p:scale>
        <p:origin x="-72"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44181977252842"/>
          <c:y val="2.1189304461942258E-2"/>
          <c:w val="0.81600357247010791"/>
          <c:h val="0.74289370078740158"/>
        </c:manualLayout>
      </c:layout>
      <c:lineChart>
        <c:grouping val="standard"/>
        <c:varyColors val="0"/>
        <c:ser>
          <c:idx val="0"/>
          <c:order val="0"/>
          <c:tx>
            <c:v>Spillway</c:v>
          </c:tx>
          <c:spPr>
            <a:ln>
              <a:solidFill>
                <a:schemeClr val="tx1"/>
              </a:solidFill>
            </a:ln>
          </c:spPr>
          <c:marker>
            <c:symbol val="none"/>
          </c:marker>
          <c:cat>
            <c:numRef>
              <c:f>Graph1!$A$5:$A$95</c:f>
              <c:numCache>
                <c:formatCode>[$-409]d\-mmm;@</c:formatCode>
                <c:ptCount val="91"/>
                <c:pt idx="0">
                  <c:v>41850</c:v>
                </c:pt>
                <c:pt idx="1">
                  <c:v>41851</c:v>
                </c:pt>
                <c:pt idx="2">
                  <c:v>41852</c:v>
                </c:pt>
                <c:pt idx="3">
                  <c:v>41853</c:v>
                </c:pt>
                <c:pt idx="4">
                  <c:v>41854</c:v>
                </c:pt>
                <c:pt idx="5">
                  <c:v>41855</c:v>
                </c:pt>
                <c:pt idx="6">
                  <c:v>41856</c:v>
                </c:pt>
                <c:pt idx="7">
                  <c:v>41857</c:v>
                </c:pt>
                <c:pt idx="8">
                  <c:v>41858</c:v>
                </c:pt>
                <c:pt idx="9">
                  <c:v>41859</c:v>
                </c:pt>
                <c:pt idx="10">
                  <c:v>41860</c:v>
                </c:pt>
                <c:pt idx="11">
                  <c:v>41861</c:v>
                </c:pt>
                <c:pt idx="12">
                  <c:v>41862</c:v>
                </c:pt>
                <c:pt idx="13">
                  <c:v>41863</c:v>
                </c:pt>
                <c:pt idx="14">
                  <c:v>41864</c:v>
                </c:pt>
                <c:pt idx="15">
                  <c:v>41865</c:v>
                </c:pt>
                <c:pt idx="16">
                  <c:v>41866</c:v>
                </c:pt>
                <c:pt idx="17">
                  <c:v>41867</c:v>
                </c:pt>
                <c:pt idx="18">
                  <c:v>41868</c:v>
                </c:pt>
                <c:pt idx="19">
                  <c:v>41869</c:v>
                </c:pt>
                <c:pt idx="20">
                  <c:v>41870</c:v>
                </c:pt>
                <c:pt idx="21">
                  <c:v>41871</c:v>
                </c:pt>
                <c:pt idx="22">
                  <c:v>41872</c:v>
                </c:pt>
                <c:pt idx="23">
                  <c:v>41873</c:v>
                </c:pt>
                <c:pt idx="24">
                  <c:v>41874</c:v>
                </c:pt>
                <c:pt idx="25">
                  <c:v>41875</c:v>
                </c:pt>
                <c:pt idx="26">
                  <c:v>41876</c:v>
                </c:pt>
                <c:pt idx="27">
                  <c:v>41877</c:v>
                </c:pt>
                <c:pt idx="28">
                  <c:v>41878</c:v>
                </c:pt>
                <c:pt idx="29">
                  <c:v>41879</c:v>
                </c:pt>
                <c:pt idx="30">
                  <c:v>41880</c:v>
                </c:pt>
                <c:pt idx="31">
                  <c:v>41881</c:v>
                </c:pt>
                <c:pt idx="32">
                  <c:v>41882</c:v>
                </c:pt>
                <c:pt idx="33">
                  <c:v>41883</c:v>
                </c:pt>
                <c:pt idx="34">
                  <c:v>41884</c:v>
                </c:pt>
                <c:pt idx="35">
                  <c:v>41885</c:v>
                </c:pt>
                <c:pt idx="36">
                  <c:v>41886</c:v>
                </c:pt>
                <c:pt idx="37">
                  <c:v>41887</c:v>
                </c:pt>
                <c:pt idx="38">
                  <c:v>41888</c:v>
                </c:pt>
                <c:pt idx="39">
                  <c:v>41889</c:v>
                </c:pt>
                <c:pt idx="40">
                  <c:v>41890</c:v>
                </c:pt>
                <c:pt idx="41">
                  <c:v>41891</c:v>
                </c:pt>
                <c:pt idx="42">
                  <c:v>41892</c:v>
                </c:pt>
                <c:pt idx="43">
                  <c:v>41893</c:v>
                </c:pt>
                <c:pt idx="44">
                  <c:v>41894</c:v>
                </c:pt>
                <c:pt idx="45">
                  <c:v>41895</c:v>
                </c:pt>
                <c:pt idx="46">
                  <c:v>41896</c:v>
                </c:pt>
                <c:pt idx="47">
                  <c:v>41897</c:v>
                </c:pt>
                <c:pt idx="48">
                  <c:v>41898</c:v>
                </c:pt>
                <c:pt idx="49">
                  <c:v>41899</c:v>
                </c:pt>
                <c:pt idx="50">
                  <c:v>41900</c:v>
                </c:pt>
                <c:pt idx="51">
                  <c:v>41901</c:v>
                </c:pt>
                <c:pt idx="52">
                  <c:v>41902</c:v>
                </c:pt>
                <c:pt idx="53">
                  <c:v>41903</c:v>
                </c:pt>
                <c:pt idx="54">
                  <c:v>41904</c:v>
                </c:pt>
                <c:pt idx="55">
                  <c:v>41905</c:v>
                </c:pt>
                <c:pt idx="56">
                  <c:v>41906</c:v>
                </c:pt>
                <c:pt idx="57">
                  <c:v>41907</c:v>
                </c:pt>
                <c:pt idx="58">
                  <c:v>41908</c:v>
                </c:pt>
                <c:pt idx="59">
                  <c:v>41909</c:v>
                </c:pt>
                <c:pt idx="60">
                  <c:v>41910</c:v>
                </c:pt>
                <c:pt idx="61">
                  <c:v>41911</c:v>
                </c:pt>
                <c:pt idx="62">
                  <c:v>41912</c:v>
                </c:pt>
                <c:pt idx="63">
                  <c:v>41913</c:v>
                </c:pt>
                <c:pt idx="64">
                  <c:v>41914</c:v>
                </c:pt>
                <c:pt idx="65">
                  <c:v>41915</c:v>
                </c:pt>
                <c:pt idx="66">
                  <c:v>41916</c:v>
                </c:pt>
                <c:pt idx="67">
                  <c:v>41917</c:v>
                </c:pt>
                <c:pt idx="68">
                  <c:v>41918</c:v>
                </c:pt>
                <c:pt idx="69">
                  <c:v>41919</c:v>
                </c:pt>
                <c:pt idx="70">
                  <c:v>41920</c:v>
                </c:pt>
                <c:pt idx="71">
                  <c:v>41921</c:v>
                </c:pt>
                <c:pt idx="72">
                  <c:v>41922</c:v>
                </c:pt>
                <c:pt idx="73">
                  <c:v>41923</c:v>
                </c:pt>
                <c:pt idx="74">
                  <c:v>41924</c:v>
                </c:pt>
                <c:pt idx="75">
                  <c:v>41925</c:v>
                </c:pt>
                <c:pt idx="76">
                  <c:v>41926</c:v>
                </c:pt>
                <c:pt idx="77">
                  <c:v>41927</c:v>
                </c:pt>
                <c:pt idx="78">
                  <c:v>41928</c:v>
                </c:pt>
                <c:pt idx="79">
                  <c:v>41929</c:v>
                </c:pt>
                <c:pt idx="80">
                  <c:v>41930</c:v>
                </c:pt>
                <c:pt idx="81">
                  <c:v>41931</c:v>
                </c:pt>
                <c:pt idx="82">
                  <c:v>41932</c:v>
                </c:pt>
                <c:pt idx="83">
                  <c:v>41933</c:v>
                </c:pt>
                <c:pt idx="84">
                  <c:v>41934</c:v>
                </c:pt>
                <c:pt idx="85">
                  <c:v>41935</c:v>
                </c:pt>
                <c:pt idx="86">
                  <c:v>41936</c:v>
                </c:pt>
                <c:pt idx="87">
                  <c:v>41937</c:v>
                </c:pt>
                <c:pt idx="88">
                  <c:v>41938</c:v>
                </c:pt>
                <c:pt idx="89">
                  <c:v>41939</c:v>
                </c:pt>
                <c:pt idx="90">
                  <c:v>41940</c:v>
                </c:pt>
              </c:numCache>
            </c:numRef>
          </c:cat>
          <c:val>
            <c:numRef>
              <c:f>Graph1!$B$5:$B$95</c:f>
              <c:numCache>
                <c:formatCode>0.0</c:formatCode>
                <c:ptCount val="91"/>
                <c:pt idx="0">
                  <c:v>18.196982150166669</c:v>
                </c:pt>
                <c:pt idx="1">
                  <c:v>17.511078823666669</c:v>
                </c:pt>
                <c:pt idx="2">
                  <c:v>17.990801429666671</c:v>
                </c:pt>
                <c:pt idx="3">
                  <c:v>16.799781958333334</c:v>
                </c:pt>
                <c:pt idx="4">
                  <c:v>17.19629847925</c:v>
                </c:pt>
                <c:pt idx="5">
                  <c:v>18.20269974733333</c:v>
                </c:pt>
                <c:pt idx="6">
                  <c:v>17.810442489083339</c:v>
                </c:pt>
                <c:pt idx="7">
                  <c:v>17.718764175</c:v>
                </c:pt>
                <c:pt idx="8">
                  <c:v>17.891704128166662</c:v>
                </c:pt>
                <c:pt idx="9">
                  <c:v>17.730743351250002</c:v>
                </c:pt>
                <c:pt idx="10">
                  <c:v>17.987282908333331</c:v>
                </c:pt>
                <c:pt idx="11">
                  <c:v>17.814875363000002</c:v>
                </c:pt>
                <c:pt idx="12">
                  <c:v>17.7048058305</c:v>
                </c:pt>
                <c:pt idx="13">
                  <c:v>18.175199725333339</c:v>
                </c:pt>
                <c:pt idx="14">
                  <c:v>16.526564147166663</c:v>
                </c:pt>
                <c:pt idx="15">
                  <c:v>16.085695738916662</c:v>
                </c:pt>
                <c:pt idx="16">
                  <c:v>16.690927704583327</c:v>
                </c:pt>
                <c:pt idx="17">
                  <c:v>17.410326428250006</c:v>
                </c:pt>
                <c:pt idx="18">
                  <c:v>18.251391915916663</c:v>
                </c:pt>
                <c:pt idx="19">
                  <c:v>18.651311217333337</c:v>
                </c:pt>
                <c:pt idx="20">
                  <c:v>18.616010263166668</c:v>
                </c:pt>
                <c:pt idx="21">
                  <c:v>17.654331253083335</c:v>
                </c:pt>
                <c:pt idx="22">
                  <c:v>17.200360982500005</c:v>
                </c:pt>
                <c:pt idx="23">
                  <c:v>16.681263345000001</c:v>
                </c:pt>
                <c:pt idx="24">
                  <c:v>16.355695954916666</c:v>
                </c:pt>
                <c:pt idx="25">
                  <c:v>15.969943331499996</c:v>
                </c:pt>
                <c:pt idx="26">
                  <c:v>15.671818092999997</c:v>
                </c:pt>
                <c:pt idx="27">
                  <c:v>16.786043521416669</c:v>
                </c:pt>
                <c:pt idx="28">
                  <c:v>17.285534661750003</c:v>
                </c:pt>
                <c:pt idx="29">
                  <c:v>17.094851638833337</c:v>
                </c:pt>
                <c:pt idx="30">
                  <c:v>16.360128828833336</c:v>
                </c:pt>
                <c:pt idx="31">
                  <c:v>15.654375949416668</c:v>
                </c:pt>
                <c:pt idx="32">
                  <c:v>14.834155385833327</c:v>
                </c:pt>
                <c:pt idx="33">
                  <c:v>14.832708625416666</c:v>
                </c:pt>
                <c:pt idx="34">
                  <c:v>14.674097387416671</c:v>
                </c:pt>
                <c:pt idx="35">
                  <c:v>14.056376985833333</c:v>
                </c:pt>
                <c:pt idx="36">
                  <c:v>13.830520323666663</c:v>
                </c:pt>
                <c:pt idx="37">
                  <c:v>13.90592547658334</c:v>
                </c:pt>
                <c:pt idx="38">
                  <c:v>14.099235816416675</c:v>
                </c:pt>
                <c:pt idx="39">
                  <c:v>14.756805786916667</c:v>
                </c:pt>
                <c:pt idx="40">
                  <c:v>14.439849514833339</c:v>
                </c:pt>
                <c:pt idx="41">
                  <c:v>14.279351701249999</c:v>
                </c:pt>
                <c:pt idx="42">
                  <c:v>13.982881556666664</c:v>
                </c:pt>
                <c:pt idx="43">
                  <c:v>13.133957266416674</c:v>
                </c:pt>
                <c:pt idx="44">
                  <c:v>13.012221057916674</c:v>
                </c:pt>
                <c:pt idx="45">
                  <c:v>12.851295003250009</c:v>
                </c:pt>
                <c:pt idx="46">
                  <c:v>12.842163051500009</c:v>
                </c:pt>
                <c:pt idx="47">
                  <c:v>12.934130717666671</c:v>
                </c:pt>
                <c:pt idx="48">
                  <c:v>13.360751429333332</c:v>
                </c:pt>
                <c:pt idx="49">
                  <c:v>13.760223774127667</c:v>
                </c:pt>
                <c:pt idx="50">
                  <c:v>13.568656688249996</c:v>
                </c:pt>
                <c:pt idx="51">
                  <c:v>13.83786986658334</c:v>
                </c:pt>
                <c:pt idx="52">
                  <c:v>13.757360542916663</c:v>
                </c:pt>
                <c:pt idx="53">
                  <c:v>14.004791296416675</c:v>
                </c:pt>
                <c:pt idx="54">
                  <c:v>14.621713086249992</c:v>
                </c:pt>
                <c:pt idx="55">
                  <c:v>14.476446766333346</c:v>
                </c:pt>
                <c:pt idx="56">
                  <c:v>13.98001118399999</c:v>
                </c:pt>
                <c:pt idx="57">
                  <c:v>13.302348604833329</c:v>
                </c:pt>
                <c:pt idx="58">
                  <c:v>13.181619341583335</c:v>
                </c:pt>
                <c:pt idx="59">
                  <c:v>13.270415708916673</c:v>
                </c:pt>
                <c:pt idx="60">
                  <c:v>13.119177162</c:v>
                </c:pt>
                <c:pt idx="61">
                  <c:v>12.820982479000003</c:v>
                </c:pt>
                <c:pt idx="62">
                  <c:v>12.049176305999993</c:v>
                </c:pt>
                <c:pt idx="63">
                  <c:v>11.82172242033333</c:v>
                </c:pt>
                <c:pt idx="64">
                  <c:v>11.791409896083328</c:v>
                </c:pt>
                <c:pt idx="65">
                  <c:v>11.842185399666661</c:v>
                </c:pt>
                <c:pt idx="66">
                  <c:v>11.788585819749992</c:v>
                </c:pt>
                <c:pt idx="67">
                  <c:v>12.159292134833334</c:v>
                </c:pt>
                <c:pt idx="68">
                  <c:v>12.744755566166674</c:v>
                </c:pt>
                <c:pt idx="69">
                  <c:v>12.793737086833337</c:v>
                </c:pt>
                <c:pt idx="70">
                  <c:v>12.583667474333337</c:v>
                </c:pt>
                <c:pt idx="71">
                  <c:v>12.22372505675</c:v>
                </c:pt>
                <c:pt idx="72">
                  <c:v>11.684696847749995</c:v>
                </c:pt>
                <c:pt idx="73">
                  <c:v>11.208654800249997</c:v>
                </c:pt>
                <c:pt idx="74">
                  <c:v>10.452844010416658</c:v>
                </c:pt>
                <c:pt idx="75">
                  <c:v>10.48106162558334</c:v>
                </c:pt>
                <c:pt idx="76">
                  <c:v>10.376894875583327</c:v>
                </c:pt>
                <c:pt idx="77">
                  <c:v>10.18344564675</c:v>
                </c:pt>
                <c:pt idx="78">
                  <c:v>10.997474075749997</c:v>
                </c:pt>
                <c:pt idx="79">
                  <c:v>11.789893691166661</c:v>
                </c:pt>
                <c:pt idx="80">
                  <c:v>11.841166880333331</c:v>
                </c:pt>
                <c:pt idx="81">
                  <c:v>11.791629803666659</c:v>
                </c:pt>
                <c:pt idx="82">
                  <c:v>12.145160179083334</c:v>
                </c:pt>
                <c:pt idx="83">
                  <c:v>12.730669906750004</c:v>
                </c:pt>
                <c:pt idx="84">
                  <c:v>12.80128338916667</c:v>
                </c:pt>
                <c:pt idx="85">
                  <c:v>12.591213776666669</c:v>
                </c:pt>
                <c:pt idx="86">
                  <c:v>12.229257468583334</c:v>
                </c:pt>
                <c:pt idx="87">
                  <c:v>11.698863525749994</c:v>
                </c:pt>
                <c:pt idx="88">
                  <c:v>11.224904813249999</c:v>
                </c:pt>
                <c:pt idx="89">
                  <c:v>10.5</c:v>
                </c:pt>
                <c:pt idx="90">
                  <c:v>10.477473659750006</c:v>
                </c:pt>
              </c:numCache>
            </c:numRef>
          </c:val>
          <c:smooth val="0"/>
        </c:ser>
        <c:ser>
          <c:idx val="3"/>
          <c:order val="1"/>
          <c:tx>
            <c:v>Outlet Channel</c:v>
          </c:tx>
          <c:spPr>
            <a:ln>
              <a:solidFill>
                <a:srgbClr val="FF0000"/>
              </a:solidFill>
            </a:ln>
          </c:spPr>
          <c:marker>
            <c:symbol val="none"/>
          </c:marker>
          <c:cat>
            <c:numRef>
              <c:f>Graph1!$A$5:$A$95</c:f>
              <c:numCache>
                <c:formatCode>[$-409]d\-mmm;@</c:formatCode>
                <c:ptCount val="91"/>
                <c:pt idx="0">
                  <c:v>41850</c:v>
                </c:pt>
                <c:pt idx="1">
                  <c:v>41851</c:v>
                </c:pt>
                <c:pt idx="2">
                  <c:v>41852</c:v>
                </c:pt>
                <c:pt idx="3">
                  <c:v>41853</c:v>
                </c:pt>
                <c:pt idx="4">
                  <c:v>41854</c:v>
                </c:pt>
                <c:pt idx="5">
                  <c:v>41855</c:v>
                </c:pt>
                <c:pt idx="6">
                  <c:v>41856</c:v>
                </c:pt>
                <c:pt idx="7">
                  <c:v>41857</c:v>
                </c:pt>
                <c:pt idx="8">
                  <c:v>41858</c:v>
                </c:pt>
                <c:pt idx="9">
                  <c:v>41859</c:v>
                </c:pt>
                <c:pt idx="10">
                  <c:v>41860</c:v>
                </c:pt>
                <c:pt idx="11">
                  <c:v>41861</c:v>
                </c:pt>
                <c:pt idx="12">
                  <c:v>41862</c:v>
                </c:pt>
                <c:pt idx="13">
                  <c:v>41863</c:v>
                </c:pt>
                <c:pt idx="14">
                  <c:v>41864</c:v>
                </c:pt>
                <c:pt idx="15">
                  <c:v>41865</c:v>
                </c:pt>
                <c:pt idx="16">
                  <c:v>41866</c:v>
                </c:pt>
                <c:pt idx="17">
                  <c:v>41867</c:v>
                </c:pt>
                <c:pt idx="18">
                  <c:v>41868</c:v>
                </c:pt>
                <c:pt idx="19">
                  <c:v>41869</c:v>
                </c:pt>
                <c:pt idx="20">
                  <c:v>41870</c:v>
                </c:pt>
                <c:pt idx="21">
                  <c:v>41871</c:v>
                </c:pt>
                <c:pt idx="22">
                  <c:v>41872</c:v>
                </c:pt>
                <c:pt idx="23">
                  <c:v>41873</c:v>
                </c:pt>
                <c:pt idx="24">
                  <c:v>41874</c:v>
                </c:pt>
                <c:pt idx="25">
                  <c:v>41875</c:v>
                </c:pt>
                <c:pt idx="26">
                  <c:v>41876</c:v>
                </c:pt>
                <c:pt idx="27">
                  <c:v>41877</c:v>
                </c:pt>
                <c:pt idx="28">
                  <c:v>41878</c:v>
                </c:pt>
                <c:pt idx="29">
                  <c:v>41879</c:v>
                </c:pt>
                <c:pt idx="30">
                  <c:v>41880</c:v>
                </c:pt>
                <c:pt idx="31">
                  <c:v>41881</c:v>
                </c:pt>
                <c:pt idx="32">
                  <c:v>41882</c:v>
                </c:pt>
                <c:pt idx="33">
                  <c:v>41883</c:v>
                </c:pt>
                <c:pt idx="34">
                  <c:v>41884</c:v>
                </c:pt>
                <c:pt idx="35">
                  <c:v>41885</c:v>
                </c:pt>
                <c:pt idx="36">
                  <c:v>41886</c:v>
                </c:pt>
                <c:pt idx="37">
                  <c:v>41887</c:v>
                </c:pt>
                <c:pt idx="38">
                  <c:v>41888</c:v>
                </c:pt>
                <c:pt idx="39">
                  <c:v>41889</c:v>
                </c:pt>
                <c:pt idx="40">
                  <c:v>41890</c:v>
                </c:pt>
                <c:pt idx="41">
                  <c:v>41891</c:v>
                </c:pt>
                <c:pt idx="42">
                  <c:v>41892</c:v>
                </c:pt>
                <c:pt idx="43">
                  <c:v>41893</c:v>
                </c:pt>
                <c:pt idx="44">
                  <c:v>41894</c:v>
                </c:pt>
                <c:pt idx="45">
                  <c:v>41895</c:v>
                </c:pt>
                <c:pt idx="46">
                  <c:v>41896</c:v>
                </c:pt>
                <c:pt idx="47">
                  <c:v>41897</c:v>
                </c:pt>
                <c:pt idx="48">
                  <c:v>41898</c:v>
                </c:pt>
                <c:pt idx="49">
                  <c:v>41899</c:v>
                </c:pt>
                <c:pt idx="50">
                  <c:v>41900</c:v>
                </c:pt>
                <c:pt idx="51">
                  <c:v>41901</c:v>
                </c:pt>
                <c:pt idx="52">
                  <c:v>41902</c:v>
                </c:pt>
                <c:pt idx="53">
                  <c:v>41903</c:v>
                </c:pt>
                <c:pt idx="54">
                  <c:v>41904</c:v>
                </c:pt>
                <c:pt idx="55">
                  <c:v>41905</c:v>
                </c:pt>
                <c:pt idx="56">
                  <c:v>41906</c:v>
                </c:pt>
                <c:pt idx="57">
                  <c:v>41907</c:v>
                </c:pt>
                <c:pt idx="58">
                  <c:v>41908</c:v>
                </c:pt>
                <c:pt idx="59">
                  <c:v>41909</c:v>
                </c:pt>
                <c:pt idx="60">
                  <c:v>41910</c:v>
                </c:pt>
                <c:pt idx="61">
                  <c:v>41911</c:v>
                </c:pt>
                <c:pt idx="62">
                  <c:v>41912</c:v>
                </c:pt>
                <c:pt idx="63">
                  <c:v>41913</c:v>
                </c:pt>
                <c:pt idx="64">
                  <c:v>41914</c:v>
                </c:pt>
                <c:pt idx="65">
                  <c:v>41915</c:v>
                </c:pt>
                <c:pt idx="66">
                  <c:v>41916</c:v>
                </c:pt>
                <c:pt idx="67">
                  <c:v>41917</c:v>
                </c:pt>
                <c:pt idx="68">
                  <c:v>41918</c:v>
                </c:pt>
                <c:pt idx="69">
                  <c:v>41919</c:v>
                </c:pt>
                <c:pt idx="70">
                  <c:v>41920</c:v>
                </c:pt>
                <c:pt idx="71">
                  <c:v>41921</c:v>
                </c:pt>
                <c:pt idx="72">
                  <c:v>41922</c:v>
                </c:pt>
                <c:pt idx="73">
                  <c:v>41923</c:v>
                </c:pt>
                <c:pt idx="74">
                  <c:v>41924</c:v>
                </c:pt>
                <c:pt idx="75">
                  <c:v>41925</c:v>
                </c:pt>
                <c:pt idx="76">
                  <c:v>41926</c:v>
                </c:pt>
                <c:pt idx="77">
                  <c:v>41927</c:v>
                </c:pt>
                <c:pt idx="78">
                  <c:v>41928</c:v>
                </c:pt>
                <c:pt idx="79">
                  <c:v>41929</c:v>
                </c:pt>
                <c:pt idx="80">
                  <c:v>41930</c:v>
                </c:pt>
                <c:pt idx="81">
                  <c:v>41931</c:v>
                </c:pt>
                <c:pt idx="82">
                  <c:v>41932</c:v>
                </c:pt>
                <c:pt idx="83">
                  <c:v>41933</c:v>
                </c:pt>
                <c:pt idx="84">
                  <c:v>41934</c:v>
                </c:pt>
                <c:pt idx="85">
                  <c:v>41935</c:v>
                </c:pt>
                <c:pt idx="86">
                  <c:v>41936</c:v>
                </c:pt>
                <c:pt idx="87">
                  <c:v>41937</c:v>
                </c:pt>
                <c:pt idx="88">
                  <c:v>41938</c:v>
                </c:pt>
                <c:pt idx="89">
                  <c:v>41939</c:v>
                </c:pt>
                <c:pt idx="90">
                  <c:v>41940</c:v>
                </c:pt>
              </c:numCache>
            </c:numRef>
          </c:cat>
          <c:val>
            <c:numRef>
              <c:f>Graph1!$D$5:$D$95</c:f>
              <c:numCache>
                <c:formatCode>0.0</c:formatCode>
                <c:ptCount val="91"/>
                <c:pt idx="0">
                  <c:v>10.350818465833335</c:v>
                </c:pt>
                <c:pt idx="1">
                  <c:v>10.438596313833335</c:v>
                </c:pt>
                <c:pt idx="2">
                  <c:v>10.658793249250008</c:v>
                </c:pt>
                <c:pt idx="3">
                  <c:v>10.909626783250005</c:v>
                </c:pt>
                <c:pt idx="4">
                  <c:v>11.107751941749997</c:v>
                </c:pt>
                <c:pt idx="5">
                  <c:v>11.333990548666661</c:v>
                </c:pt>
                <c:pt idx="6">
                  <c:v>11.467289266416662</c:v>
                </c:pt>
                <c:pt idx="7">
                  <c:v>11.544187476083328</c:v>
                </c:pt>
                <c:pt idx="8">
                  <c:v>11.595865758166662</c:v>
                </c:pt>
                <c:pt idx="9">
                  <c:v>11.683794069249997</c:v>
                </c:pt>
                <c:pt idx="10">
                  <c:v>11.673319523833328</c:v>
                </c:pt>
                <c:pt idx="11">
                  <c:v>11.694025558916662</c:v>
                </c:pt>
                <c:pt idx="12">
                  <c:v>11.810622874416664</c:v>
                </c:pt>
                <c:pt idx="13">
                  <c:v>11.95581974983333</c:v>
                </c:pt>
                <c:pt idx="14">
                  <c:v>12.375414992916665</c:v>
                </c:pt>
                <c:pt idx="15">
                  <c:v>12.064326781083324</c:v>
                </c:pt>
                <c:pt idx="16">
                  <c:v>11.652439877499996</c:v>
                </c:pt>
                <c:pt idx="17">
                  <c:v>11.463307781749997</c:v>
                </c:pt>
                <c:pt idx="18">
                  <c:v>11.42926840266666</c:v>
                </c:pt>
                <c:pt idx="19">
                  <c:v>11.445448971166662</c:v>
                </c:pt>
                <c:pt idx="20">
                  <c:v>11.505298556083327</c:v>
                </c:pt>
                <c:pt idx="21">
                  <c:v>11.563018509666662</c:v>
                </c:pt>
                <c:pt idx="22">
                  <c:v>11.425328289191484</c:v>
                </c:pt>
                <c:pt idx="23">
                  <c:v>11.315252107749997</c:v>
                </c:pt>
                <c:pt idx="24">
                  <c:v>11.253897891999998</c:v>
                </c:pt>
                <c:pt idx="25">
                  <c:v>11.224048331083331</c:v>
                </c:pt>
                <c:pt idx="26">
                  <c:v>11.199129329666663</c:v>
                </c:pt>
                <c:pt idx="27">
                  <c:v>11.167555230333333</c:v>
                </c:pt>
                <c:pt idx="28">
                  <c:v>11.151397809999997</c:v>
                </c:pt>
                <c:pt idx="29">
                  <c:v>11.14321493308333</c:v>
                </c:pt>
                <c:pt idx="30">
                  <c:v>11.066131538083333</c:v>
                </c:pt>
                <c:pt idx="31">
                  <c:v>10.946918479750002</c:v>
                </c:pt>
                <c:pt idx="32">
                  <c:v>10.776918343750006</c:v>
                </c:pt>
                <c:pt idx="33">
                  <c:v>10.624487666250003</c:v>
                </c:pt>
                <c:pt idx="34">
                  <c:v>10.571675124000002</c:v>
                </c:pt>
                <c:pt idx="35">
                  <c:v>10.491096355833333</c:v>
                </c:pt>
                <c:pt idx="36">
                  <c:v>10.343654108250007</c:v>
                </c:pt>
                <c:pt idx="37">
                  <c:v>10.221096139833337</c:v>
                </c:pt>
                <c:pt idx="38">
                  <c:v>10.189985003833335</c:v>
                </c:pt>
                <c:pt idx="39">
                  <c:v>10.214082245333332</c:v>
                </c:pt>
                <c:pt idx="40">
                  <c:v>10.265610064333337</c:v>
                </c:pt>
                <c:pt idx="41">
                  <c:v>10.263584599750004</c:v>
                </c:pt>
                <c:pt idx="42">
                  <c:v>10.170922488583338</c:v>
                </c:pt>
                <c:pt idx="43">
                  <c:v>10.098931690250003</c:v>
                </c:pt>
                <c:pt idx="44">
                  <c:v>10.072936299083331</c:v>
                </c:pt>
                <c:pt idx="45">
                  <c:v>9.8881213364166705</c:v>
                </c:pt>
                <c:pt idx="46">
                  <c:v>9.8185495215000049</c:v>
                </c:pt>
                <c:pt idx="47">
                  <c:v>9.7596258632499993</c:v>
                </c:pt>
                <c:pt idx="48">
                  <c:v>9.7554360450833375</c:v>
                </c:pt>
                <c:pt idx="49">
                  <c:v>9.8221374873333325</c:v>
                </c:pt>
                <c:pt idx="50">
                  <c:v>9.8349847198333276</c:v>
                </c:pt>
                <c:pt idx="51">
                  <c:v>9.8441976901666663</c:v>
                </c:pt>
                <c:pt idx="52">
                  <c:v>9.813769425083338</c:v>
                </c:pt>
                <c:pt idx="53">
                  <c:v>9.8277856399999983</c:v>
                </c:pt>
                <c:pt idx="54">
                  <c:v>9.9077278335833316</c:v>
                </c:pt>
                <c:pt idx="55">
                  <c:v>9.981582059333336</c:v>
                </c:pt>
                <c:pt idx="56">
                  <c:v>9.9620218585000089</c:v>
                </c:pt>
                <c:pt idx="57">
                  <c:v>9.9313389635833289</c:v>
                </c:pt>
                <c:pt idx="58">
                  <c:v>9.8000772845000039</c:v>
                </c:pt>
                <c:pt idx="59">
                  <c:v>9.6107600034166669</c:v>
                </c:pt>
                <c:pt idx="60">
                  <c:v>9.4842552725833311</c:v>
                </c:pt>
                <c:pt idx="61">
                  <c:v>9.4880052755833315</c:v>
                </c:pt>
                <c:pt idx="62">
                  <c:v>9.3604588772499966</c:v>
                </c:pt>
                <c:pt idx="63">
                  <c:v>9.3032018869999966</c:v>
                </c:pt>
                <c:pt idx="64">
                  <c:v>9.1442202783333322</c:v>
                </c:pt>
                <c:pt idx="65">
                  <c:v>8.9373682609999943</c:v>
                </c:pt>
                <c:pt idx="66">
                  <c:v>8.8119167717500044</c:v>
                </c:pt>
                <c:pt idx="67">
                  <c:v>8.8004468551666708</c:v>
                </c:pt>
                <c:pt idx="68">
                  <c:v>8.8076690831666671</c:v>
                </c:pt>
                <c:pt idx="69">
                  <c:v>8.7697755343333323</c:v>
                </c:pt>
                <c:pt idx="70">
                  <c:v>8.8112339008333347</c:v>
                </c:pt>
                <c:pt idx="71">
                  <c:v>8.7294861502500023</c:v>
                </c:pt>
                <c:pt idx="72">
                  <c:v>8.6142430024999985</c:v>
                </c:pt>
                <c:pt idx="73">
                  <c:v>8.7884792530000038</c:v>
                </c:pt>
                <c:pt idx="74">
                  <c:v>8.8238496516666647</c:v>
                </c:pt>
                <c:pt idx="75">
                  <c:v>8.3903655085833311</c:v>
                </c:pt>
                <c:pt idx="76">
                  <c:v>8.4422752723333385</c:v>
                </c:pt>
                <c:pt idx="77">
                  <c:v>8.3893006929166631</c:v>
                </c:pt>
                <c:pt idx="78">
                  <c:v>8.3551571470833341</c:v>
                </c:pt>
                <c:pt idx="79">
                  <c:v>8.1084787090000017</c:v>
                </c:pt>
                <c:pt idx="80">
                  <c:v>7.9642772047500037</c:v>
                </c:pt>
                <c:pt idx="81">
                  <c:v>7.9095896610000018</c:v>
                </c:pt>
                <c:pt idx="82">
                  <c:v>7.9575063660000067</c:v>
                </c:pt>
                <c:pt idx="83">
                  <c:v>7.8944854822500012</c:v>
                </c:pt>
                <c:pt idx="84">
                  <c:v>7.8694623140833322</c:v>
                </c:pt>
                <c:pt idx="85">
                  <c:v>7.6394042596666649</c:v>
                </c:pt>
                <c:pt idx="86">
                  <c:v>7.3095197365000031</c:v>
                </c:pt>
                <c:pt idx="87">
                  <c:v>7.0600403702499994</c:v>
                </c:pt>
                <c:pt idx="88">
                  <c:v>7.2112094726666696</c:v>
                </c:pt>
                <c:pt idx="89">
                  <c:v>6.3731069503333346</c:v>
                </c:pt>
                <c:pt idx="90">
                  <c:v>6.0940493196800025</c:v>
                </c:pt>
              </c:numCache>
            </c:numRef>
          </c:val>
          <c:smooth val="0"/>
        </c:ser>
        <c:dLbls>
          <c:showLegendKey val="0"/>
          <c:showVal val="0"/>
          <c:showCatName val="0"/>
          <c:showSerName val="0"/>
          <c:showPercent val="0"/>
          <c:showBubbleSize val="0"/>
        </c:dLbls>
        <c:marker val="1"/>
        <c:smooth val="0"/>
        <c:axId val="39096704"/>
        <c:axId val="39098240"/>
      </c:lineChart>
      <c:dateAx>
        <c:axId val="39096704"/>
        <c:scaling>
          <c:orientation val="minMax"/>
          <c:max val="41940"/>
          <c:min val="41850"/>
        </c:scaling>
        <c:delete val="0"/>
        <c:axPos val="b"/>
        <c:numFmt formatCode="[$-409]d\-mmm;@" sourceLinked="1"/>
        <c:majorTickMark val="out"/>
        <c:minorTickMark val="none"/>
        <c:tickLblPos val="nextTo"/>
        <c:crossAx val="39098240"/>
        <c:crosses val="autoZero"/>
        <c:auto val="1"/>
        <c:lblOffset val="100"/>
        <c:baseTimeUnit val="days"/>
      </c:dateAx>
      <c:valAx>
        <c:axId val="39098240"/>
        <c:scaling>
          <c:orientation val="minMax"/>
          <c:min val="4"/>
        </c:scaling>
        <c:delete val="0"/>
        <c:axPos val="l"/>
        <c:majorGridlines/>
        <c:numFmt formatCode="0.0" sourceLinked="1"/>
        <c:majorTickMark val="out"/>
        <c:minorTickMark val="none"/>
        <c:tickLblPos val="nextTo"/>
        <c:crossAx val="39096704"/>
        <c:crosses val="autoZero"/>
        <c:crossBetween val="between"/>
      </c:valAx>
      <c:spPr>
        <a:ln>
          <a:solidFill>
            <a:schemeClr val="tx1"/>
          </a:solidFill>
        </a:ln>
      </c:spPr>
    </c:plotArea>
    <c:legend>
      <c:legendPos val="b"/>
      <c:layout>
        <c:manualLayout>
          <c:xMode val="edge"/>
          <c:yMode val="edge"/>
          <c:x val="0.29174486001749783"/>
          <c:y val="0.91637877296587922"/>
          <c:w val="0.48826953922426364"/>
          <c:h val="8.362122703412074E-2"/>
        </c:manualLayout>
      </c:layout>
      <c:overlay val="0"/>
    </c:legend>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C27FFC-81B5-42B4-ACF9-4C6627F29525}" type="datetimeFigureOut">
              <a:rPr lang="en-US" smtClean="0"/>
              <a:t>6/18/2015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349D4D-733B-47F5-BDC6-B6B71187793C}" type="slidenum">
              <a:rPr lang="en-US" smtClean="0"/>
              <a:t>‹#›</a:t>
            </a:fld>
            <a:endParaRPr lang="en-US"/>
          </a:p>
        </p:txBody>
      </p:sp>
    </p:spTree>
    <p:extLst>
      <p:ext uri="{BB962C8B-B14F-4D97-AF65-F5344CB8AC3E}">
        <p14:creationId xmlns:p14="http://schemas.microsoft.com/office/powerpoint/2010/main" val="913541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49D4D-733B-47F5-BDC6-B6B71187793C}" type="slidenum">
              <a:rPr lang="en-US" smtClean="0"/>
              <a:t>1</a:t>
            </a:fld>
            <a:endParaRPr lang="en-US"/>
          </a:p>
        </p:txBody>
      </p:sp>
    </p:spTree>
    <p:extLst>
      <p:ext uri="{BB962C8B-B14F-4D97-AF65-F5344CB8AC3E}">
        <p14:creationId xmlns:p14="http://schemas.microsoft.com/office/powerpoint/2010/main" val="1096323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Obviously</a:t>
            </a:r>
            <a:r>
              <a:rPr lang="en-US" baseline="0" dirty="0" smtClean="0"/>
              <a:t> you have a lot to talk about here and not all that much time to do it. I have included some photos in the next few slides which you will have to move through quickly. May not want to use all of them. FYI the trap was located 6.5 miles above Clear Lake (about 3.75 miles below the barrier waterfall at the upstream terminus of the spawning reach). The NF antenna is 0.75 mile above Clear Lake.</a:t>
            </a:r>
            <a:endParaRPr lang="en-US" dirty="0"/>
          </a:p>
        </p:txBody>
      </p:sp>
      <p:sp>
        <p:nvSpPr>
          <p:cNvPr id="4" name="Slide Number Placeholder 3"/>
          <p:cNvSpPr>
            <a:spLocks noGrp="1"/>
          </p:cNvSpPr>
          <p:nvPr>
            <p:ph type="sldNum" sz="quarter" idx="10"/>
          </p:nvPr>
        </p:nvSpPr>
        <p:spPr/>
        <p:txBody>
          <a:bodyPr/>
          <a:lstStyle/>
          <a:p>
            <a:fld id="{C6349D4D-733B-47F5-BDC6-B6B71187793C}" type="slidenum">
              <a:rPr lang="en-US" smtClean="0"/>
              <a:t>11</a:t>
            </a:fld>
            <a:endParaRPr lang="en-US"/>
          </a:p>
        </p:txBody>
      </p:sp>
    </p:spTree>
    <p:extLst>
      <p:ext uri="{BB962C8B-B14F-4D97-AF65-F5344CB8AC3E}">
        <p14:creationId xmlns:p14="http://schemas.microsoft.com/office/powerpoint/2010/main" val="4174149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C6349D4D-733B-47F5-BDC6-B6B71187793C}" type="slidenum">
              <a:rPr lang="en-US" smtClean="0"/>
              <a:t>27</a:t>
            </a:fld>
            <a:endParaRPr lang="en-US"/>
          </a:p>
        </p:txBody>
      </p:sp>
    </p:spTree>
    <p:extLst>
      <p:ext uri="{BB962C8B-B14F-4D97-AF65-F5344CB8AC3E}">
        <p14:creationId xmlns:p14="http://schemas.microsoft.com/office/powerpoint/2010/main" val="495802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C6349D4D-733B-47F5-BDC6-B6B71187793C}" type="slidenum">
              <a:rPr lang="en-US" smtClean="0"/>
              <a:t>30</a:t>
            </a:fld>
            <a:endParaRPr lang="en-US"/>
          </a:p>
        </p:txBody>
      </p:sp>
    </p:spTree>
    <p:extLst>
      <p:ext uri="{BB962C8B-B14F-4D97-AF65-F5344CB8AC3E}">
        <p14:creationId xmlns:p14="http://schemas.microsoft.com/office/powerpoint/2010/main" val="495802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C6349D4D-733B-47F5-BDC6-B6B71187793C}" type="slidenum">
              <a:rPr lang="en-US" smtClean="0"/>
              <a:t>31</a:t>
            </a:fld>
            <a:endParaRPr lang="en-US"/>
          </a:p>
        </p:txBody>
      </p:sp>
    </p:spTree>
    <p:extLst>
      <p:ext uri="{BB962C8B-B14F-4D97-AF65-F5344CB8AC3E}">
        <p14:creationId xmlns:p14="http://schemas.microsoft.com/office/powerpoint/2010/main" val="495802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C6349D4D-733B-47F5-BDC6-B6B71187793C}" type="slidenum">
              <a:rPr lang="en-US" smtClean="0"/>
              <a:t>32</a:t>
            </a:fld>
            <a:endParaRPr lang="en-US"/>
          </a:p>
        </p:txBody>
      </p:sp>
    </p:spTree>
    <p:extLst>
      <p:ext uri="{BB962C8B-B14F-4D97-AF65-F5344CB8AC3E}">
        <p14:creationId xmlns:p14="http://schemas.microsoft.com/office/powerpoint/2010/main" val="495802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C6349D4D-733B-47F5-BDC6-B6B71187793C}" type="slidenum">
              <a:rPr lang="en-US" smtClean="0"/>
              <a:t>33</a:t>
            </a:fld>
            <a:endParaRPr lang="en-US"/>
          </a:p>
        </p:txBody>
      </p:sp>
    </p:spTree>
    <p:extLst>
      <p:ext uri="{BB962C8B-B14F-4D97-AF65-F5344CB8AC3E}">
        <p14:creationId xmlns:p14="http://schemas.microsoft.com/office/powerpoint/2010/main" val="495802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C6349D4D-733B-47F5-BDC6-B6B71187793C}" type="slidenum">
              <a:rPr lang="en-US" smtClean="0"/>
              <a:t>34</a:t>
            </a:fld>
            <a:endParaRPr lang="en-US"/>
          </a:p>
        </p:txBody>
      </p:sp>
    </p:spTree>
    <p:extLst>
      <p:ext uri="{BB962C8B-B14F-4D97-AF65-F5344CB8AC3E}">
        <p14:creationId xmlns:p14="http://schemas.microsoft.com/office/powerpoint/2010/main" val="495802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6FF927-39FC-43EF-B76C-0285D8BF7E75}" type="datetimeFigureOut">
              <a:rPr lang="en-US" smtClean="0"/>
              <a:t>6/18/2015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635CB-9F1C-4D9D-9694-51AB9D8F0C44}" type="slidenum">
              <a:rPr lang="en-US" smtClean="0"/>
              <a:t>‹#›</a:t>
            </a:fld>
            <a:endParaRPr lang="en-US"/>
          </a:p>
        </p:txBody>
      </p:sp>
    </p:spTree>
    <p:extLst>
      <p:ext uri="{BB962C8B-B14F-4D97-AF65-F5344CB8AC3E}">
        <p14:creationId xmlns:p14="http://schemas.microsoft.com/office/powerpoint/2010/main" val="595802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6FF927-39FC-43EF-B76C-0285D8BF7E75}" type="datetimeFigureOut">
              <a:rPr lang="en-US" smtClean="0"/>
              <a:t>6/18/2015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635CB-9F1C-4D9D-9694-51AB9D8F0C44}" type="slidenum">
              <a:rPr lang="en-US" smtClean="0"/>
              <a:t>‹#›</a:t>
            </a:fld>
            <a:endParaRPr lang="en-US"/>
          </a:p>
        </p:txBody>
      </p:sp>
    </p:spTree>
    <p:extLst>
      <p:ext uri="{BB962C8B-B14F-4D97-AF65-F5344CB8AC3E}">
        <p14:creationId xmlns:p14="http://schemas.microsoft.com/office/powerpoint/2010/main" val="2974437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6FF927-39FC-43EF-B76C-0285D8BF7E75}" type="datetimeFigureOut">
              <a:rPr lang="en-US" smtClean="0"/>
              <a:t>6/18/2015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635CB-9F1C-4D9D-9694-51AB9D8F0C44}" type="slidenum">
              <a:rPr lang="en-US" smtClean="0"/>
              <a:t>‹#›</a:t>
            </a:fld>
            <a:endParaRPr lang="en-US"/>
          </a:p>
        </p:txBody>
      </p:sp>
    </p:spTree>
    <p:extLst>
      <p:ext uri="{BB962C8B-B14F-4D97-AF65-F5344CB8AC3E}">
        <p14:creationId xmlns:p14="http://schemas.microsoft.com/office/powerpoint/2010/main" val="3422756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6FF927-39FC-43EF-B76C-0285D8BF7E75}" type="datetimeFigureOut">
              <a:rPr lang="en-US" smtClean="0"/>
              <a:t>6/18/2015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635CB-9F1C-4D9D-9694-51AB9D8F0C44}" type="slidenum">
              <a:rPr lang="en-US" smtClean="0"/>
              <a:t>‹#›</a:t>
            </a:fld>
            <a:endParaRPr lang="en-US"/>
          </a:p>
        </p:txBody>
      </p:sp>
    </p:spTree>
    <p:extLst>
      <p:ext uri="{BB962C8B-B14F-4D97-AF65-F5344CB8AC3E}">
        <p14:creationId xmlns:p14="http://schemas.microsoft.com/office/powerpoint/2010/main" val="3992479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6FF927-39FC-43EF-B76C-0285D8BF7E75}" type="datetimeFigureOut">
              <a:rPr lang="en-US" smtClean="0"/>
              <a:t>6/18/2015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635CB-9F1C-4D9D-9694-51AB9D8F0C44}" type="slidenum">
              <a:rPr lang="en-US" smtClean="0"/>
              <a:t>‹#›</a:t>
            </a:fld>
            <a:endParaRPr lang="en-US"/>
          </a:p>
        </p:txBody>
      </p:sp>
    </p:spTree>
    <p:extLst>
      <p:ext uri="{BB962C8B-B14F-4D97-AF65-F5344CB8AC3E}">
        <p14:creationId xmlns:p14="http://schemas.microsoft.com/office/powerpoint/2010/main" val="4018631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6FF927-39FC-43EF-B76C-0285D8BF7E75}" type="datetimeFigureOut">
              <a:rPr lang="en-US" smtClean="0"/>
              <a:t>6/18/2015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1635CB-9F1C-4D9D-9694-51AB9D8F0C44}" type="slidenum">
              <a:rPr lang="en-US" smtClean="0"/>
              <a:t>‹#›</a:t>
            </a:fld>
            <a:endParaRPr lang="en-US"/>
          </a:p>
        </p:txBody>
      </p:sp>
    </p:spTree>
    <p:extLst>
      <p:ext uri="{BB962C8B-B14F-4D97-AF65-F5344CB8AC3E}">
        <p14:creationId xmlns:p14="http://schemas.microsoft.com/office/powerpoint/2010/main" val="1807904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6FF927-39FC-43EF-B76C-0285D8BF7E75}" type="datetimeFigureOut">
              <a:rPr lang="en-US" smtClean="0"/>
              <a:t>6/18/2015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1635CB-9F1C-4D9D-9694-51AB9D8F0C44}" type="slidenum">
              <a:rPr lang="en-US" smtClean="0"/>
              <a:t>‹#›</a:t>
            </a:fld>
            <a:endParaRPr lang="en-US"/>
          </a:p>
        </p:txBody>
      </p:sp>
    </p:spTree>
    <p:extLst>
      <p:ext uri="{BB962C8B-B14F-4D97-AF65-F5344CB8AC3E}">
        <p14:creationId xmlns:p14="http://schemas.microsoft.com/office/powerpoint/2010/main" val="3107281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6FF927-39FC-43EF-B76C-0285D8BF7E75}" type="datetimeFigureOut">
              <a:rPr lang="en-US" smtClean="0"/>
              <a:t>6/18/2015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1635CB-9F1C-4D9D-9694-51AB9D8F0C44}" type="slidenum">
              <a:rPr lang="en-US" smtClean="0"/>
              <a:t>‹#›</a:t>
            </a:fld>
            <a:endParaRPr lang="en-US"/>
          </a:p>
        </p:txBody>
      </p:sp>
    </p:spTree>
    <p:extLst>
      <p:ext uri="{BB962C8B-B14F-4D97-AF65-F5344CB8AC3E}">
        <p14:creationId xmlns:p14="http://schemas.microsoft.com/office/powerpoint/2010/main" val="536597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6FF927-39FC-43EF-B76C-0285D8BF7E75}" type="datetimeFigureOut">
              <a:rPr lang="en-US" smtClean="0"/>
              <a:t>6/18/2015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1635CB-9F1C-4D9D-9694-51AB9D8F0C44}" type="slidenum">
              <a:rPr lang="en-US" smtClean="0"/>
              <a:t>‹#›</a:t>
            </a:fld>
            <a:endParaRPr lang="en-US"/>
          </a:p>
        </p:txBody>
      </p:sp>
    </p:spTree>
    <p:extLst>
      <p:ext uri="{BB962C8B-B14F-4D97-AF65-F5344CB8AC3E}">
        <p14:creationId xmlns:p14="http://schemas.microsoft.com/office/powerpoint/2010/main" val="1972549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6FF927-39FC-43EF-B76C-0285D8BF7E75}" type="datetimeFigureOut">
              <a:rPr lang="en-US" smtClean="0"/>
              <a:t>6/18/2015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1635CB-9F1C-4D9D-9694-51AB9D8F0C44}" type="slidenum">
              <a:rPr lang="en-US" smtClean="0"/>
              <a:t>‹#›</a:t>
            </a:fld>
            <a:endParaRPr lang="en-US"/>
          </a:p>
        </p:txBody>
      </p:sp>
    </p:spTree>
    <p:extLst>
      <p:ext uri="{BB962C8B-B14F-4D97-AF65-F5344CB8AC3E}">
        <p14:creationId xmlns:p14="http://schemas.microsoft.com/office/powerpoint/2010/main" val="2197879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6FF927-39FC-43EF-B76C-0285D8BF7E75}" type="datetimeFigureOut">
              <a:rPr lang="en-US" smtClean="0"/>
              <a:t>6/18/2015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1635CB-9F1C-4D9D-9694-51AB9D8F0C44}" type="slidenum">
              <a:rPr lang="en-US" smtClean="0"/>
              <a:t>‹#›</a:t>
            </a:fld>
            <a:endParaRPr lang="en-US"/>
          </a:p>
        </p:txBody>
      </p:sp>
    </p:spTree>
    <p:extLst>
      <p:ext uri="{BB962C8B-B14F-4D97-AF65-F5344CB8AC3E}">
        <p14:creationId xmlns:p14="http://schemas.microsoft.com/office/powerpoint/2010/main" val="4174360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6FF927-39FC-43EF-B76C-0285D8BF7E75}" type="datetimeFigureOut">
              <a:rPr lang="en-US" smtClean="0"/>
              <a:t>6/18/2015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1635CB-9F1C-4D9D-9694-51AB9D8F0C44}" type="slidenum">
              <a:rPr lang="en-US" smtClean="0"/>
              <a:t>‹#›</a:t>
            </a:fld>
            <a:endParaRPr lang="en-US"/>
          </a:p>
        </p:txBody>
      </p:sp>
    </p:spTree>
    <p:extLst>
      <p:ext uri="{BB962C8B-B14F-4D97-AF65-F5344CB8AC3E}">
        <p14:creationId xmlns:p14="http://schemas.microsoft.com/office/powerpoint/2010/main" val="304162517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219200"/>
          </a:xfrm>
        </p:spPr>
        <p:txBody>
          <a:bodyPr>
            <a:normAutofit fontScale="90000"/>
          </a:bodyPr>
          <a:lstStyle/>
          <a:p>
            <a:r>
              <a:rPr lang="en-US" dirty="0" smtClean="0">
                <a:solidFill>
                  <a:srgbClr val="FFFF00"/>
                </a:solidFill>
              </a:rPr>
              <a:t>Clear Creek Dam Fish Passage Assessment</a:t>
            </a:r>
            <a:br>
              <a:rPr lang="en-US" dirty="0" smtClean="0">
                <a:solidFill>
                  <a:srgbClr val="FFFF00"/>
                </a:solidFill>
              </a:rPr>
            </a:br>
            <a:r>
              <a:rPr lang="en-US" dirty="0">
                <a:solidFill>
                  <a:srgbClr val="FFFF00"/>
                </a:solidFill>
              </a:rPr>
              <a:t/>
            </a:r>
            <a:br>
              <a:rPr lang="en-US" dirty="0">
                <a:solidFill>
                  <a:srgbClr val="FFFF00"/>
                </a:solidFill>
              </a:rPr>
            </a:br>
            <a:endParaRPr lang="en-US" dirty="0">
              <a:solidFill>
                <a:srgbClr val="FFFF00"/>
              </a:solidFill>
            </a:endParaRPr>
          </a:p>
        </p:txBody>
      </p:sp>
      <p:sp>
        <p:nvSpPr>
          <p:cNvPr id="3" name="Subtitle 2"/>
          <p:cNvSpPr>
            <a:spLocks noGrp="1"/>
          </p:cNvSpPr>
          <p:nvPr>
            <p:ph type="subTitle" idx="1"/>
          </p:nvPr>
        </p:nvSpPr>
        <p:spPr>
          <a:xfrm>
            <a:off x="1447800" y="2895600"/>
            <a:ext cx="6400800" cy="1752600"/>
          </a:xfrm>
        </p:spPr>
        <p:txBody>
          <a:bodyPr>
            <a:normAutofit/>
          </a:bodyPr>
          <a:lstStyle/>
          <a:p>
            <a:r>
              <a:rPr lang="en-US" sz="2500" dirty="0" smtClean="0">
                <a:solidFill>
                  <a:srgbClr val="FFFF00"/>
                </a:solidFill>
              </a:rPr>
              <a:t>USFWS: Jeff Thomas, Pat Monk, Rob Randall</a:t>
            </a:r>
          </a:p>
          <a:p>
            <a:r>
              <a:rPr lang="en-US" sz="2500" dirty="0" smtClean="0">
                <a:solidFill>
                  <a:srgbClr val="FFFF00"/>
                </a:solidFill>
              </a:rPr>
              <a:t>USBR: Arden </a:t>
            </a:r>
            <a:r>
              <a:rPr lang="en-US" sz="2500" dirty="0" smtClean="0">
                <a:solidFill>
                  <a:srgbClr val="FFFF00"/>
                </a:solidFill>
              </a:rPr>
              <a:t>Thomas, YRBWEP</a:t>
            </a:r>
            <a:endParaRPr lang="en-US" sz="2500" dirty="0" smtClean="0">
              <a:solidFill>
                <a:srgbClr val="FFFF00"/>
              </a:solidFill>
            </a:endParaRPr>
          </a:p>
          <a:p>
            <a:r>
              <a:rPr lang="en-US" sz="2500" dirty="0" smtClean="0">
                <a:solidFill>
                  <a:srgbClr val="FFFF00"/>
                </a:solidFill>
              </a:rPr>
              <a:t>WDFW: Eric Anderson, John </a:t>
            </a:r>
            <a:r>
              <a:rPr lang="en-US" sz="2500" dirty="0" err="1" smtClean="0">
                <a:solidFill>
                  <a:srgbClr val="FFFF00"/>
                </a:solidFill>
              </a:rPr>
              <a:t>Easterbrooks</a:t>
            </a:r>
            <a:endParaRPr lang="en-US" sz="2500" dirty="0">
              <a:solidFill>
                <a:srgbClr val="FFFF00"/>
              </a:solidFill>
            </a:endParaRPr>
          </a:p>
        </p:txBody>
      </p:sp>
      <p:sp>
        <p:nvSpPr>
          <p:cNvPr id="4" name="TextBox 3"/>
          <p:cNvSpPr txBox="1"/>
          <p:nvPr/>
        </p:nvSpPr>
        <p:spPr>
          <a:xfrm>
            <a:off x="3810000" y="2286000"/>
            <a:ext cx="1752600" cy="477054"/>
          </a:xfrm>
          <a:prstGeom prst="rect">
            <a:avLst/>
          </a:prstGeom>
          <a:noFill/>
        </p:spPr>
        <p:txBody>
          <a:bodyPr wrap="square" rtlCol="0">
            <a:spAutoFit/>
          </a:bodyPr>
          <a:lstStyle/>
          <a:p>
            <a:r>
              <a:rPr lang="en-US" sz="2500" dirty="0" smtClean="0">
                <a:solidFill>
                  <a:srgbClr val="FFFF00"/>
                </a:solidFill>
              </a:rPr>
              <a:t>2012-2016</a:t>
            </a:r>
            <a:endParaRPr lang="en-US" sz="2500" dirty="0">
              <a:solidFill>
                <a:srgbClr val="FFFF00"/>
              </a:solidFill>
            </a:endParaRPr>
          </a:p>
        </p:txBody>
      </p:sp>
      <p:pic>
        <p:nvPicPr>
          <p:cNvPr id="1026" name="Picture 2" descr="http://upload.wikimedia.org/wikipedia/commons/thumb/0/0c/US-FishAndWildlifeService-Logo.svg/502px-US-FishAndWildlifeService-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0160" y="5250849"/>
            <a:ext cx="1097280" cy="13093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khq.images.worldnow.com/images/17379507_S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5267325"/>
            <a:ext cx="1873594" cy="12604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upload.wikimedia.org/wikipedia/commons/6/6b/Bureau_of_Reclamation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4999" y="5334000"/>
            <a:ext cx="2539997"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168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Study Objectives</a:t>
            </a:r>
            <a:endParaRPr lang="en-US" sz="3600" dirty="0"/>
          </a:p>
        </p:txBody>
      </p:sp>
      <p:sp>
        <p:nvSpPr>
          <p:cNvPr id="3" name="Content Placeholder 2"/>
          <p:cNvSpPr>
            <a:spLocks noGrp="1"/>
          </p:cNvSpPr>
          <p:nvPr>
            <p:ph idx="1"/>
          </p:nvPr>
        </p:nvSpPr>
        <p:spPr>
          <a:xfrm>
            <a:off x="457200" y="1600201"/>
            <a:ext cx="8229600" cy="2285999"/>
          </a:xfrm>
        </p:spPr>
        <p:txBody>
          <a:bodyPr>
            <a:noAutofit/>
          </a:bodyPr>
          <a:lstStyle/>
          <a:p>
            <a:r>
              <a:rPr lang="en-US" sz="2800" dirty="0" smtClean="0">
                <a:solidFill>
                  <a:srgbClr val="FFFF00"/>
                </a:solidFill>
              </a:rPr>
              <a:t>Determine if and when bull trout attempt to migrate past Clear Creek Dam</a:t>
            </a:r>
          </a:p>
          <a:p>
            <a:endParaRPr lang="en-US" sz="2800" dirty="0">
              <a:solidFill>
                <a:srgbClr val="FFFF00"/>
              </a:solidFill>
            </a:endParaRPr>
          </a:p>
          <a:p>
            <a:r>
              <a:rPr lang="en-US" sz="2800" dirty="0" smtClean="0">
                <a:solidFill>
                  <a:srgbClr val="FFFF00"/>
                </a:solidFill>
              </a:rPr>
              <a:t>Assess passage success under various flow conditions</a:t>
            </a:r>
          </a:p>
          <a:p>
            <a:endParaRPr lang="en-US" sz="2800" dirty="0">
              <a:solidFill>
                <a:srgbClr val="FFFF00"/>
              </a:solidFill>
            </a:endParaRPr>
          </a:p>
          <a:p>
            <a:r>
              <a:rPr lang="en-US" sz="2800" dirty="0" smtClean="0">
                <a:solidFill>
                  <a:srgbClr val="FFFF00"/>
                </a:solidFill>
              </a:rPr>
              <a:t>Determine post-spawn migration timing and extent of Clear Lake use</a:t>
            </a:r>
            <a:endParaRPr lang="en-US" sz="2800" dirty="0">
              <a:solidFill>
                <a:srgbClr val="FFFF00"/>
              </a:solidFill>
            </a:endParaRPr>
          </a:p>
        </p:txBody>
      </p:sp>
      <p:sp>
        <p:nvSpPr>
          <p:cNvPr id="5" name="TextBox 4"/>
          <p:cNvSpPr txBox="1"/>
          <p:nvPr/>
        </p:nvSpPr>
        <p:spPr>
          <a:xfrm>
            <a:off x="762000" y="5181600"/>
            <a:ext cx="7620000" cy="1200329"/>
          </a:xfrm>
          <a:prstGeom prst="rect">
            <a:avLst/>
          </a:prstGeom>
          <a:noFill/>
        </p:spPr>
        <p:txBody>
          <a:bodyPr wrap="square" rtlCol="0">
            <a:spAutoFit/>
          </a:bodyPr>
          <a:lstStyle/>
          <a:p>
            <a:r>
              <a:rPr lang="en-US" sz="2400" dirty="0" smtClean="0"/>
              <a:t>Ancillary objectives include determining spawning frequency, collecting genetic samples, and estimating the size of the NF </a:t>
            </a:r>
            <a:r>
              <a:rPr lang="en-US" sz="2400" dirty="0" err="1" smtClean="0"/>
              <a:t>Tieton</a:t>
            </a:r>
            <a:r>
              <a:rPr lang="en-US" sz="2400" dirty="0" smtClean="0"/>
              <a:t> bull trout population</a:t>
            </a:r>
            <a:endParaRPr lang="en-US" sz="2400" dirty="0"/>
          </a:p>
        </p:txBody>
      </p:sp>
    </p:spTree>
    <p:extLst>
      <p:ext uri="{BB962C8B-B14F-4D97-AF65-F5344CB8AC3E}">
        <p14:creationId xmlns:p14="http://schemas.microsoft.com/office/powerpoint/2010/main" val="83542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75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0000"/>
                </a:solidFill>
              </a:rPr>
              <a:t>Study Methods</a:t>
            </a:r>
            <a:endParaRPr lang="en-US" sz="3600" dirty="0">
              <a:solidFill>
                <a:srgbClr val="FF0000"/>
              </a:solidFill>
            </a:endParaRPr>
          </a:p>
        </p:txBody>
      </p:sp>
      <p:sp>
        <p:nvSpPr>
          <p:cNvPr id="3" name="Content Placeholder 2"/>
          <p:cNvSpPr>
            <a:spLocks noGrp="1"/>
          </p:cNvSpPr>
          <p:nvPr>
            <p:ph idx="1"/>
          </p:nvPr>
        </p:nvSpPr>
        <p:spPr>
          <a:xfrm>
            <a:off x="457200" y="1295400"/>
            <a:ext cx="8229600" cy="5181600"/>
          </a:xfrm>
        </p:spPr>
        <p:txBody>
          <a:bodyPr>
            <a:normAutofit fontScale="92500" lnSpcReduction="10000"/>
          </a:bodyPr>
          <a:lstStyle/>
          <a:p>
            <a:r>
              <a:rPr lang="en-US" dirty="0" smtClean="0"/>
              <a:t>Trap post-spawn fish in September in the NF </a:t>
            </a:r>
            <a:r>
              <a:rPr lang="en-US" dirty="0" err="1" smtClean="0"/>
              <a:t>Tieton</a:t>
            </a:r>
            <a:r>
              <a:rPr lang="en-US" dirty="0" smtClean="0"/>
              <a:t> River using a picket-weir box trap</a:t>
            </a:r>
          </a:p>
          <a:p>
            <a:endParaRPr lang="en-US" dirty="0" smtClean="0"/>
          </a:p>
          <a:p>
            <a:r>
              <a:rPr lang="en-US" dirty="0" smtClean="0"/>
              <a:t>Surgically implant 23mm Half-Duplex PIT tags</a:t>
            </a:r>
          </a:p>
          <a:p>
            <a:endParaRPr lang="en-US" dirty="0" smtClean="0"/>
          </a:p>
          <a:p>
            <a:r>
              <a:rPr lang="en-US" dirty="0" smtClean="0"/>
              <a:t>Obtain genetic samples and collect other data</a:t>
            </a:r>
          </a:p>
          <a:p>
            <a:endParaRPr lang="en-US" dirty="0" smtClean="0"/>
          </a:p>
          <a:p>
            <a:r>
              <a:rPr lang="en-US" dirty="0" smtClean="0"/>
              <a:t>Construct PIT tag detection arrays at key locations</a:t>
            </a:r>
          </a:p>
          <a:p>
            <a:endParaRPr lang="en-US" dirty="0" smtClean="0"/>
          </a:p>
          <a:p>
            <a:r>
              <a:rPr lang="en-US" dirty="0" smtClean="0"/>
              <a:t>Collect movement data </a:t>
            </a:r>
            <a:endParaRPr lang="en-US" dirty="0"/>
          </a:p>
        </p:txBody>
      </p:sp>
    </p:spTree>
    <p:extLst>
      <p:ext uri="{BB962C8B-B14F-4D97-AF65-F5344CB8AC3E}">
        <p14:creationId xmlns:p14="http://schemas.microsoft.com/office/powerpoint/2010/main" val="401970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0999"/>
            <a:ext cx="9144000" cy="6096001"/>
          </a:xfrm>
          <a:prstGeom prst="rect">
            <a:avLst/>
          </a:prstGeom>
        </p:spPr>
      </p:pic>
      <p:sp>
        <p:nvSpPr>
          <p:cNvPr id="4" name="TextBox 3"/>
          <p:cNvSpPr txBox="1"/>
          <p:nvPr/>
        </p:nvSpPr>
        <p:spPr>
          <a:xfrm>
            <a:off x="4038600" y="4876800"/>
            <a:ext cx="4343400" cy="1200329"/>
          </a:xfrm>
          <a:prstGeom prst="rect">
            <a:avLst/>
          </a:prstGeom>
          <a:solidFill>
            <a:schemeClr val="tx1">
              <a:lumMod val="65000"/>
            </a:schemeClr>
          </a:solidFill>
        </p:spPr>
        <p:txBody>
          <a:bodyPr wrap="square" rtlCol="0">
            <a:spAutoFit/>
          </a:bodyPr>
          <a:lstStyle/>
          <a:p>
            <a:r>
              <a:rPr lang="en-US" sz="2400" dirty="0" smtClean="0">
                <a:solidFill>
                  <a:srgbClr val="FF0000"/>
                </a:solidFill>
              </a:rPr>
              <a:t>Trap located in the Goat Rocks Wilderness, 6.5 miles above Clear Lake</a:t>
            </a:r>
            <a:endParaRPr lang="en-US" sz="2400" dirty="0">
              <a:solidFill>
                <a:srgbClr val="FF0000"/>
              </a:solidFill>
            </a:endParaRPr>
          </a:p>
        </p:txBody>
      </p:sp>
    </p:spTree>
    <p:extLst>
      <p:ext uri="{BB962C8B-B14F-4D97-AF65-F5344CB8AC3E}">
        <p14:creationId xmlns:p14="http://schemas.microsoft.com/office/powerpoint/2010/main" val="577873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2" y="0"/>
            <a:ext cx="9141375" cy="6858000"/>
          </a:xfrm>
          <a:prstGeom prst="rect">
            <a:avLst/>
          </a:prstGeom>
        </p:spPr>
      </p:pic>
      <p:sp>
        <p:nvSpPr>
          <p:cNvPr id="3" name="TextBox 2"/>
          <p:cNvSpPr txBox="1"/>
          <p:nvPr/>
        </p:nvSpPr>
        <p:spPr>
          <a:xfrm>
            <a:off x="4419600" y="5410200"/>
            <a:ext cx="2895600" cy="461665"/>
          </a:xfrm>
          <a:prstGeom prst="rect">
            <a:avLst/>
          </a:prstGeom>
          <a:noFill/>
        </p:spPr>
        <p:txBody>
          <a:bodyPr wrap="square" rtlCol="0">
            <a:spAutoFit/>
          </a:bodyPr>
          <a:lstStyle/>
          <a:p>
            <a:r>
              <a:rPr lang="en-US" sz="2400" dirty="0" smtClean="0">
                <a:solidFill>
                  <a:srgbClr val="FF0000"/>
                </a:solidFill>
              </a:rPr>
              <a:t>September 29, 2013</a:t>
            </a:r>
            <a:endParaRPr lang="en-US" sz="2400" dirty="0">
              <a:solidFill>
                <a:srgbClr val="FF0000"/>
              </a:solidFill>
            </a:endParaRPr>
          </a:p>
        </p:txBody>
      </p:sp>
    </p:spTree>
    <p:extLst>
      <p:ext uri="{BB962C8B-B14F-4D97-AF65-F5344CB8AC3E}">
        <p14:creationId xmlns:p14="http://schemas.microsoft.com/office/powerpoint/2010/main" val="3296120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7159906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2" y="0"/>
            <a:ext cx="9141375" cy="6858000"/>
          </a:xfrm>
          <a:prstGeom prst="rect">
            <a:avLst/>
          </a:prstGeom>
        </p:spPr>
      </p:pic>
    </p:spTree>
    <p:extLst>
      <p:ext uri="{BB962C8B-B14F-4D97-AF65-F5344CB8AC3E}">
        <p14:creationId xmlns:p14="http://schemas.microsoft.com/office/powerpoint/2010/main" val="5778731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2" y="0"/>
            <a:ext cx="9141375" cy="6858000"/>
          </a:xfrm>
          <a:prstGeom prst="rect">
            <a:avLst/>
          </a:prstGeom>
        </p:spPr>
      </p:pic>
    </p:spTree>
    <p:extLst>
      <p:ext uri="{BB962C8B-B14F-4D97-AF65-F5344CB8AC3E}">
        <p14:creationId xmlns:p14="http://schemas.microsoft.com/office/powerpoint/2010/main" val="4437853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2" y="0"/>
            <a:ext cx="9141375" cy="6858000"/>
          </a:xfrm>
          <a:prstGeom prst="rect">
            <a:avLst/>
          </a:prstGeom>
        </p:spPr>
      </p:pic>
    </p:spTree>
    <p:extLst>
      <p:ext uri="{BB962C8B-B14F-4D97-AF65-F5344CB8AC3E}">
        <p14:creationId xmlns:p14="http://schemas.microsoft.com/office/powerpoint/2010/main" val="30459571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2" y="0"/>
            <a:ext cx="9141375" cy="6858000"/>
          </a:xfrm>
          <a:prstGeom prst="rect">
            <a:avLst/>
          </a:prstGeom>
        </p:spPr>
      </p:pic>
    </p:spTree>
    <p:extLst>
      <p:ext uri="{BB962C8B-B14F-4D97-AF65-F5344CB8AC3E}">
        <p14:creationId xmlns:p14="http://schemas.microsoft.com/office/powerpoint/2010/main" val="14259167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2" y="0"/>
            <a:ext cx="9141375" cy="6858000"/>
          </a:xfrm>
          <a:prstGeom prst="rect">
            <a:avLst/>
          </a:prstGeom>
        </p:spPr>
      </p:pic>
    </p:spTree>
    <p:extLst>
      <p:ext uri="{BB962C8B-B14F-4D97-AF65-F5344CB8AC3E}">
        <p14:creationId xmlns:p14="http://schemas.microsoft.com/office/powerpoint/2010/main" val="1510437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YRBWEP\PMonk\PMonk (IBR1UCAFP002USERS)\bull trout\clear lake passage study\pictures\Clear Creek Dam fishway\lake elevation 3011.35 August 24 2011\IMGP069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764" y="76200"/>
            <a:ext cx="8473835" cy="6477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38400" y="1847671"/>
            <a:ext cx="4895850" cy="646331"/>
          </a:xfrm>
          <a:prstGeom prst="rect">
            <a:avLst/>
          </a:prstGeom>
          <a:noFill/>
        </p:spPr>
        <p:txBody>
          <a:bodyPr wrap="square" rtlCol="0">
            <a:spAutoFit/>
          </a:bodyPr>
          <a:lstStyle/>
          <a:p>
            <a:r>
              <a:rPr lang="en-US" dirty="0" smtClean="0">
                <a:solidFill>
                  <a:schemeClr val="bg1"/>
                </a:solidFill>
              </a:rPr>
              <a:t>Originally built in 1914. </a:t>
            </a:r>
            <a:r>
              <a:rPr lang="en-US" dirty="0" smtClean="0">
                <a:solidFill>
                  <a:schemeClr val="bg1"/>
                </a:solidFill>
              </a:rPr>
              <a:t>Impounds </a:t>
            </a:r>
            <a:r>
              <a:rPr lang="en-US" dirty="0" smtClean="0">
                <a:solidFill>
                  <a:schemeClr val="bg1"/>
                </a:solidFill>
              </a:rPr>
              <a:t>Clear Lake with an active capacity of 4,400 acre-feet. </a:t>
            </a:r>
          </a:p>
        </p:txBody>
      </p:sp>
    </p:spTree>
    <p:extLst>
      <p:ext uri="{BB962C8B-B14F-4D97-AF65-F5344CB8AC3E}">
        <p14:creationId xmlns:p14="http://schemas.microsoft.com/office/powerpoint/2010/main" val="27385387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457200"/>
            <a:ext cx="8305800" cy="6096000"/>
          </a:xfrm>
          <a:prstGeom prst="rect">
            <a:avLst/>
          </a:prstGeom>
        </p:spPr>
      </p:pic>
    </p:spTree>
    <p:extLst>
      <p:ext uri="{BB962C8B-B14F-4D97-AF65-F5344CB8AC3E}">
        <p14:creationId xmlns:p14="http://schemas.microsoft.com/office/powerpoint/2010/main" val="4407094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8" y="0"/>
            <a:ext cx="9144000" cy="6857999"/>
          </a:xfrm>
          <a:prstGeom prst="rect">
            <a:avLst/>
          </a:prstGeom>
        </p:spPr>
      </p:pic>
    </p:spTree>
    <p:extLst>
      <p:ext uri="{BB962C8B-B14F-4D97-AF65-F5344CB8AC3E}">
        <p14:creationId xmlns:p14="http://schemas.microsoft.com/office/powerpoint/2010/main" val="13294412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1674464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28600"/>
            <a:ext cx="8001000" cy="5867400"/>
          </a:xfrm>
          <a:prstGeom prst="rect">
            <a:avLst/>
          </a:prstGeom>
        </p:spPr>
      </p:pic>
    </p:spTree>
    <p:extLst>
      <p:ext uri="{BB962C8B-B14F-4D97-AF65-F5344CB8AC3E}">
        <p14:creationId xmlns:p14="http://schemas.microsoft.com/office/powerpoint/2010/main" val="20926683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0"/>
            <a:ext cx="7391400" cy="6858000"/>
          </a:xfrm>
          <a:prstGeom prst="rect">
            <a:avLst/>
          </a:prstGeom>
        </p:spPr>
      </p:pic>
    </p:spTree>
    <p:extLst>
      <p:ext uri="{BB962C8B-B14F-4D97-AF65-F5344CB8AC3E}">
        <p14:creationId xmlns:p14="http://schemas.microsoft.com/office/powerpoint/2010/main" val="23577269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YRBWEP\Clear Creek Fish Passage Project\Photos\2014\Antenna Install\IMGP03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600"/>
            <a:ext cx="8639175" cy="636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8359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0565100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7000">
              <a:srgbClr val="0070C0"/>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dirty="0" smtClean="0">
                <a:solidFill>
                  <a:srgbClr val="FF0000"/>
                </a:solidFill>
              </a:rPr>
              <a:t>PIT-tagging </a:t>
            </a:r>
            <a:r>
              <a:rPr lang="en-US" dirty="0">
                <a:solidFill>
                  <a:srgbClr val="FF0000"/>
                </a:solidFill>
              </a:rPr>
              <a:t>r</a:t>
            </a:r>
            <a:r>
              <a:rPr lang="en-US" dirty="0" smtClean="0">
                <a:solidFill>
                  <a:srgbClr val="FF0000"/>
                </a:solidFill>
              </a:rPr>
              <a:t>esults to date</a:t>
            </a:r>
            <a:endParaRPr lang="en-US" dirty="0">
              <a:solidFill>
                <a:srgbClr val="FF0000"/>
              </a:solidFill>
            </a:endParaRPr>
          </a:p>
        </p:txBody>
      </p:sp>
      <p:sp>
        <p:nvSpPr>
          <p:cNvPr id="3" name="Content Placeholder 2"/>
          <p:cNvSpPr>
            <a:spLocks noGrp="1"/>
          </p:cNvSpPr>
          <p:nvPr>
            <p:ph idx="1"/>
          </p:nvPr>
        </p:nvSpPr>
        <p:spPr>
          <a:xfrm>
            <a:off x="457200" y="1219200"/>
            <a:ext cx="8229600" cy="4343400"/>
          </a:xfrm>
        </p:spPr>
        <p:txBody>
          <a:bodyPr>
            <a:normAutofit fontScale="92500" lnSpcReduction="20000"/>
          </a:bodyPr>
          <a:lstStyle/>
          <a:p>
            <a:r>
              <a:rPr lang="en-US" sz="2400" dirty="0" smtClean="0">
                <a:solidFill>
                  <a:srgbClr val="FFFF00"/>
                </a:solidFill>
              </a:rPr>
              <a:t>Trap was operated for three weeks in September for the last three years (2012-2014)</a:t>
            </a:r>
          </a:p>
          <a:p>
            <a:endParaRPr lang="en-US" sz="2400" dirty="0" smtClean="0">
              <a:solidFill>
                <a:srgbClr val="FFFF00"/>
              </a:solidFill>
            </a:endParaRPr>
          </a:p>
          <a:p>
            <a:r>
              <a:rPr lang="en-US" sz="2400" dirty="0" smtClean="0"/>
              <a:t> 29 adult bull trout tagged (14 males, 15 females)</a:t>
            </a:r>
          </a:p>
          <a:p>
            <a:endParaRPr lang="en-US" sz="2400" i="1" dirty="0" smtClean="0"/>
          </a:p>
          <a:p>
            <a:pPr marL="342900" lvl="1" indent="-342900">
              <a:buFont typeface="Arial" pitchFamily="34" charset="0"/>
              <a:buChar char="•"/>
            </a:pPr>
            <a:r>
              <a:rPr lang="en-US" sz="2400" dirty="0" smtClean="0">
                <a:solidFill>
                  <a:srgbClr val="FFFF00"/>
                </a:solidFill>
              </a:rPr>
              <a:t>In 2014, five bull trout were tagged; seven fish were captured that had been tagged in either 2012 or 2013</a:t>
            </a:r>
          </a:p>
          <a:p>
            <a:pPr marL="0" lvl="1" indent="0">
              <a:buNone/>
            </a:pPr>
            <a:endParaRPr lang="en-US" sz="2400" dirty="0"/>
          </a:p>
          <a:p>
            <a:pPr marL="342900" lvl="1" indent="-342900">
              <a:buFont typeface="Arial" pitchFamily="34" charset="0"/>
              <a:buChar char="•"/>
            </a:pPr>
            <a:r>
              <a:rPr lang="en-US" sz="2400" dirty="0" smtClean="0"/>
              <a:t>10 bull trout (four males and six females) were caught and PIT-tagged directly below Clear Creek Dam while angling on July 31, 2014 (a genetic sample was obtained from one other)</a:t>
            </a:r>
          </a:p>
          <a:p>
            <a:pPr marL="0" lvl="1" indent="0">
              <a:buNone/>
            </a:pPr>
            <a:endParaRPr lang="en-US" sz="2400" dirty="0" smtClean="0"/>
          </a:p>
          <a:p>
            <a:pPr marL="342900" lvl="1" indent="-342900">
              <a:buFont typeface="Arial" pitchFamily="34" charset="0"/>
              <a:buChar char="•"/>
            </a:pPr>
            <a:r>
              <a:rPr lang="en-US" sz="2400" dirty="0" smtClean="0">
                <a:solidFill>
                  <a:srgbClr val="FFFF00"/>
                </a:solidFill>
              </a:rPr>
              <a:t>A total of 39 adult bull trout have now been tagged</a:t>
            </a:r>
          </a:p>
          <a:p>
            <a:pPr marL="342900" lvl="1" indent="-342900">
              <a:buFont typeface="Arial" pitchFamily="34" charset="0"/>
              <a:buChar char="•"/>
            </a:pPr>
            <a:endParaRPr lang="en-US" sz="2400" dirty="0" smtClean="0">
              <a:solidFill>
                <a:srgbClr val="FFFF00"/>
              </a:solidFill>
            </a:endParaRPr>
          </a:p>
          <a:p>
            <a:pPr marL="342900" lvl="1" indent="-342900">
              <a:buFont typeface="Arial" pitchFamily="34" charset="0"/>
              <a:buChar char="•"/>
            </a:pPr>
            <a:endParaRPr lang="en-US" dirty="0">
              <a:solidFill>
                <a:srgbClr val="FFFF00"/>
              </a:solidFill>
            </a:endParaRPr>
          </a:p>
          <a:p>
            <a:endParaRPr lang="en-US" sz="2600" dirty="0" smtClean="0">
              <a:solidFill>
                <a:srgbClr val="FFFF00"/>
              </a:solidFill>
            </a:endParaRPr>
          </a:p>
          <a:p>
            <a:endParaRPr lang="en-US" sz="2400" dirty="0" smtClean="0">
              <a:solidFill>
                <a:srgbClr val="FFFF00"/>
              </a:solidFill>
            </a:endParaRPr>
          </a:p>
          <a:p>
            <a:pPr marL="457200" lvl="1" indent="0">
              <a:buNone/>
            </a:pPr>
            <a:endParaRPr lang="en-US" sz="2000" dirty="0">
              <a:solidFill>
                <a:srgbClr val="FFFF00"/>
              </a:solidFill>
            </a:endParaRPr>
          </a:p>
        </p:txBody>
      </p:sp>
    </p:spTree>
    <p:extLst>
      <p:ext uri="{BB962C8B-B14F-4D97-AF65-F5344CB8AC3E}">
        <p14:creationId xmlns:p14="http://schemas.microsoft.com/office/powerpoint/2010/main" val="171484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13000">
              <a:schemeClr val="bg2">
                <a:tint val="80000"/>
                <a:satMod val="30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994800955"/>
              </p:ext>
            </p:extLst>
          </p:nvPr>
        </p:nvGraphicFramePr>
        <p:xfrm>
          <a:off x="381000" y="381000"/>
          <a:ext cx="80010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234634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6600"/>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Box 1"/>
          <p:cNvSpPr txBox="1"/>
          <p:nvPr/>
        </p:nvSpPr>
        <p:spPr>
          <a:xfrm>
            <a:off x="1447800" y="1828800"/>
            <a:ext cx="6172200" cy="646331"/>
          </a:xfrm>
          <a:prstGeom prst="rect">
            <a:avLst/>
          </a:prstGeom>
          <a:noFill/>
        </p:spPr>
        <p:txBody>
          <a:bodyPr wrap="square" rtlCol="0">
            <a:spAutoFit/>
          </a:bodyPr>
          <a:lstStyle/>
          <a:p>
            <a:r>
              <a:rPr lang="en-US" sz="3600" dirty="0" smtClean="0"/>
              <a:t>What Have We Learned So Far?</a:t>
            </a:r>
            <a:endParaRPr lang="en-US" sz="3600" dirty="0"/>
          </a:p>
        </p:txBody>
      </p:sp>
    </p:spTree>
    <p:extLst>
      <p:ext uri="{BB962C8B-B14F-4D97-AF65-F5344CB8AC3E}">
        <p14:creationId xmlns:p14="http://schemas.microsoft.com/office/powerpoint/2010/main" val="472586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4968" b="6035"/>
          <a:stretch/>
        </p:blipFill>
        <p:spPr bwMode="auto">
          <a:xfrm>
            <a:off x="28575" y="228600"/>
            <a:ext cx="9115425"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7478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7000">
              <a:srgbClr val="006600"/>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3600" dirty="0" smtClean="0">
                <a:solidFill>
                  <a:srgbClr val="FF0000"/>
                </a:solidFill>
              </a:rPr>
              <a:t>Status of tagged fish</a:t>
            </a:r>
            <a:endParaRPr lang="en-US" sz="3600" dirty="0">
              <a:solidFill>
                <a:srgbClr val="FF0000"/>
              </a:solidFill>
            </a:endParaRPr>
          </a:p>
        </p:txBody>
      </p:sp>
      <p:sp>
        <p:nvSpPr>
          <p:cNvPr id="3" name="Content Placeholder 2"/>
          <p:cNvSpPr>
            <a:spLocks noGrp="1"/>
          </p:cNvSpPr>
          <p:nvPr>
            <p:ph idx="1"/>
          </p:nvPr>
        </p:nvSpPr>
        <p:spPr>
          <a:xfrm>
            <a:off x="457200" y="1219200"/>
            <a:ext cx="8229600" cy="4953000"/>
          </a:xfrm>
        </p:spPr>
        <p:txBody>
          <a:bodyPr>
            <a:normAutofit fontScale="92500" lnSpcReduction="10000"/>
          </a:bodyPr>
          <a:lstStyle/>
          <a:p>
            <a:r>
              <a:rPr lang="en-US" sz="2400" dirty="0" smtClean="0"/>
              <a:t>24 of the 39 bull trout PIT-tagged in the first three years of the study were detected at least once in 2014</a:t>
            </a:r>
          </a:p>
          <a:p>
            <a:endParaRPr lang="en-US" sz="2400" dirty="0">
              <a:solidFill>
                <a:srgbClr val="FFFF00"/>
              </a:solidFill>
            </a:endParaRPr>
          </a:p>
          <a:p>
            <a:r>
              <a:rPr lang="en-US" sz="2400" dirty="0" smtClean="0">
                <a:solidFill>
                  <a:srgbClr val="FFFF00"/>
                </a:solidFill>
              </a:rPr>
              <a:t>Five of the 10 fish tagged in 2012 were not detected or recaptured in 2014; three of these were detected in 2013; two have not been re-encountered after tagging </a:t>
            </a:r>
          </a:p>
          <a:p>
            <a:endParaRPr lang="en-US" sz="2400" dirty="0" smtClean="0">
              <a:solidFill>
                <a:srgbClr val="FFFF00"/>
              </a:solidFill>
            </a:endParaRPr>
          </a:p>
          <a:p>
            <a:r>
              <a:rPr lang="en-US" sz="2400" dirty="0" smtClean="0"/>
              <a:t>All but one of the 14 tagged in 2013 were detected in 2014</a:t>
            </a:r>
          </a:p>
          <a:p>
            <a:endParaRPr lang="en-US" sz="2400" i="1" dirty="0" smtClean="0"/>
          </a:p>
          <a:p>
            <a:pPr marL="342900" lvl="1" indent="-342900">
              <a:buFont typeface="Arial" pitchFamily="34" charset="0"/>
              <a:buChar char="•"/>
            </a:pPr>
            <a:r>
              <a:rPr lang="en-US" sz="2400" dirty="0" smtClean="0">
                <a:solidFill>
                  <a:srgbClr val="FFFF00"/>
                </a:solidFill>
              </a:rPr>
              <a:t>All five of the bull trout tagged at the trap in 2014 were subsequently detected leaving the NF </a:t>
            </a:r>
            <a:r>
              <a:rPr lang="en-US" sz="2400" dirty="0" err="1" smtClean="0">
                <a:solidFill>
                  <a:srgbClr val="FFFF00"/>
                </a:solidFill>
              </a:rPr>
              <a:t>Tieton</a:t>
            </a:r>
            <a:r>
              <a:rPr lang="en-US" sz="2400" dirty="0" smtClean="0">
                <a:solidFill>
                  <a:srgbClr val="FFFF00"/>
                </a:solidFill>
              </a:rPr>
              <a:t> River</a:t>
            </a:r>
          </a:p>
          <a:p>
            <a:pPr marL="0" lvl="1" indent="0">
              <a:buNone/>
            </a:pPr>
            <a:endParaRPr lang="en-US" sz="2400" dirty="0"/>
          </a:p>
          <a:p>
            <a:pPr marL="342900" lvl="1" indent="-342900">
              <a:buFont typeface="Arial" pitchFamily="34" charset="0"/>
              <a:buChar char="•"/>
            </a:pPr>
            <a:r>
              <a:rPr lang="en-US" sz="2400" dirty="0" smtClean="0"/>
              <a:t>Only one of the 10 fish tagged below the dam last July was later detected</a:t>
            </a:r>
            <a:endParaRPr lang="en-US" sz="2400" dirty="0" smtClean="0">
              <a:solidFill>
                <a:srgbClr val="FFFF00"/>
              </a:solidFill>
            </a:endParaRPr>
          </a:p>
          <a:p>
            <a:pPr marL="342900" lvl="1" indent="-342900">
              <a:buFont typeface="Arial" pitchFamily="34" charset="0"/>
              <a:buChar char="•"/>
            </a:pPr>
            <a:endParaRPr lang="en-US" sz="2400" dirty="0" smtClean="0">
              <a:solidFill>
                <a:srgbClr val="FFFF00"/>
              </a:solidFill>
            </a:endParaRPr>
          </a:p>
          <a:p>
            <a:pPr marL="342900" lvl="1" indent="-342900">
              <a:buFont typeface="Arial" pitchFamily="34" charset="0"/>
              <a:buChar char="•"/>
            </a:pPr>
            <a:endParaRPr lang="en-US" dirty="0">
              <a:solidFill>
                <a:srgbClr val="FFFF00"/>
              </a:solidFill>
            </a:endParaRPr>
          </a:p>
          <a:p>
            <a:endParaRPr lang="en-US" sz="2600" dirty="0" smtClean="0">
              <a:solidFill>
                <a:srgbClr val="FFFF00"/>
              </a:solidFill>
            </a:endParaRPr>
          </a:p>
          <a:p>
            <a:endParaRPr lang="en-US" sz="2400" dirty="0" smtClean="0">
              <a:solidFill>
                <a:srgbClr val="FFFF00"/>
              </a:solidFill>
            </a:endParaRPr>
          </a:p>
          <a:p>
            <a:pPr marL="457200" lvl="1" indent="0">
              <a:buNone/>
            </a:pPr>
            <a:endParaRPr lang="en-US" sz="2000" dirty="0">
              <a:solidFill>
                <a:srgbClr val="FFFF00"/>
              </a:solidFill>
            </a:endParaRPr>
          </a:p>
        </p:txBody>
      </p:sp>
    </p:spTree>
    <p:extLst>
      <p:ext uri="{BB962C8B-B14F-4D97-AF65-F5344CB8AC3E}">
        <p14:creationId xmlns:p14="http://schemas.microsoft.com/office/powerpoint/2010/main" val="12916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7000">
              <a:schemeClr val="bg2">
                <a:lumMod val="75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dirty="0" smtClean="0">
                <a:solidFill>
                  <a:srgbClr val="FF0000"/>
                </a:solidFill>
              </a:rPr>
              <a:t>Genetic Analyses</a:t>
            </a:r>
            <a:endParaRPr lang="en-US" dirty="0">
              <a:solidFill>
                <a:srgbClr val="FF0000"/>
              </a:solidFill>
            </a:endParaRPr>
          </a:p>
        </p:txBody>
      </p:sp>
      <p:sp>
        <p:nvSpPr>
          <p:cNvPr id="3" name="Content Placeholder 2"/>
          <p:cNvSpPr>
            <a:spLocks noGrp="1"/>
          </p:cNvSpPr>
          <p:nvPr>
            <p:ph idx="1"/>
          </p:nvPr>
        </p:nvSpPr>
        <p:spPr>
          <a:xfrm>
            <a:off x="457200" y="1219200"/>
            <a:ext cx="8229600" cy="4343400"/>
          </a:xfrm>
        </p:spPr>
        <p:txBody>
          <a:bodyPr>
            <a:normAutofit fontScale="92500"/>
          </a:bodyPr>
          <a:lstStyle/>
          <a:p>
            <a:r>
              <a:rPr lang="en-US" sz="2400" dirty="0">
                <a:solidFill>
                  <a:srgbClr val="FFFF00"/>
                </a:solidFill>
              </a:rPr>
              <a:t>G</a:t>
            </a:r>
            <a:r>
              <a:rPr lang="en-US" sz="2400" dirty="0" smtClean="0">
                <a:solidFill>
                  <a:srgbClr val="FFFF00"/>
                </a:solidFill>
              </a:rPr>
              <a:t>enetic samples from 40 adult bull trout captured between 2012 and 2014 were analyzed by the WDFW’s Molecular Genetics Lab </a:t>
            </a:r>
          </a:p>
          <a:p>
            <a:endParaRPr lang="en-US" sz="2400" dirty="0" smtClean="0">
              <a:solidFill>
                <a:srgbClr val="FFFF00"/>
              </a:solidFill>
            </a:endParaRPr>
          </a:p>
          <a:p>
            <a:r>
              <a:rPr lang="en-US" sz="2400" dirty="0" smtClean="0"/>
              <a:t>34 of these fish were pure bull trout from the NF </a:t>
            </a:r>
            <a:r>
              <a:rPr lang="en-US" sz="2400" dirty="0" err="1" smtClean="0"/>
              <a:t>Tieton</a:t>
            </a:r>
            <a:r>
              <a:rPr lang="en-US" sz="2400" dirty="0" smtClean="0"/>
              <a:t> population</a:t>
            </a:r>
          </a:p>
          <a:p>
            <a:endParaRPr lang="en-US" sz="2400" i="1" dirty="0" smtClean="0"/>
          </a:p>
          <a:p>
            <a:pPr marL="342900" lvl="1" indent="-342900">
              <a:buFont typeface="Arial" pitchFamily="34" charset="0"/>
              <a:buChar char="•"/>
            </a:pPr>
            <a:r>
              <a:rPr lang="en-US" sz="2400" dirty="0" smtClean="0">
                <a:solidFill>
                  <a:srgbClr val="FFFF00"/>
                </a:solidFill>
              </a:rPr>
              <a:t>Six were bull/brook trout hybrids, apparently first generation</a:t>
            </a:r>
          </a:p>
          <a:p>
            <a:pPr marL="0" lvl="1" indent="0">
              <a:buNone/>
            </a:pPr>
            <a:endParaRPr lang="en-US" sz="2400" dirty="0"/>
          </a:p>
          <a:p>
            <a:pPr marL="342900" lvl="1" indent="-342900">
              <a:buFont typeface="Arial" pitchFamily="34" charset="0"/>
              <a:buChar char="•"/>
            </a:pPr>
            <a:r>
              <a:rPr lang="en-US" sz="2400" dirty="0" smtClean="0"/>
              <a:t>The analysis revealed that all 11 of the bull trout sampled below Clear Creek Dam in July, 2014 were pure bull trout from the NF </a:t>
            </a:r>
            <a:r>
              <a:rPr lang="en-US" sz="2400" dirty="0" err="1" smtClean="0"/>
              <a:t>Tieton</a:t>
            </a:r>
            <a:r>
              <a:rPr lang="en-US" sz="2400" dirty="0" smtClean="0"/>
              <a:t> population</a:t>
            </a:r>
            <a:endParaRPr lang="en-US" sz="2400" dirty="0" smtClean="0">
              <a:solidFill>
                <a:srgbClr val="FFFF00"/>
              </a:solidFill>
            </a:endParaRPr>
          </a:p>
          <a:p>
            <a:pPr marL="342900" lvl="1" indent="-342900">
              <a:buFont typeface="Arial" pitchFamily="34" charset="0"/>
              <a:buChar char="•"/>
            </a:pPr>
            <a:endParaRPr lang="en-US" sz="2400" dirty="0" smtClean="0">
              <a:solidFill>
                <a:srgbClr val="FFFF00"/>
              </a:solidFill>
            </a:endParaRPr>
          </a:p>
          <a:p>
            <a:pPr marL="342900" lvl="1" indent="-342900">
              <a:buFont typeface="Arial" pitchFamily="34" charset="0"/>
              <a:buChar char="•"/>
            </a:pPr>
            <a:endParaRPr lang="en-US" dirty="0">
              <a:solidFill>
                <a:srgbClr val="FFFF00"/>
              </a:solidFill>
            </a:endParaRPr>
          </a:p>
          <a:p>
            <a:endParaRPr lang="en-US" sz="2600" dirty="0" smtClean="0">
              <a:solidFill>
                <a:srgbClr val="FFFF00"/>
              </a:solidFill>
            </a:endParaRPr>
          </a:p>
          <a:p>
            <a:endParaRPr lang="en-US" sz="2400" dirty="0" smtClean="0">
              <a:solidFill>
                <a:srgbClr val="FFFF00"/>
              </a:solidFill>
            </a:endParaRPr>
          </a:p>
          <a:p>
            <a:pPr marL="457200" lvl="1" indent="0">
              <a:buNone/>
            </a:pPr>
            <a:endParaRPr lang="en-US" sz="2000" dirty="0">
              <a:solidFill>
                <a:srgbClr val="FFFF00"/>
              </a:solidFill>
            </a:endParaRPr>
          </a:p>
        </p:txBody>
      </p:sp>
    </p:spTree>
    <p:extLst>
      <p:ext uri="{BB962C8B-B14F-4D97-AF65-F5344CB8AC3E}">
        <p14:creationId xmlns:p14="http://schemas.microsoft.com/office/powerpoint/2010/main" val="195951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7000">
              <a:srgbClr val="006600"/>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3600" dirty="0" smtClean="0">
                <a:solidFill>
                  <a:srgbClr val="FF0000"/>
                </a:solidFill>
              </a:rPr>
              <a:t>Where do these bull trout live?</a:t>
            </a:r>
            <a:endParaRPr lang="en-US" sz="3600" dirty="0">
              <a:solidFill>
                <a:srgbClr val="FF0000"/>
              </a:solidFill>
            </a:endParaRPr>
          </a:p>
        </p:txBody>
      </p:sp>
      <p:sp>
        <p:nvSpPr>
          <p:cNvPr id="3" name="Content Placeholder 2"/>
          <p:cNvSpPr>
            <a:spLocks noGrp="1"/>
          </p:cNvSpPr>
          <p:nvPr>
            <p:ph idx="1"/>
          </p:nvPr>
        </p:nvSpPr>
        <p:spPr>
          <a:xfrm>
            <a:off x="457200" y="1219200"/>
            <a:ext cx="8229600" cy="4800600"/>
          </a:xfrm>
        </p:spPr>
        <p:txBody>
          <a:bodyPr>
            <a:normAutofit fontScale="92500"/>
          </a:bodyPr>
          <a:lstStyle/>
          <a:p>
            <a:r>
              <a:rPr lang="en-US" sz="2400" dirty="0" smtClean="0">
                <a:solidFill>
                  <a:srgbClr val="FFFF00"/>
                </a:solidFill>
              </a:rPr>
              <a:t>18 of the 24 bull trout tagged in 2012 and 2013 apparently never left Clear Lake as they were never detected either leaving or coming back, yet were all detected up the NF </a:t>
            </a:r>
            <a:r>
              <a:rPr lang="en-US" sz="2400" dirty="0" err="1" smtClean="0">
                <a:solidFill>
                  <a:srgbClr val="FFFF00"/>
                </a:solidFill>
              </a:rPr>
              <a:t>Tieton</a:t>
            </a:r>
            <a:r>
              <a:rPr lang="en-US" sz="2400" dirty="0" smtClean="0">
                <a:solidFill>
                  <a:srgbClr val="FFFF00"/>
                </a:solidFill>
              </a:rPr>
              <a:t> River in either or both 2013 and 2014</a:t>
            </a:r>
          </a:p>
          <a:p>
            <a:endParaRPr lang="en-US" sz="2400" dirty="0">
              <a:solidFill>
                <a:srgbClr val="FFFF00"/>
              </a:solidFill>
            </a:endParaRPr>
          </a:p>
          <a:p>
            <a:r>
              <a:rPr lang="en-US" sz="2400" dirty="0" smtClean="0"/>
              <a:t>One of the five fish tagged in 2014 was confirmed leaving the lake</a:t>
            </a:r>
          </a:p>
          <a:p>
            <a:endParaRPr lang="en-US" sz="2400" dirty="0" smtClean="0">
              <a:solidFill>
                <a:srgbClr val="FFFF00"/>
              </a:solidFill>
            </a:endParaRPr>
          </a:p>
          <a:p>
            <a:r>
              <a:rPr lang="en-US" sz="2400" dirty="0" smtClean="0"/>
              <a:t> </a:t>
            </a:r>
            <a:r>
              <a:rPr lang="en-US" sz="2400" dirty="0" smtClean="0">
                <a:solidFill>
                  <a:srgbClr val="FFFF00"/>
                </a:solidFill>
              </a:rPr>
              <a:t>So most of this population resides in Clear Lake, right?</a:t>
            </a:r>
          </a:p>
          <a:p>
            <a:endParaRPr lang="en-US" sz="2400" i="1" dirty="0" smtClean="0"/>
          </a:p>
          <a:p>
            <a:pPr marL="342900" lvl="1" indent="-342900">
              <a:buFont typeface="Arial" pitchFamily="34" charset="0"/>
              <a:buChar char="•"/>
            </a:pPr>
            <a:r>
              <a:rPr lang="en-US" sz="2400" dirty="0" smtClean="0"/>
              <a:t>This conclusion is confounded by the fact that the 11 fish captured below the dam in 2014 were all pure NF </a:t>
            </a:r>
            <a:r>
              <a:rPr lang="en-US" sz="2400" dirty="0" err="1" smtClean="0"/>
              <a:t>Tieton</a:t>
            </a:r>
            <a:r>
              <a:rPr lang="en-US" sz="2400" dirty="0" smtClean="0"/>
              <a:t> bull trout (a 12</a:t>
            </a:r>
            <a:r>
              <a:rPr lang="en-US" sz="2400" baseline="30000" dirty="0" smtClean="0"/>
              <a:t>th</a:t>
            </a:r>
            <a:r>
              <a:rPr lang="en-US" sz="2400" dirty="0" smtClean="0"/>
              <a:t> fish captured below the dam was a recapture of a fish tagged in 2012)</a:t>
            </a:r>
          </a:p>
          <a:p>
            <a:pPr marL="0" lvl="1" indent="0">
              <a:buNone/>
            </a:pPr>
            <a:endParaRPr lang="en-US" sz="2400" dirty="0" smtClean="0">
              <a:solidFill>
                <a:srgbClr val="FFFF00"/>
              </a:solidFill>
            </a:endParaRPr>
          </a:p>
          <a:p>
            <a:pPr marL="342900" lvl="1" indent="-342900">
              <a:buFont typeface="Arial" pitchFamily="34" charset="0"/>
              <a:buChar char="•"/>
            </a:pPr>
            <a:endParaRPr lang="en-US" sz="2400" dirty="0" smtClean="0">
              <a:solidFill>
                <a:srgbClr val="FFFF00"/>
              </a:solidFill>
            </a:endParaRPr>
          </a:p>
          <a:p>
            <a:pPr marL="342900" lvl="1" indent="-342900">
              <a:buFont typeface="Arial" pitchFamily="34" charset="0"/>
              <a:buChar char="•"/>
            </a:pPr>
            <a:endParaRPr lang="en-US" dirty="0">
              <a:solidFill>
                <a:srgbClr val="FFFF00"/>
              </a:solidFill>
            </a:endParaRPr>
          </a:p>
          <a:p>
            <a:endParaRPr lang="en-US" sz="2600" dirty="0" smtClean="0">
              <a:solidFill>
                <a:srgbClr val="FFFF00"/>
              </a:solidFill>
            </a:endParaRPr>
          </a:p>
          <a:p>
            <a:endParaRPr lang="en-US" sz="2400" dirty="0" smtClean="0">
              <a:solidFill>
                <a:srgbClr val="FFFF00"/>
              </a:solidFill>
            </a:endParaRPr>
          </a:p>
          <a:p>
            <a:pPr marL="457200" lvl="1" indent="0">
              <a:buNone/>
            </a:pPr>
            <a:endParaRPr lang="en-US" sz="2000" dirty="0">
              <a:solidFill>
                <a:srgbClr val="FFFF00"/>
              </a:solidFill>
            </a:endParaRPr>
          </a:p>
        </p:txBody>
      </p:sp>
    </p:spTree>
    <p:extLst>
      <p:ext uri="{BB962C8B-B14F-4D97-AF65-F5344CB8AC3E}">
        <p14:creationId xmlns:p14="http://schemas.microsoft.com/office/powerpoint/2010/main" val="253108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7000">
              <a:schemeClr val="accent1">
                <a:lumMod val="5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3200" dirty="0" smtClean="0">
                <a:solidFill>
                  <a:srgbClr val="FF0000"/>
                </a:solidFill>
              </a:rPr>
              <a:t>Are bull trout unable to ascend the spillway channel?</a:t>
            </a:r>
            <a:endParaRPr lang="en-US" sz="3200" dirty="0">
              <a:solidFill>
                <a:srgbClr val="FF0000"/>
              </a:solidFill>
            </a:endParaRPr>
          </a:p>
        </p:txBody>
      </p:sp>
      <p:sp>
        <p:nvSpPr>
          <p:cNvPr id="3" name="Content Placeholder 2"/>
          <p:cNvSpPr>
            <a:spLocks noGrp="1"/>
          </p:cNvSpPr>
          <p:nvPr>
            <p:ph idx="1"/>
          </p:nvPr>
        </p:nvSpPr>
        <p:spPr>
          <a:xfrm>
            <a:off x="457200" y="1219200"/>
            <a:ext cx="8229600" cy="4800600"/>
          </a:xfrm>
        </p:spPr>
        <p:txBody>
          <a:bodyPr>
            <a:normAutofit/>
          </a:bodyPr>
          <a:lstStyle/>
          <a:p>
            <a:r>
              <a:rPr lang="en-US" sz="2400" dirty="0" smtClean="0">
                <a:solidFill>
                  <a:srgbClr val="FFFF00"/>
                </a:solidFill>
              </a:rPr>
              <a:t>Have only detected three that have tried</a:t>
            </a:r>
          </a:p>
          <a:p>
            <a:endParaRPr lang="en-US" sz="2400" dirty="0">
              <a:solidFill>
                <a:srgbClr val="FFFF00"/>
              </a:solidFill>
            </a:endParaRPr>
          </a:p>
          <a:p>
            <a:r>
              <a:rPr lang="en-US" sz="2400" dirty="0" smtClean="0"/>
              <a:t>One was successful twice (2013 and 2014). This female, tagged in 2012, has been our most detected fish. We learned this past January that she is a hybrid</a:t>
            </a:r>
          </a:p>
          <a:p>
            <a:endParaRPr lang="en-US" sz="2400" dirty="0" smtClean="0">
              <a:solidFill>
                <a:srgbClr val="FFFF00"/>
              </a:solidFill>
            </a:endParaRPr>
          </a:p>
          <a:p>
            <a:r>
              <a:rPr lang="en-US" sz="2400" dirty="0" smtClean="0">
                <a:solidFill>
                  <a:srgbClr val="FFFF00"/>
                </a:solidFill>
              </a:rPr>
              <a:t>Two, including one caught below the dam in 2014, tried and failed to make it up the spillway channel</a:t>
            </a:r>
            <a:endParaRPr lang="en-US" sz="2400" dirty="0">
              <a:solidFill>
                <a:srgbClr val="FFFF00"/>
              </a:solidFill>
            </a:endParaRPr>
          </a:p>
          <a:p>
            <a:endParaRPr lang="en-US" sz="2400" dirty="0" smtClean="0">
              <a:solidFill>
                <a:srgbClr val="FFFF00"/>
              </a:solidFill>
            </a:endParaRPr>
          </a:p>
          <a:p>
            <a:r>
              <a:rPr lang="en-US" sz="2400" dirty="0" smtClean="0"/>
              <a:t>Caveats…</a:t>
            </a:r>
          </a:p>
          <a:p>
            <a:pPr marL="0" lvl="1" indent="0">
              <a:buNone/>
            </a:pPr>
            <a:endParaRPr lang="en-US" sz="2400" dirty="0" smtClean="0">
              <a:solidFill>
                <a:srgbClr val="FFFF00"/>
              </a:solidFill>
            </a:endParaRPr>
          </a:p>
          <a:p>
            <a:pPr marL="342900" lvl="1" indent="-342900">
              <a:buFont typeface="Arial" pitchFamily="34" charset="0"/>
              <a:buChar char="•"/>
            </a:pPr>
            <a:endParaRPr lang="en-US" sz="2400" dirty="0" smtClean="0">
              <a:solidFill>
                <a:srgbClr val="FFFF00"/>
              </a:solidFill>
            </a:endParaRPr>
          </a:p>
          <a:p>
            <a:pPr marL="342900" lvl="1" indent="-342900">
              <a:buFont typeface="Arial" pitchFamily="34" charset="0"/>
              <a:buChar char="•"/>
            </a:pPr>
            <a:endParaRPr lang="en-US" dirty="0">
              <a:solidFill>
                <a:srgbClr val="FFFF00"/>
              </a:solidFill>
            </a:endParaRPr>
          </a:p>
          <a:p>
            <a:endParaRPr lang="en-US" sz="2600" dirty="0" smtClean="0">
              <a:solidFill>
                <a:srgbClr val="FFFF00"/>
              </a:solidFill>
            </a:endParaRPr>
          </a:p>
          <a:p>
            <a:endParaRPr lang="en-US" sz="2400" dirty="0" smtClean="0">
              <a:solidFill>
                <a:srgbClr val="FFFF00"/>
              </a:solidFill>
            </a:endParaRPr>
          </a:p>
          <a:p>
            <a:pPr marL="457200" lvl="1" indent="0">
              <a:buNone/>
            </a:pPr>
            <a:endParaRPr lang="en-US" sz="2000" dirty="0">
              <a:solidFill>
                <a:srgbClr val="FFFF00"/>
              </a:solidFill>
            </a:endParaRPr>
          </a:p>
        </p:txBody>
      </p:sp>
    </p:spTree>
    <p:extLst>
      <p:ext uri="{BB962C8B-B14F-4D97-AF65-F5344CB8AC3E}">
        <p14:creationId xmlns:p14="http://schemas.microsoft.com/office/powerpoint/2010/main" val="351663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7000">
              <a:srgbClr val="006600"/>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3200" dirty="0" smtClean="0">
                <a:solidFill>
                  <a:srgbClr val="FF0000"/>
                </a:solidFill>
              </a:rPr>
              <a:t>What is the size of the NF </a:t>
            </a:r>
            <a:r>
              <a:rPr lang="en-US" sz="3200" dirty="0" err="1" smtClean="0">
                <a:solidFill>
                  <a:srgbClr val="FF0000"/>
                </a:solidFill>
              </a:rPr>
              <a:t>Tieton</a:t>
            </a:r>
            <a:r>
              <a:rPr lang="en-US" sz="3200" dirty="0" smtClean="0">
                <a:solidFill>
                  <a:srgbClr val="FF0000"/>
                </a:solidFill>
              </a:rPr>
              <a:t> population?</a:t>
            </a:r>
            <a:endParaRPr lang="en-US" sz="3200" dirty="0">
              <a:solidFill>
                <a:srgbClr val="FF0000"/>
              </a:solidFill>
            </a:endParaRPr>
          </a:p>
        </p:txBody>
      </p:sp>
      <p:sp>
        <p:nvSpPr>
          <p:cNvPr id="3" name="Content Placeholder 2"/>
          <p:cNvSpPr>
            <a:spLocks noGrp="1"/>
          </p:cNvSpPr>
          <p:nvPr>
            <p:ph idx="1"/>
          </p:nvPr>
        </p:nvSpPr>
        <p:spPr>
          <a:xfrm>
            <a:off x="457200" y="1219200"/>
            <a:ext cx="8229600" cy="4800600"/>
          </a:xfrm>
        </p:spPr>
        <p:txBody>
          <a:bodyPr>
            <a:normAutofit fontScale="92500"/>
          </a:bodyPr>
          <a:lstStyle/>
          <a:p>
            <a:r>
              <a:rPr lang="en-US" sz="2400" dirty="0" smtClean="0">
                <a:solidFill>
                  <a:srgbClr val="FFFF00"/>
                </a:solidFill>
              </a:rPr>
              <a:t>Don’t really have an answer for that question yet but will be developing a mark-recapture estimate this year</a:t>
            </a:r>
          </a:p>
          <a:p>
            <a:endParaRPr lang="en-US" sz="2400" dirty="0">
              <a:solidFill>
                <a:srgbClr val="FFFF00"/>
              </a:solidFill>
            </a:endParaRPr>
          </a:p>
          <a:p>
            <a:r>
              <a:rPr lang="en-US" sz="2400" dirty="0" smtClean="0"/>
              <a:t>An estimate of the Effective Population Size (Ne) was calculated by WDFW’s Molecular Genetics Lab from 40 genetic samples collected from 2012 and 2014 </a:t>
            </a:r>
          </a:p>
          <a:p>
            <a:endParaRPr lang="en-US" sz="2400" dirty="0" smtClean="0">
              <a:solidFill>
                <a:srgbClr val="FFFF00"/>
              </a:solidFill>
            </a:endParaRPr>
          </a:p>
          <a:p>
            <a:r>
              <a:rPr lang="en-US" sz="2400" dirty="0" smtClean="0">
                <a:solidFill>
                  <a:srgbClr val="FFFF00"/>
                </a:solidFill>
              </a:rPr>
              <a:t>For the three years combined Ne values ranged from 18-21 individuals (95% CI: 8-58)</a:t>
            </a:r>
            <a:endParaRPr lang="en-US" sz="2400" dirty="0">
              <a:solidFill>
                <a:srgbClr val="FFFF00"/>
              </a:solidFill>
            </a:endParaRPr>
          </a:p>
          <a:p>
            <a:endParaRPr lang="en-US" sz="2400" dirty="0" smtClean="0">
              <a:solidFill>
                <a:srgbClr val="FFFF00"/>
              </a:solidFill>
            </a:endParaRPr>
          </a:p>
          <a:p>
            <a:r>
              <a:rPr lang="en-US" sz="2400" dirty="0" smtClean="0"/>
              <a:t>These numbers indicate that the NF </a:t>
            </a:r>
            <a:r>
              <a:rPr lang="en-US" sz="2400" dirty="0" err="1" smtClean="0"/>
              <a:t>Tieton</a:t>
            </a:r>
            <a:r>
              <a:rPr lang="en-US" sz="2400" dirty="0" smtClean="0"/>
              <a:t> population is relatively small and could be at risk of a loss of genetic variation</a:t>
            </a:r>
          </a:p>
          <a:p>
            <a:pPr marL="0" lvl="1" indent="0">
              <a:buNone/>
            </a:pPr>
            <a:endParaRPr lang="en-US" sz="2400" dirty="0" smtClean="0">
              <a:solidFill>
                <a:srgbClr val="FFFF00"/>
              </a:solidFill>
            </a:endParaRPr>
          </a:p>
          <a:p>
            <a:pPr marL="342900" lvl="1" indent="-342900">
              <a:buFont typeface="Arial" pitchFamily="34" charset="0"/>
              <a:buChar char="•"/>
            </a:pPr>
            <a:endParaRPr lang="en-US" sz="2400" dirty="0" smtClean="0">
              <a:solidFill>
                <a:srgbClr val="FFFF00"/>
              </a:solidFill>
            </a:endParaRPr>
          </a:p>
          <a:p>
            <a:pPr marL="342900" lvl="1" indent="-342900">
              <a:buFont typeface="Arial" pitchFamily="34" charset="0"/>
              <a:buChar char="•"/>
            </a:pPr>
            <a:endParaRPr lang="en-US" dirty="0">
              <a:solidFill>
                <a:srgbClr val="FFFF00"/>
              </a:solidFill>
            </a:endParaRPr>
          </a:p>
          <a:p>
            <a:endParaRPr lang="en-US" sz="2600" dirty="0" smtClean="0">
              <a:solidFill>
                <a:srgbClr val="FFFF00"/>
              </a:solidFill>
            </a:endParaRPr>
          </a:p>
          <a:p>
            <a:endParaRPr lang="en-US" sz="2400" dirty="0" smtClean="0">
              <a:solidFill>
                <a:srgbClr val="FFFF00"/>
              </a:solidFill>
            </a:endParaRPr>
          </a:p>
          <a:p>
            <a:pPr marL="457200" lvl="1" indent="0">
              <a:buNone/>
            </a:pPr>
            <a:endParaRPr lang="en-US" sz="2000" dirty="0">
              <a:solidFill>
                <a:srgbClr val="FFFF00"/>
              </a:solidFill>
            </a:endParaRPr>
          </a:p>
        </p:txBody>
      </p:sp>
    </p:spTree>
    <p:extLst>
      <p:ext uri="{BB962C8B-B14F-4D97-AF65-F5344CB8AC3E}">
        <p14:creationId xmlns:p14="http://schemas.microsoft.com/office/powerpoint/2010/main" val="406876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0000"/>
                </a:solidFill>
              </a:rPr>
              <a:t>2015 Activities</a:t>
            </a:r>
            <a:endParaRPr lang="en-US" sz="3600" dirty="0">
              <a:solidFill>
                <a:srgbClr val="FF0000"/>
              </a:solidFill>
            </a:endParaRPr>
          </a:p>
        </p:txBody>
      </p:sp>
      <p:sp>
        <p:nvSpPr>
          <p:cNvPr id="3" name="Content Placeholder 2"/>
          <p:cNvSpPr>
            <a:spLocks noGrp="1"/>
          </p:cNvSpPr>
          <p:nvPr>
            <p:ph idx="1"/>
          </p:nvPr>
        </p:nvSpPr>
        <p:spPr/>
        <p:txBody>
          <a:bodyPr>
            <a:normAutofit/>
          </a:bodyPr>
          <a:lstStyle/>
          <a:p>
            <a:r>
              <a:rPr lang="en-US" sz="2800" dirty="0" smtClean="0"/>
              <a:t>We will not be trapping any more bull trout this year</a:t>
            </a:r>
          </a:p>
          <a:p>
            <a:endParaRPr lang="en-US" sz="2800" dirty="0"/>
          </a:p>
          <a:p>
            <a:r>
              <a:rPr lang="en-US" sz="2800" dirty="0" smtClean="0"/>
              <a:t>We hope to capture 10-12 “new” bull trout below the dam. Genetic samples will be obtained from these fish and they will be PIT-tagged</a:t>
            </a:r>
          </a:p>
          <a:p>
            <a:endParaRPr lang="en-US" sz="2800" dirty="0"/>
          </a:p>
          <a:p>
            <a:r>
              <a:rPr lang="en-US" sz="2800" dirty="0" smtClean="0"/>
              <a:t>Keep all of our PIT tag detection arrays operating and collecting data as deep into the fall as is possible</a:t>
            </a:r>
            <a:endParaRPr lang="en-US" sz="2800" dirty="0"/>
          </a:p>
        </p:txBody>
      </p:sp>
    </p:spTree>
    <p:extLst>
      <p:ext uri="{BB962C8B-B14F-4D97-AF65-F5344CB8AC3E}">
        <p14:creationId xmlns:p14="http://schemas.microsoft.com/office/powerpoint/2010/main" val="40703597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
            <a:ext cx="9141375" cy="6858000"/>
          </a:xfrm>
          <a:prstGeom prst="rect">
            <a:avLst/>
          </a:prstGeom>
        </p:spPr>
      </p:pic>
      <p:sp>
        <p:nvSpPr>
          <p:cNvPr id="3" name="TextBox 2"/>
          <p:cNvSpPr txBox="1"/>
          <p:nvPr/>
        </p:nvSpPr>
        <p:spPr>
          <a:xfrm>
            <a:off x="152400" y="228600"/>
            <a:ext cx="4114800" cy="1754326"/>
          </a:xfrm>
          <a:prstGeom prst="rect">
            <a:avLst/>
          </a:prstGeom>
          <a:noFill/>
        </p:spPr>
        <p:txBody>
          <a:bodyPr wrap="square" rtlCol="0">
            <a:spAutoFit/>
          </a:bodyPr>
          <a:lstStyle/>
          <a:p>
            <a:r>
              <a:rPr lang="en-US" dirty="0" smtClean="0">
                <a:solidFill>
                  <a:srgbClr val="FFFF00"/>
                </a:solidFill>
              </a:rPr>
              <a:t>Thanks to Cassandra Anderson with the Mid-Columbia</a:t>
            </a:r>
            <a:r>
              <a:rPr lang="en-US" dirty="0">
                <a:solidFill>
                  <a:srgbClr val="FFFF00"/>
                </a:solidFill>
              </a:rPr>
              <a:t> </a:t>
            </a:r>
            <a:r>
              <a:rPr lang="en-US" dirty="0" smtClean="0">
                <a:solidFill>
                  <a:srgbClr val="FFFF00"/>
                </a:solidFill>
              </a:rPr>
              <a:t>Fisheries Enhancement </a:t>
            </a:r>
            <a:r>
              <a:rPr lang="en-US" dirty="0" smtClean="0">
                <a:solidFill>
                  <a:srgbClr val="FFFF00"/>
                </a:solidFill>
              </a:rPr>
              <a:t>Group and BTTF, WDFW’s </a:t>
            </a:r>
            <a:r>
              <a:rPr lang="en-US" dirty="0" smtClean="0">
                <a:solidFill>
                  <a:srgbClr val="FFFF00"/>
                </a:solidFill>
              </a:rPr>
              <a:t>Region 3 Screen Shop, and a special thanks to Mo Small and Sarah Bell with the WDFW Molecular Genetics </a:t>
            </a:r>
            <a:r>
              <a:rPr lang="en-US" dirty="0" smtClean="0">
                <a:solidFill>
                  <a:srgbClr val="FFFF00"/>
                </a:solidFill>
              </a:rPr>
              <a:t>Lab for their excellent work</a:t>
            </a:r>
            <a:endParaRPr lang="en-US" dirty="0">
              <a:solidFill>
                <a:srgbClr val="FFFF00"/>
              </a:solidFill>
            </a:endParaRPr>
          </a:p>
        </p:txBody>
      </p:sp>
    </p:spTree>
    <p:extLst>
      <p:ext uri="{BB962C8B-B14F-4D97-AF65-F5344CB8AC3E}">
        <p14:creationId xmlns:p14="http://schemas.microsoft.com/office/powerpoint/2010/main" val="178123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6"/>
            <a:ext cx="9144000" cy="6855288"/>
          </a:xfrm>
          <a:prstGeom prst="rect">
            <a:avLst/>
          </a:prstGeom>
        </p:spPr>
      </p:pic>
    </p:spTree>
    <p:extLst>
      <p:ext uri="{BB962C8B-B14F-4D97-AF65-F5344CB8AC3E}">
        <p14:creationId xmlns:p14="http://schemas.microsoft.com/office/powerpoint/2010/main" val="2850402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6"/>
            <a:ext cx="9144000" cy="6855288"/>
          </a:xfrm>
          <a:prstGeom prst="rect">
            <a:avLst/>
          </a:prstGeom>
        </p:spPr>
      </p:pic>
    </p:spTree>
    <p:extLst>
      <p:ext uri="{BB962C8B-B14F-4D97-AF65-F5344CB8AC3E}">
        <p14:creationId xmlns:p14="http://schemas.microsoft.com/office/powerpoint/2010/main" val="2008763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6"/>
            <a:ext cx="9144000" cy="6855288"/>
          </a:xfrm>
          <a:prstGeom prst="rect">
            <a:avLst/>
          </a:prstGeom>
        </p:spPr>
      </p:pic>
    </p:spTree>
    <p:extLst>
      <p:ext uri="{BB962C8B-B14F-4D97-AF65-F5344CB8AC3E}">
        <p14:creationId xmlns:p14="http://schemas.microsoft.com/office/powerpoint/2010/main" val="21190914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6"/>
            <a:ext cx="9144000" cy="6855288"/>
          </a:xfrm>
          <a:prstGeom prst="rect">
            <a:avLst/>
          </a:prstGeom>
        </p:spPr>
      </p:pic>
    </p:spTree>
    <p:extLst>
      <p:ext uri="{BB962C8B-B14F-4D97-AF65-F5344CB8AC3E}">
        <p14:creationId xmlns:p14="http://schemas.microsoft.com/office/powerpoint/2010/main" val="1261776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6"/>
            <a:ext cx="9144000" cy="6855288"/>
          </a:xfrm>
          <a:prstGeom prst="rect">
            <a:avLst/>
          </a:prstGeom>
        </p:spPr>
      </p:pic>
    </p:spTree>
    <p:extLst>
      <p:ext uri="{BB962C8B-B14F-4D97-AF65-F5344CB8AC3E}">
        <p14:creationId xmlns:p14="http://schemas.microsoft.com/office/powerpoint/2010/main" val="4257393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6"/>
            <a:ext cx="9144000" cy="6855288"/>
          </a:xfrm>
          <a:prstGeom prst="rect">
            <a:avLst/>
          </a:prstGeom>
        </p:spPr>
      </p:pic>
    </p:spTree>
    <p:extLst>
      <p:ext uri="{BB962C8B-B14F-4D97-AF65-F5344CB8AC3E}">
        <p14:creationId xmlns:p14="http://schemas.microsoft.com/office/powerpoint/2010/main" val="8896984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3915</TotalTime>
  <Words>926</Words>
  <Application>Microsoft Office PowerPoint</Application>
  <PresentationFormat>On-screen Show (4:3)</PresentationFormat>
  <Paragraphs>121</Paragraphs>
  <Slides>36</Slides>
  <Notes>8</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Clear Creek Dam Fish Passage Assessment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Study Objectives</vt:lpstr>
      <vt:lpstr>Study 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PIT-tagging results to date</vt:lpstr>
      <vt:lpstr>PowerPoint Presentation</vt:lpstr>
      <vt:lpstr>PowerPoint Presentation</vt:lpstr>
      <vt:lpstr>Status of tagged fish</vt:lpstr>
      <vt:lpstr>Genetic Analyses</vt:lpstr>
      <vt:lpstr>Where do these bull trout live?</vt:lpstr>
      <vt:lpstr>Are bull trout unable to ascend the spillway channel?</vt:lpstr>
      <vt:lpstr>What is the size of the NF Tieton population?</vt:lpstr>
      <vt:lpstr>2015 Activities</vt:lpstr>
      <vt:lpstr>PowerPoint Presentation</vt:lpstr>
    </vt:vector>
  </TitlesOfParts>
  <Company>Department of the Interior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Clear Creek Dam Fish Passage Assessment</dc:title>
  <dc:creator>Jeff T</dc:creator>
  <cp:lastModifiedBy>Thomas, Jeff</cp:lastModifiedBy>
  <cp:revision>102</cp:revision>
  <dcterms:created xsi:type="dcterms:W3CDTF">2014-06-09T20:40:46Z</dcterms:created>
  <dcterms:modified xsi:type="dcterms:W3CDTF">2015-06-18T15:03:14Z</dcterms:modified>
</cp:coreProperties>
</file>