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3" r:id="rId14"/>
    <p:sldId id="274" r:id="rId15"/>
    <p:sldId id="275" r:id="rId16"/>
    <p:sldId id="272" r:id="rId17"/>
    <p:sldId id="276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A7C9B-32DF-4090-9D05-11EAB395F18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AACF8-1289-45F8-92F3-5C55CC3404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48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AACF8-1289-45F8-92F3-5C55CC3404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19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AACF8-1289-45F8-92F3-5C55CC34042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9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3B58DB1-9B44-4DCA-A098-D2AAB2C11C21}" type="datetimeFigureOut">
              <a:rPr lang="en-US" smtClean="0"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74C0054-8AC3-45C1-A5B9-348FEB04D58E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733924"/>
            <a:ext cx="8534400" cy="1584579"/>
          </a:xfrm>
        </p:spPr>
        <p:txBody>
          <a:bodyPr/>
          <a:lstStyle/>
          <a:p>
            <a:r>
              <a:rPr lang="en-US" sz="4000" dirty="0" smtClean="0"/>
              <a:t>Gold Creek Habitat </a:t>
            </a:r>
            <a:r>
              <a:rPr lang="en-US" sz="4000" dirty="0"/>
              <a:t>A</a:t>
            </a:r>
            <a:r>
              <a:rPr lang="en-US" sz="4000" dirty="0" smtClean="0"/>
              <a:t>ssessment &amp; Conceptual Design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6686" y="228599"/>
            <a:ext cx="2170113" cy="450532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Two Year Assessment Results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Conceptual Designs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Moving Forward</a:t>
            </a:r>
          </a:p>
          <a:p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059487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t="36181" r="22681" b="34545"/>
          <a:stretch/>
        </p:blipFill>
        <p:spPr>
          <a:xfrm>
            <a:off x="5943600" y="228600"/>
            <a:ext cx="2964873" cy="12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7543800" cy="1066800"/>
          </a:xfrm>
        </p:spPr>
        <p:txBody>
          <a:bodyPr/>
          <a:lstStyle/>
          <a:p>
            <a:r>
              <a:rPr lang="en-US" dirty="0" smtClean="0"/>
              <a:t>Geomorphic Assessment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4225"/>
            <a:ext cx="2107163" cy="193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68513"/>
            <a:ext cx="2067741" cy="193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41" y="2088763"/>
            <a:ext cx="2081466" cy="193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00" y="2088763"/>
            <a:ext cx="2090676" cy="193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49" y="4486275"/>
            <a:ext cx="2273300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873" y="1682750"/>
            <a:ext cx="8382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1944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1699181"/>
            <a:ext cx="88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1719431"/>
            <a:ext cx="104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1682749"/>
            <a:ext cx="12954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4114800"/>
            <a:ext cx="13716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7873" y="4114800"/>
            <a:ext cx="5188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Historic Disturbances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Lake Keechelus Dam &amp; Reservoir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Road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Residential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1034" y="6477000"/>
            <a:ext cx="582966" cy="274320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564B3C"/>
                </a:solidFill>
              </a:rPr>
              <a:pPr/>
              <a:t>11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304800"/>
            <a:ext cx="37338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white"/>
                </a:solidFill>
              </a:rPr>
              <a:t>Geomorphic assessment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0" y="304800"/>
            <a:ext cx="41910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</a:rPr>
              <a:t>Historic disturbances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447800"/>
            <a:ext cx="6059082" cy="289888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2057400"/>
            <a:ext cx="2743200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>Accelerated widening following logging in the 1950’s</a:t>
            </a:r>
          </a:p>
          <a:p>
            <a:pPr>
              <a:buClr>
                <a:srgbClr val="93A299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>Average peak width in the 1990’s</a:t>
            </a:r>
          </a:p>
          <a:p>
            <a:pPr>
              <a:buClr>
                <a:srgbClr val="93A299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>Expansion greatest downstream of RM 1 and between RM 1.4 and 1.75</a:t>
            </a:r>
          </a:p>
          <a:p>
            <a:pPr>
              <a:buClr>
                <a:srgbClr val="93A299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>Current trends suggest the riparian trees are starting to achieve key size (60 years after logging)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" indent="0">
              <a:buClr>
                <a:srgbClr val="93A299"/>
              </a:buClr>
              <a:buFont typeface="Wingdings 2" pitchFamily="18" charset="2"/>
              <a:buNone/>
            </a:pPr>
            <a:endParaRPr lang="en-US" sz="1400" dirty="0" smtClean="0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9789" y="4496914"/>
            <a:ext cx="5190902" cy="8394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89787" y="4918997"/>
            <a:ext cx="5174049" cy="3962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997637" y="4621879"/>
            <a:ext cx="623583" cy="382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lvl="1" indent="0">
              <a:buClr>
                <a:srgbClr val="CF543F"/>
              </a:buClr>
              <a:buFont typeface="Wingdings" pitchFamily="2" charset="2"/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53837" y="4431019"/>
            <a:ext cx="5409999" cy="587042"/>
            <a:chOff x="490649" y="1750461"/>
            <a:chExt cx="8106376" cy="1196661"/>
          </a:xfrm>
        </p:grpSpPr>
        <p:sp>
          <p:nvSpPr>
            <p:cNvPr id="23" name="Freeform 22"/>
            <p:cNvSpPr/>
            <p:nvPr/>
          </p:nvSpPr>
          <p:spPr>
            <a:xfrm>
              <a:off x="490649" y="1836480"/>
              <a:ext cx="8106376" cy="1110642"/>
            </a:xfrm>
            <a:custGeom>
              <a:avLst/>
              <a:gdLst>
                <a:gd name="connsiteX0" fmla="*/ 0 w 6335486"/>
                <a:gd name="connsiteY0" fmla="*/ 0 h 838200"/>
                <a:gd name="connsiteX1" fmla="*/ 1480457 w 6335486"/>
                <a:gd name="connsiteY1" fmla="*/ 21772 h 838200"/>
                <a:gd name="connsiteX2" fmla="*/ 2133600 w 6335486"/>
                <a:gd name="connsiteY2" fmla="*/ 816429 h 838200"/>
                <a:gd name="connsiteX3" fmla="*/ 3385457 w 6335486"/>
                <a:gd name="connsiteY3" fmla="*/ 838200 h 838200"/>
                <a:gd name="connsiteX4" fmla="*/ 4060372 w 6335486"/>
                <a:gd name="connsiteY4" fmla="*/ 32657 h 838200"/>
                <a:gd name="connsiteX5" fmla="*/ 6335486 w 6335486"/>
                <a:gd name="connsiteY5" fmla="*/ 32657 h 838200"/>
                <a:gd name="connsiteX0" fmla="*/ 0 w 6988629"/>
                <a:gd name="connsiteY0" fmla="*/ 0 h 838200"/>
                <a:gd name="connsiteX1" fmla="*/ 2133600 w 6988629"/>
                <a:gd name="connsiteY1" fmla="*/ 21772 h 838200"/>
                <a:gd name="connsiteX2" fmla="*/ 2786743 w 6988629"/>
                <a:gd name="connsiteY2" fmla="*/ 816429 h 838200"/>
                <a:gd name="connsiteX3" fmla="*/ 4038600 w 6988629"/>
                <a:gd name="connsiteY3" fmla="*/ 838200 h 838200"/>
                <a:gd name="connsiteX4" fmla="*/ 4713515 w 6988629"/>
                <a:gd name="connsiteY4" fmla="*/ 32657 h 838200"/>
                <a:gd name="connsiteX5" fmla="*/ 6988629 w 6988629"/>
                <a:gd name="connsiteY5" fmla="*/ 32657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8629" h="838200">
                  <a:moveTo>
                    <a:pt x="0" y="0"/>
                  </a:moveTo>
                  <a:lnTo>
                    <a:pt x="2133600" y="21772"/>
                  </a:lnTo>
                  <a:lnTo>
                    <a:pt x="2786743" y="816429"/>
                  </a:lnTo>
                  <a:lnTo>
                    <a:pt x="4038600" y="838200"/>
                  </a:lnTo>
                  <a:lnTo>
                    <a:pt x="4713515" y="32657"/>
                  </a:lnTo>
                  <a:lnTo>
                    <a:pt x="6988629" y="32657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Content Placeholder 1"/>
            <p:cNvSpPr txBox="1">
              <a:spLocks/>
            </p:cNvSpPr>
            <p:nvPr/>
          </p:nvSpPr>
          <p:spPr>
            <a:xfrm>
              <a:off x="4838691" y="1750461"/>
              <a:ext cx="1123782" cy="9087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sz="2000" kern="1200" spc="1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8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6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§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pitchFamily="2" charset="2"/>
                <a:buChar char="§"/>
                <a:defRPr sz="13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20040" lvl="1" indent="0">
                <a:buClr>
                  <a:srgbClr val="CF543F"/>
                </a:buClr>
                <a:buFont typeface="Wingdings" pitchFamily="2" charset="2"/>
                <a:buNone/>
              </a:pPr>
              <a:r>
                <a:rPr lang="en-US" sz="2400" dirty="0" smtClean="0">
                  <a:solidFill>
                    <a:prstClr val="black"/>
                  </a:solidFill>
                </a:rPr>
                <a:t>1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64327" y="5879898"/>
            <a:ext cx="4721632" cy="709960"/>
            <a:chOff x="1307078" y="4191000"/>
            <a:chExt cx="7074922" cy="1447228"/>
          </a:xfrm>
        </p:grpSpPr>
        <p:sp>
          <p:nvSpPr>
            <p:cNvPr id="21" name="TextBox 20"/>
            <p:cNvSpPr txBox="1"/>
            <p:nvPr/>
          </p:nvSpPr>
          <p:spPr>
            <a:xfrm>
              <a:off x="1307078" y="4191000"/>
              <a:ext cx="2883922" cy="1443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↑</a:t>
              </a:r>
              <a:r>
                <a:rPr lang="en-US" sz="1600" dirty="0" smtClean="0"/>
                <a:t>  stream bed</a:t>
              </a:r>
            </a:p>
            <a:p>
              <a:pPr algn="ctr"/>
              <a:r>
                <a:rPr lang="en-US" sz="1600" dirty="0"/>
                <a:t> </a:t>
              </a:r>
              <a:r>
                <a:rPr lang="en-US" sz="1600" dirty="0" smtClean="0"/>
                <a:t>    surface area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0236" y="4195228"/>
              <a:ext cx="4571764" cy="1443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=      </a:t>
              </a:r>
              <a:r>
                <a:rPr lang="en-US" sz="2400" dirty="0" smtClean="0"/>
                <a:t>↑ </a:t>
              </a:r>
              <a:r>
                <a:rPr lang="en-US" sz="1600" dirty="0" smtClean="0"/>
                <a:t> infiltration into</a:t>
              </a:r>
            </a:p>
            <a:p>
              <a:pPr algn="ctr"/>
              <a:r>
                <a:rPr lang="en-US" sz="1600" dirty="0"/>
                <a:t> </a:t>
              </a:r>
              <a:r>
                <a:rPr lang="en-US" sz="1600" dirty="0" smtClean="0"/>
                <a:t>        groundwater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26817" y="4496984"/>
            <a:ext cx="4740956" cy="506993"/>
            <a:chOff x="1049522" y="962708"/>
            <a:chExt cx="7103878" cy="1033485"/>
          </a:xfrm>
        </p:grpSpPr>
        <p:sp>
          <p:nvSpPr>
            <p:cNvPr id="19" name="Freeform 18"/>
            <p:cNvSpPr/>
            <p:nvPr/>
          </p:nvSpPr>
          <p:spPr>
            <a:xfrm>
              <a:off x="1049522" y="962708"/>
              <a:ext cx="7103878" cy="1033485"/>
            </a:xfrm>
            <a:custGeom>
              <a:avLst/>
              <a:gdLst>
                <a:gd name="connsiteX0" fmla="*/ 0 w 6335486"/>
                <a:gd name="connsiteY0" fmla="*/ 0 h 838200"/>
                <a:gd name="connsiteX1" fmla="*/ 1480457 w 6335486"/>
                <a:gd name="connsiteY1" fmla="*/ 21772 h 838200"/>
                <a:gd name="connsiteX2" fmla="*/ 2133600 w 6335486"/>
                <a:gd name="connsiteY2" fmla="*/ 816429 h 838200"/>
                <a:gd name="connsiteX3" fmla="*/ 3385457 w 6335486"/>
                <a:gd name="connsiteY3" fmla="*/ 838200 h 838200"/>
                <a:gd name="connsiteX4" fmla="*/ 4060372 w 6335486"/>
                <a:gd name="connsiteY4" fmla="*/ 32657 h 838200"/>
                <a:gd name="connsiteX5" fmla="*/ 6335486 w 6335486"/>
                <a:gd name="connsiteY5" fmla="*/ 32657 h 838200"/>
                <a:gd name="connsiteX0" fmla="*/ 0 w 6988629"/>
                <a:gd name="connsiteY0" fmla="*/ 0 h 838200"/>
                <a:gd name="connsiteX1" fmla="*/ 2133600 w 6988629"/>
                <a:gd name="connsiteY1" fmla="*/ 21772 h 838200"/>
                <a:gd name="connsiteX2" fmla="*/ 2786743 w 6988629"/>
                <a:gd name="connsiteY2" fmla="*/ 816429 h 838200"/>
                <a:gd name="connsiteX3" fmla="*/ 4038600 w 6988629"/>
                <a:gd name="connsiteY3" fmla="*/ 838200 h 838200"/>
                <a:gd name="connsiteX4" fmla="*/ 4713515 w 6988629"/>
                <a:gd name="connsiteY4" fmla="*/ 32657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2786743 w 6988629"/>
                <a:gd name="connsiteY2" fmla="*/ 816429 h 838200"/>
                <a:gd name="connsiteX3" fmla="*/ 4038600 w 6988629"/>
                <a:gd name="connsiteY3" fmla="*/ 838200 h 838200"/>
                <a:gd name="connsiteX4" fmla="*/ 4713515 w 6988629"/>
                <a:gd name="connsiteY4" fmla="*/ 32657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1687286 w 6988629"/>
                <a:gd name="connsiteY2" fmla="*/ 816429 h 838200"/>
                <a:gd name="connsiteX3" fmla="*/ 4038600 w 6988629"/>
                <a:gd name="connsiteY3" fmla="*/ 838200 h 838200"/>
                <a:gd name="connsiteX4" fmla="*/ 4713515 w 6988629"/>
                <a:gd name="connsiteY4" fmla="*/ 32657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1687286 w 6988629"/>
                <a:gd name="connsiteY2" fmla="*/ 816429 h 838200"/>
                <a:gd name="connsiteX3" fmla="*/ 4038600 w 6988629"/>
                <a:gd name="connsiteY3" fmla="*/ 838200 h 838200"/>
                <a:gd name="connsiteX4" fmla="*/ 5769429 w 6988629"/>
                <a:gd name="connsiteY4" fmla="*/ 43543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1687286 w 6988629"/>
                <a:gd name="connsiteY2" fmla="*/ 816429 h 838200"/>
                <a:gd name="connsiteX3" fmla="*/ 5214257 w 6988629"/>
                <a:gd name="connsiteY3" fmla="*/ 838200 h 838200"/>
                <a:gd name="connsiteX4" fmla="*/ 5769429 w 6988629"/>
                <a:gd name="connsiteY4" fmla="*/ 43543 h 838200"/>
                <a:gd name="connsiteX5" fmla="*/ 6988629 w 6988629"/>
                <a:gd name="connsiteY5" fmla="*/ 32657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8629" h="838200">
                  <a:moveTo>
                    <a:pt x="0" y="0"/>
                  </a:moveTo>
                  <a:lnTo>
                    <a:pt x="1077686" y="21772"/>
                  </a:lnTo>
                  <a:lnTo>
                    <a:pt x="1687286" y="816429"/>
                  </a:lnTo>
                  <a:lnTo>
                    <a:pt x="5214257" y="838200"/>
                  </a:lnTo>
                  <a:lnTo>
                    <a:pt x="5769429" y="43543"/>
                  </a:lnTo>
                  <a:lnTo>
                    <a:pt x="6988629" y="32657"/>
                  </a:ln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Content Placeholder 1"/>
            <p:cNvSpPr txBox="1">
              <a:spLocks/>
            </p:cNvSpPr>
            <p:nvPr/>
          </p:nvSpPr>
          <p:spPr>
            <a:xfrm>
              <a:off x="5930429" y="993931"/>
              <a:ext cx="831295" cy="7431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sz="2000" kern="1200" spc="1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8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6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§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pitchFamily="2" charset="2"/>
                <a:buChar char="§"/>
                <a:defRPr sz="13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20040" lvl="1" indent="0">
                <a:buClr>
                  <a:srgbClr val="CF543F"/>
                </a:buClr>
                <a:buFont typeface="Wingdings" pitchFamily="2" charset="2"/>
                <a:buNone/>
              </a:pPr>
              <a:r>
                <a:rPr lang="en-US" sz="2400" dirty="0" smtClean="0">
                  <a:solidFill>
                    <a:prstClr val="black"/>
                  </a:solidFill>
                </a:rPr>
                <a:t>2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53837" y="4488159"/>
            <a:ext cx="5742609" cy="396250"/>
            <a:chOff x="490649" y="914400"/>
            <a:chExt cx="8604761" cy="807740"/>
          </a:xfrm>
        </p:grpSpPr>
        <p:sp>
          <p:nvSpPr>
            <p:cNvPr id="17" name="Freeform 16"/>
            <p:cNvSpPr/>
            <p:nvPr/>
          </p:nvSpPr>
          <p:spPr>
            <a:xfrm>
              <a:off x="490649" y="914400"/>
              <a:ext cx="8604761" cy="692347"/>
            </a:xfrm>
            <a:custGeom>
              <a:avLst/>
              <a:gdLst>
                <a:gd name="connsiteX0" fmla="*/ 0 w 6335486"/>
                <a:gd name="connsiteY0" fmla="*/ 0 h 838200"/>
                <a:gd name="connsiteX1" fmla="*/ 1480457 w 6335486"/>
                <a:gd name="connsiteY1" fmla="*/ 21772 h 838200"/>
                <a:gd name="connsiteX2" fmla="*/ 2133600 w 6335486"/>
                <a:gd name="connsiteY2" fmla="*/ 816429 h 838200"/>
                <a:gd name="connsiteX3" fmla="*/ 3385457 w 6335486"/>
                <a:gd name="connsiteY3" fmla="*/ 838200 h 838200"/>
                <a:gd name="connsiteX4" fmla="*/ 4060372 w 6335486"/>
                <a:gd name="connsiteY4" fmla="*/ 32657 h 838200"/>
                <a:gd name="connsiteX5" fmla="*/ 6335486 w 6335486"/>
                <a:gd name="connsiteY5" fmla="*/ 32657 h 838200"/>
                <a:gd name="connsiteX0" fmla="*/ 0 w 6988629"/>
                <a:gd name="connsiteY0" fmla="*/ 0 h 838200"/>
                <a:gd name="connsiteX1" fmla="*/ 2133600 w 6988629"/>
                <a:gd name="connsiteY1" fmla="*/ 21772 h 838200"/>
                <a:gd name="connsiteX2" fmla="*/ 2786743 w 6988629"/>
                <a:gd name="connsiteY2" fmla="*/ 816429 h 838200"/>
                <a:gd name="connsiteX3" fmla="*/ 4038600 w 6988629"/>
                <a:gd name="connsiteY3" fmla="*/ 838200 h 838200"/>
                <a:gd name="connsiteX4" fmla="*/ 4713515 w 6988629"/>
                <a:gd name="connsiteY4" fmla="*/ 32657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2786743 w 6988629"/>
                <a:gd name="connsiteY2" fmla="*/ 816429 h 838200"/>
                <a:gd name="connsiteX3" fmla="*/ 4038600 w 6988629"/>
                <a:gd name="connsiteY3" fmla="*/ 838200 h 838200"/>
                <a:gd name="connsiteX4" fmla="*/ 4713515 w 6988629"/>
                <a:gd name="connsiteY4" fmla="*/ 32657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1687286 w 6988629"/>
                <a:gd name="connsiteY2" fmla="*/ 816429 h 838200"/>
                <a:gd name="connsiteX3" fmla="*/ 4038600 w 6988629"/>
                <a:gd name="connsiteY3" fmla="*/ 838200 h 838200"/>
                <a:gd name="connsiteX4" fmla="*/ 4713515 w 6988629"/>
                <a:gd name="connsiteY4" fmla="*/ 32657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1687286 w 6988629"/>
                <a:gd name="connsiteY2" fmla="*/ 816429 h 838200"/>
                <a:gd name="connsiteX3" fmla="*/ 4038600 w 6988629"/>
                <a:gd name="connsiteY3" fmla="*/ 838200 h 838200"/>
                <a:gd name="connsiteX4" fmla="*/ 5769429 w 6988629"/>
                <a:gd name="connsiteY4" fmla="*/ 43543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1687286 w 6988629"/>
                <a:gd name="connsiteY2" fmla="*/ 816429 h 838200"/>
                <a:gd name="connsiteX3" fmla="*/ 5214257 w 6988629"/>
                <a:gd name="connsiteY3" fmla="*/ 838200 h 838200"/>
                <a:gd name="connsiteX4" fmla="*/ 5769429 w 6988629"/>
                <a:gd name="connsiteY4" fmla="*/ 43543 h 838200"/>
                <a:gd name="connsiteX5" fmla="*/ 6988629 w 6988629"/>
                <a:gd name="connsiteY5" fmla="*/ 32657 h 838200"/>
                <a:gd name="connsiteX0" fmla="*/ 0 w 6988629"/>
                <a:gd name="connsiteY0" fmla="*/ 0 h 838200"/>
                <a:gd name="connsiteX1" fmla="*/ 1077686 w 6988629"/>
                <a:gd name="connsiteY1" fmla="*/ 21772 h 838200"/>
                <a:gd name="connsiteX2" fmla="*/ 1491343 w 6988629"/>
                <a:gd name="connsiteY2" fmla="*/ 522515 h 838200"/>
                <a:gd name="connsiteX3" fmla="*/ 5214257 w 6988629"/>
                <a:gd name="connsiteY3" fmla="*/ 838200 h 838200"/>
                <a:gd name="connsiteX4" fmla="*/ 5769429 w 6988629"/>
                <a:gd name="connsiteY4" fmla="*/ 43543 h 838200"/>
                <a:gd name="connsiteX5" fmla="*/ 6988629 w 6988629"/>
                <a:gd name="connsiteY5" fmla="*/ 32657 h 838200"/>
                <a:gd name="connsiteX0" fmla="*/ 0 w 6988629"/>
                <a:gd name="connsiteY0" fmla="*/ 0 h 555172"/>
                <a:gd name="connsiteX1" fmla="*/ 1077686 w 6988629"/>
                <a:gd name="connsiteY1" fmla="*/ 21772 h 555172"/>
                <a:gd name="connsiteX2" fmla="*/ 1491343 w 6988629"/>
                <a:gd name="connsiteY2" fmla="*/ 522515 h 555172"/>
                <a:gd name="connsiteX3" fmla="*/ 5399314 w 6988629"/>
                <a:gd name="connsiteY3" fmla="*/ 555172 h 555172"/>
                <a:gd name="connsiteX4" fmla="*/ 5769429 w 6988629"/>
                <a:gd name="connsiteY4" fmla="*/ 43543 h 555172"/>
                <a:gd name="connsiteX5" fmla="*/ 6988629 w 6988629"/>
                <a:gd name="connsiteY5" fmla="*/ 32657 h 55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8629" h="555172">
                  <a:moveTo>
                    <a:pt x="0" y="0"/>
                  </a:moveTo>
                  <a:lnTo>
                    <a:pt x="1077686" y="21772"/>
                  </a:lnTo>
                  <a:lnTo>
                    <a:pt x="1491343" y="522515"/>
                  </a:lnTo>
                  <a:lnTo>
                    <a:pt x="5399314" y="555172"/>
                  </a:lnTo>
                  <a:lnTo>
                    <a:pt x="5769429" y="43543"/>
                  </a:lnTo>
                  <a:lnTo>
                    <a:pt x="6988629" y="32657"/>
                  </a:ln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Content Placeholder 1"/>
            <p:cNvSpPr txBox="1">
              <a:spLocks/>
            </p:cNvSpPr>
            <p:nvPr/>
          </p:nvSpPr>
          <p:spPr>
            <a:xfrm>
              <a:off x="6705600" y="1134312"/>
              <a:ext cx="805543" cy="5878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sz="2000" kern="1200" spc="1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8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6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§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pitchFamily="2" charset="2"/>
                <a:buChar char="§"/>
                <a:defRPr sz="13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" pitchFamily="2" charset="2"/>
                <a:buChar char="§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20040" lvl="1" indent="0">
                <a:buClr>
                  <a:srgbClr val="CF543F"/>
                </a:buClr>
                <a:buFont typeface="Wingdings" pitchFamily="2" charset="2"/>
                <a:buNone/>
              </a:pPr>
              <a:r>
                <a:rPr lang="en-US" sz="2400" dirty="0" smtClean="0">
                  <a:solidFill>
                    <a:prstClr val="black"/>
                  </a:solidFill>
                </a:rPr>
                <a:t>3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606283" y="5341238"/>
            <a:ext cx="215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urface area of creek bed (A)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2743200" y="5334035"/>
            <a:ext cx="256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Stream discharge into creek bed (Q)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409191" y="5257870"/>
            <a:ext cx="93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/>
              <a:t>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583680"/>
            <a:ext cx="582966" cy="274320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564B3C"/>
                </a:solidFill>
              </a:rPr>
              <a:pPr/>
              <a:t>12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304800"/>
            <a:ext cx="373380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prstClr val="white"/>
                </a:solidFill>
              </a:rPr>
              <a:t>Gold Creek Pond 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296238">
            <a:off x="3362545" y="1210169"/>
            <a:ext cx="6574635" cy="468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410200" y="561304"/>
            <a:ext cx="1905000" cy="4114800"/>
            <a:chOff x="5410200" y="561304"/>
            <a:chExt cx="1905000" cy="4114800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5413319" y="561304"/>
              <a:ext cx="76200" cy="411480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410200" y="3717701"/>
              <a:ext cx="19050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410235" y="2819400"/>
            <a:ext cx="2060519" cy="990600"/>
            <a:chOff x="5410200" y="2819400"/>
            <a:chExt cx="2060519" cy="99060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5410200" y="2819400"/>
              <a:ext cx="1828800" cy="91440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6327719" y="3102499"/>
              <a:ext cx="1143000" cy="7075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200" kern="1200" cap="all" spc="20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dirty="0" smtClean="0">
                  <a:solidFill>
                    <a:prstClr val="black"/>
                  </a:solidFill>
                </a:rPr>
                <a:t>25</a:t>
              </a:r>
              <a:r>
                <a:rPr lang="en-US" sz="3600" b="1" baseline="30000" dirty="0" smtClean="0">
                  <a:solidFill>
                    <a:prstClr val="black"/>
                  </a:solidFill>
                </a:rPr>
                <a:t>o</a:t>
              </a:r>
              <a:endParaRPr lang="en-US" sz="3600" b="1" baseline="30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78459" y="653562"/>
            <a:ext cx="344460" cy="2699238"/>
            <a:chOff x="5678459" y="653562"/>
            <a:chExt cx="344460" cy="2699238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5734426" y="653562"/>
              <a:ext cx="171450" cy="838200"/>
            </a:xfrm>
            <a:prstGeom prst="line">
              <a:avLst/>
            </a:prstGeom>
            <a:ln w="76200">
              <a:solidFill>
                <a:srgbClr val="00206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678459" y="1662448"/>
              <a:ext cx="39661" cy="852152"/>
            </a:xfrm>
            <a:prstGeom prst="line">
              <a:avLst/>
            </a:prstGeom>
            <a:ln w="76200">
              <a:solidFill>
                <a:srgbClr val="00206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756219" y="2694904"/>
              <a:ext cx="266700" cy="657896"/>
            </a:xfrm>
            <a:prstGeom prst="line">
              <a:avLst/>
            </a:prstGeom>
            <a:ln w="76200">
              <a:solidFill>
                <a:srgbClr val="00206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152400" y="1600200"/>
            <a:ext cx="4648200" cy="48907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52402" y="1752600"/>
            <a:ext cx="4517265" cy="4693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r>
              <a:rPr lang="en-US" sz="2400" dirty="0" smtClean="0">
                <a:solidFill>
                  <a:schemeClr val="tx1"/>
                </a:solidFill>
              </a:rPr>
              <a:t>Influence of Gold Creek Pond</a:t>
            </a:r>
          </a:p>
          <a:p>
            <a:pPr lvl="1">
              <a:spcBef>
                <a:spcPts val="600"/>
              </a:spcBef>
              <a:buClr>
                <a:srgbClr val="CF543F"/>
              </a:buClr>
            </a:pPr>
            <a:r>
              <a:rPr lang="en-US" dirty="0">
                <a:solidFill>
                  <a:schemeClr val="tx1"/>
                </a:solidFill>
              </a:rPr>
              <a:t>Modifies groundwater gradient </a:t>
            </a:r>
            <a:r>
              <a:rPr lang="en-US" dirty="0" smtClean="0">
                <a:solidFill>
                  <a:schemeClr val="tx1"/>
                </a:solidFill>
              </a:rPr>
              <a:t>(estimated drop of 10’ from historic levels)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Clr>
                <a:srgbClr val="CF543F"/>
              </a:buClr>
            </a:pPr>
            <a:r>
              <a:rPr lang="en-US" dirty="0">
                <a:solidFill>
                  <a:schemeClr val="tx1"/>
                </a:solidFill>
              </a:rPr>
              <a:t>Lower wse on eastern floodplain relative to western floodplain</a:t>
            </a:r>
          </a:p>
          <a:p>
            <a:pPr lvl="1">
              <a:spcBef>
                <a:spcPts val="600"/>
              </a:spcBef>
              <a:buClr>
                <a:srgbClr val="CF543F"/>
              </a:buClr>
            </a:pPr>
            <a:r>
              <a:rPr lang="en-US" dirty="0">
                <a:solidFill>
                  <a:schemeClr val="tx1"/>
                </a:solidFill>
              </a:rPr>
              <a:t>Orientation of Pond relative to valley axis </a:t>
            </a:r>
          </a:p>
          <a:p>
            <a:pPr lvl="1">
              <a:spcBef>
                <a:spcPts val="600"/>
              </a:spcBef>
              <a:buClr>
                <a:srgbClr val="CF543F"/>
              </a:buClr>
            </a:pPr>
            <a:r>
              <a:rPr lang="en-US" dirty="0">
                <a:solidFill>
                  <a:schemeClr val="tx1"/>
                </a:solidFill>
              </a:rPr>
              <a:t>WSE in Gold Creek Pond remains constant</a:t>
            </a:r>
          </a:p>
          <a:p>
            <a:pPr lvl="1">
              <a:spcBef>
                <a:spcPts val="600"/>
              </a:spcBef>
              <a:buClr>
                <a:srgbClr val="CF543F"/>
              </a:buClr>
            </a:pPr>
            <a:r>
              <a:rPr lang="en-US" dirty="0">
                <a:solidFill>
                  <a:schemeClr val="tx1"/>
                </a:solidFill>
              </a:rPr>
              <a:t>Groundwater elevations level closer to the Pond than further upstream</a:t>
            </a:r>
          </a:p>
          <a:p>
            <a:pPr>
              <a:buClr>
                <a:srgbClr val="93A299"/>
              </a:buClr>
            </a:pPr>
            <a:endParaRPr lang="en-US" sz="2400" dirty="0" smtClean="0">
              <a:solidFill>
                <a:srgbClr val="564B3C"/>
              </a:solidFill>
            </a:endParaRPr>
          </a:p>
          <a:p>
            <a:pPr marL="45720" indent="0">
              <a:buClr>
                <a:srgbClr val="93A299"/>
              </a:buClr>
              <a:buFont typeface="Wingdings 2" pitchFamily="18" charset="2"/>
              <a:buNone/>
            </a:pPr>
            <a:endParaRPr lang="en-US" sz="2200" dirty="0" smtClean="0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932" y="6553200"/>
            <a:ext cx="437225" cy="274320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564B3C"/>
                </a:solidFill>
              </a:rPr>
              <a:pPr/>
              <a:t>13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0680" y="1219200"/>
            <a:ext cx="2903894" cy="1158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93A299"/>
              </a:buClr>
              <a:buFont typeface="Wingdings 2" pitchFamily="18" charset="2"/>
              <a:buNone/>
            </a:pPr>
            <a:r>
              <a:rPr lang="en-US" sz="2400" b="1" dirty="0">
                <a:solidFill>
                  <a:schemeClr val="tx1"/>
                </a:solidFill>
              </a:rPr>
              <a:t>Restoration of forested floodplain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28752" y="304800"/>
            <a:ext cx="6285945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Instream Restoration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0682" y="2377339"/>
            <a:ext cx="2903891" cy="4237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r>
              <a:rPr lang="en-US" sz="1800" dirty="0">
                <a:solidFill>
                  <a:schemeClr val="tx1"/>
                </a:solidFill>
              </a:rPr>
              <a:t>Restoration of historic channel </a:t>
            </a:r>
            <a:r>
              <a:rPr lang="en-US" sz="1800" dirty="0" smtClean="0">
                <a:solidFill>
                  <a:schemeClr val="tx1"/>
                </a:solidFill>
              </a:rPr>
              <a:t>widths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rgbClr val="93A299"/>
              </a:buClr>
            </a:pPr>
            <a:r>
              <a:rPr lang="en-US" sz="1800" dirty="0" smtClean="0">
                <a:solidFill>
                  <a:schemeClr val="tx1"/>
                </a:solidFill>
              </a:rPr>
              <a:t>Roughened </a:t>
            </a:r>
            <a:r>
              <a:rPr lang="en-US" sz="1800" dirty="0">
                <a:solidFill>
                  <a:schemeClr val="tx1"/>
                </a:solidFill>
              </a:rPr>
              <a:t>floodplain to confine flows and reduce infiltration area</a:t>
            </a:r>
          </a:p>
          <a:p>
            <a:pPr>
              <a:buClr>
                <a:srgbClr val="93A299"/>
              </a:buClr>
            </a:pPr>
            <a:r>
              <a:rPr lang="en-US" sz="1800" dirty="0">
                <a:solidFill>
                  <a:schemeClr val="tx1"/>
                </a:solidFill>
              </a:rPr>
              <a:t>Target sub-reaches </a:t>
            </a:r>
            <a:r>
              <a:rPr lang="en-US" sz="1800" dirty="0" smtClean="0">
                <a:solidFill>
                  <a:schemeClr val="tx1"/>
                </a:solidFill>
              </a:rPr>
              <a:t>with most </a:t>
            </a:r>
            <a:r>
              <a:rPr lang="en-US" sz="1800" dirty="0">
                <a:solidFill>
                  <a:schemeClr val="tx1"/>
                </a:solidFill>
              </a:rPr>
              <a:t>significant widening 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buClr>
                <a:srgbClr val="93A299"/>
              </a:buClr>
            </a:pPr>
            <a:r>
              <a:rPr lang="en-US" sz="1800" dirty="0" smtClean="0">
                <a:solidFill>
                  <a:schemeClr val="tx1"/>
                </a:solidFill>
              </a:rPr>
              <a:t>Use </a:t>
            </a:r>
            <a:r>
              <a:rPr lang="en-US" sz="1800" dirty="0">
                <a:solidFill>
                  <a:schemeClr val="tx1"/>
                </a:solidFill>
              </a:rPr>
              <a:t>of large timber to provide bank </a:t>
            </a:r>
            <a:r>
              <a:rPr lang="en-US" sz="1800" dirty="0" smtClean="0">
                <a:solidFill>
                  <a:schemeClr val="tx1"/>
                </a:solidFill>
              </a:rPr>
              <a:t>strength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1676400"/>
            <a:ext cx="58642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6" y="3657612"/>
            <a:ext cx="58705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0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926" y="6553200"/>
            <a:ext cx="437225" cy="274320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564B3C"/>
                </a:solidFill>
              </a:rPr>
              <a:pPr/>
              <a:t>14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 rot="19471027">
            <a:off x="5622606" y="5491124"/>
            <a:ext cx="4114800" cy="5009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93A299"/>
              </a:buClr>
              <a:buFont typeface="Wingdings 2" pitchFamily="18" charset="2"/>
              <a:buNone/>
            </a:pPr>
            <a:r>
              <a:rPr lang="en-US" b="1" dirty="0">
                <a:solidFill>
                  <a:prstClr val="black"/>
                </a:solidFill>
              </a:rPr>
              <a:t>Channel Restoration Concept</a:t>
            </a:r>
          </a:p>
        </p:txBody>
      </p:sp>
      <p:sp>
        <p:nvSpPr>
          <p:cNvPr id="7" name="TextBox 6"/>
          <p:cNvSpPr txBox="1"/>
          <p:nvPr/>
        </p:nvSpPr>
        <p:spPr>
          <a:xfrm rot="19646077">
            <a:off x="1981200" y="5028456"/>
            <a:ext cx="3490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Restoration Concept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pic>
        <p:nvPicPr>
          <p:cNvPr id="3" name="Picture 2" descr="KCT FINAL Concept Design Memo Figures.pdf - Adobe Acroba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2" t="15971" r="19853" b="53896"/>
          <a:stretch/>
        </p:blipFill>
        <p:spPr>
          <a:xfrm rot="19617676">
            <a:off x="-1688533" y="1357369"/>
            <a:ext cx="12187728" cy="35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oldCreek_Phase1_Instream_ConceptDesign.pdf - Adobe Acrobat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t="13165" r="17342" b="2008"/>
          <a:stretch/>
        </p:blipFill>
        <p:spPr>
          <a:xfrm>
            <a:off x="1981200" y="1371600"/>
            <a:ext cx="7010400" cy="5295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rgbClr val="564B3C"/>
                </a:solidFill>
              </a:rPr>
              <a:pPr/>
              <a:t>15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636" y="228600"/>
            <a:ext cx="8804564" cy="914400"/>
          </a:xfrm>
        </p:spPr>
        <p:txBody>
          <a:bodyPr/>
          <a:lstStyle/>
          <a:p>
            <a:r>
              <a:rPr lang="en-US" sz="3200" dirty="0" smtClean="0"/>
              <a:t>Gold Creek Instream Habitat Design #15-1153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752600"/>
            <a:ext cx="1905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 SRFB Project Proposal</a:t>
            </a:r>
          </a:p>
          <a:p>
            <a:endParaRPr lang="en-US" dirty="0"/>
          </a:p>
          <a:p>
            <a:r>
              <a:rPr lang="en-US" dirty="0" smtClean="0"/>
              <a:t>PRISM #15-1153</a:t>
            </a:r>
          </a:p>
          <a:p>
            <a:endParaRPr lang="en-US" dirty="0"/>
          </a:p>
          <a:p>
            <a:r>
              <a:rPr lang="en-US" dirty="0" smtClean="0"/>
              <a:t>RM 1 – 2.1</a:t>
            </a:r>
          </a:p>
          <a:p>
            <a:endParaRPr lang="en-US" dirty="0"/>
          </a:p>
          <a:p>
            <a:r>
              <a:rPr lang="en-US" dirty="0" smtClean="0"/>
              <a:t>Main Dewatered Reach</a:t>
            </a:r>
          </a:p>
          <a:p>
            <a:endParaRPr lang="en-US" dirty="0"/>
          </a:p>
          <a:p>
            <a:r>
              <a:rPr lang="en-US" dirty="0" smtClean="0"/>
              <a:t>Minimizes  Impact to Bull Trout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2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937" y="6553200"/>
            <a:ext cx="437225" cy="274320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564B3C"/>
                </a:solidFill>
              </a:rPr>
              <a:pPr/>
              <a:t>16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2532" y="152400"/>
            <a:ext cx="379807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prstClr val="white"/>
                </a:solidFill>
              </a:rPr>
              <a:t>Concept designs</a:t>
            </a:r>
          </a:p>
          <a:p>
            <a:pPr algn="l"/>
            <a:r>
              <a:rPr lang="en-US" sz="2400" b="1" dirty="0">
                <a:solidFill>
                  <a:prstClr val="white"/>
                </a:solidFill>
              </a:rPr>
              <a:t>Gold Creek Pit Restoration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398" y="1424118"/>
            <a:ext cx="3928205" cy="29249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93A299"/>
              </a:buClr>
              <a:buFont typeface="Wingdings 2" pitchFamily="18" charset="2"/>
              <a:buNone/>
            </a:pPr>
            <a:r>
              <a:rPr lang="en-US" sz="2600" b="1" dirty="0">
                <a:solidFill>
                  <a:schemeClr val="tx1"/>
                </a:solidFill>
              </a:rPr>
              <a:t>Restore Pre-Disturbance Condition</a:t>
            </a:r>
          </a:p>
          <a:p>
            <a:pPr>
              <a:buClr>
                <a:srgbClr val="93A299"/>
              </a:buClr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Wetland mosaic</a:t>
            </a:r>
          </a:p>
          <a:p>
            <a:pPr lvl="1">
              <a:buClr>
                <a:srgbClr val="CF543F"/>
              </a:buClr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Forested wetlands</a:t>
            </a:r>
          </a:p>
          <a:p>
            <a:pPr lvl="1">
              <a:buClr>
                <a:srgbClr val="CF543F"/>
              </a:buClr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Emergent wetlands</a:t>
            </a:r>
          </a:p>
          <a:p>
            <a:pPr lvl="1">
              <a:buClr>
                <a:srgbClr val="CF543F"/>
              </a:buClr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Open water </a:t>
            </a:r>
          </a:p>
          <a:p>
            <a:pPr>
              <a:buClr>
                <a:srgbClr val="93A299"/>
              </a:buClr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Upland Forests</a:t>
            </a:r>
          </a:p>
          <a:p>
            <a:pPr>
              <a:buClr>
                <a:srgbClr val="93A299"/>
              </a:buClr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Tributary Re-Alignment</a:t>
            </a:r>
          </a:p>
          <a:p>
            <a:pPr>
              <a:buClr>
                <a:srgbClr val="93A299"/>
              </a:buClr>
              <a:buFontTx/>
              <a:buChar char="-"/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88" y="-154192"/>
            <a:ext cx="529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4364988"/>
            <a:ext cx="31337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6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7234" y="6553200"/>
            <a:ext cx="582966" cy="274320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564B3C"/>
                </a:solidFill>
              </a:rPr>
              <a:pPr/>
              <a:t>17</a:t>
            </a:fld>
            <a:endParaRPr lang="en-US" dirty="0">
              <a:solidFill>
                <a:srgbClr val="564B3C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1000" y="304800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</a:rPr>
              <a:t>Concept designs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Drainage line restoration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19800" y="1981200"/>
            <a:ext cx="29718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900" dirty="0" smtClean="0">
                <a:solidFill>
                  <a:schemeClr val="tx1"/>
                </a:solidFill>
              </a:rPr>
              <a:t>During dewatering, relative elevation along pipe changes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Invert above groundwater table at upstream end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Invert below groundwater table at downstream end (observed at manholes 1, 9, 8)</a:t>
            </a:r>
          </a:p>
        </p:txBody>
      </p:sp>
      <p:pic>
        <p:nvPicPr>
          <p:cNvPr id="6" name="Picture 5" descr="DRAFT Gold Creek Concept Figures (dragged) 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2941" r="1438" b="10389"/>
          <a:stretch/>
        </p:blipFill>
        <p:spPr>
          <a:xfrm>
            <a:off x="228600" y="1793921"/>
            <a:ext cx="579120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604" y="5022997"/>
            <a:ext cx="2167196" cy="1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ittitas Conservation Trust - Google Chrom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" y="1524000"/>
            <a:ext cx="9049446" cy="5123033"/>
          </a:xfrm>
        </p:spPr>
      </p:pic>
      <p:sp>
        <p:nvSpPr>
          <p:cNvPr id="5" name="TextBox 4"/>
          <p:cNvSpPr txBox="1"/>
          <p:nvPr/>
        </p:nvSpPr>
        <p:spPr>
          <a:xfrm>
            <a:off x="533400" y="228600"/>
            <a:ext cx="8305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Documents can be found at: </a:t>
            </a:r>
            <a:r>
              <a:rPr lang="en-US" sz="4400" b="1" dirty="0" smtClean="0"/>
              <a:t>kittitasconservationtrust.org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176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8200" cy="607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543800" cy="609600"/>
          </a:xfrm>
        </p:spPr>
        <p:txBody>
          <a:bodyPr/>
          <a:lstStyle/>
          <a:p>
            <a:r>
              <a:rPr lang="en-US" sz="3200" dirty="0" smtClean="0"/>
              <a:t>Project Location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57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5840" y="5497452"/>
            <a:ext cx="3794760" cy="914400"/>
          </a:xfrm>
        </p:spPr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5361"/>
            <a:ext cx="2209800" cy="22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506"/>
            <a:ext cx="2230131" cy="22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23" y="395361"/>
            <a:ext cx="2209594" cy="220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5870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7/26/2013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04423" y="255651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8/26/2013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261664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10/2/2013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5580855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Habitat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Seasonal Dewatering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7" y="3124200"/>
            <a:ext cx="58594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9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3261360" cy="1447800"/>
          </a:xfrm>
        </p:spPr>
        <p:txBody>
          <a:bodyPr/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607652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3810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Identify the causal mechanisms of habitat loss and seasonal dewatering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Produce detailed </a:t>
            </a:r>
            <a:r>
              <a:rPr lang="en-US" b="1" i="1" u="sng" dirty="0" smtClean="0"/>
              <a:t>conceptual </a:t>
            </a:r>
            <a:r>
              <a:rPr lang="en-US" dirty="0" smtClean="0"/>
              <a:t>design plans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548640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Bull Trout – Salvelinus confluentus</a:t>
            </a:r>
          </a:p>
          <a:p>
            <a:r>
              <a:rPr lang="en-US" sz="1200" dirty="0" smtClean="0"/>
              <a:t>Photo of stranded Bull Trout taken on 9/26/2013 in shallow riffle below Gold Creek Pond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95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5029200"/>
            <a:ext cx="7543800" cy="1295400"/>
          </a:xfrm>
        </p:spPr>
        <p:txBody>
          <a:bodyPr/>
          <a:lstStyle/>
          <a:p>
            <a:r>
              <a:rPr lang="en-US" sz="3200" dirty="0" smtClean="0"/>
              <a:t>Why</a:t>
            </a:r>
            <a:r>
              <a:rPr lang="en-US" dirty="0" smtClean="0"/>
              <a:t> </a:t>
            </a:r>
            <a:r>
              <a:rPr lang="en-US" i="1" dirty="0" smtClean="0"/>
              <a:t>Gold Creek </a:t>
            </a:r>
            <a:r>
              <a:rPr lang="en-US" sz="3200" dirty="0" smtClean="0"/>
              <a:t>Restoration is Important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486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304800"/>
            <a:ext cx="2743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Bull Trout</a:t>
            </a:r>
          </a:p>
          <a:p>
            <a:pPr algn="ctr"/>
            <a:r>
              <a:rPr lang="en-US" i="1" dirty="0" smtClean="0"/>
              <a:t>Salvelinus Confluentus</a:t>
            </a:r>
          </a:p>
          <a:p>
            <a:endParaRPr lang="en-US" dirty="0"/>
          </a:p>
          <a:p>
            <a:r>
              <a:rPr lang="en-US" dirty="0" smtClean="0"/>
              <a:t>One of only three know distinct populations left in the Upper Yakima Basin</a:t>
            </a:r>
          </a:p>
          <a:p>
            <a:endParaRPr lang="en-US" dirty="0"/>
          </a:p>
          <a:p>
            <a:r>
              <a:rPr lang="en-US" dirty="0" smtClean="0"/>
              <a:t>The population is at high risk of extirpation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5646"/>
            <a:ext cx="36703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505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Gold Creek is the only tributary to Lake Keechelus that supports all life stages for Bull Trout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485" y="228600"/>
            <a:ext cx="4065515" cy="914400"/>
          </a:xfrm>
        </p:spPr>
        <p:txBody>
          <a:bodyPr/>
          <a:lstStyle/>
          <a:p>
            <a:r>
              <a:rPr lang="en-US" dirty="0" smtClean="0"/>
              <a:t>Project Status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22618" y="304800"/>
            <a:ext cx="477981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Tasks Completed in 2013 – 2015:</a:t>
            </a:r>
          </a:p>
          <a:p>
            <a:endParaRPr lang="en-US" sz="2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Data Inventory and Gap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2013 &amp; 2014 Hydrologic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Habitat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Geomorphic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Conceptual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Inclusion in USBOR DEIS for KDRPP &amp; K to K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2015 SRFB Proposal for Phase 1 Instream Habitat Restoration (RM 1 – 2.1)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5" y="1330255"/>
            <a:ext cx="406551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9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1400" y="152400"/>
            <a:ext cx="5394960" cy="1600200"/>
          </a:xfrm>
        </p:spPr>
        <p:txBody>
          <a:bodyPr/>
          <a:lstStyle/>
          <a:p>
            <a:r>
              <a:rPr lang="en-US" dirty="0" smtClean="0"/>
              <a:t>2014 Hydrologic Monitoring</a:t>
            </a:r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231" y="2532063"/>
            <a:ext cx="239553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322580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90" y="4646828"/>
            <a:ext cx="452913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39853"/>
            <a:ext cx="384651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33400"/>
            <a:ext cx="26035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6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92" y="152399"/>
            <a:ext cx="4534108" cy="661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52400"/>
            <a:ext cx="4724400" cy="661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5878884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5700052"/>
            <a:ext cx="112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2014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2575560" cy="914400"/>
          </a:xfrm>
        </p:spPr>
        <p:txBody>
          <a:bodyPr/>
          <a:lstStyle/>
          <a:p>
            <a:r>
              <a:rPr lang="en-US" dirty="0" smtClean="0"/>
              <a:t>Rainfall</a:t>
            </a:r>
            <a:endParaRPr lang="en-US" dirty="0"/>
          </a:p>
        </p:txBody>
      </p:sp>
      <p:pic>
        <p:nvPicPr>
          <p:cNvPr id="4" name="Picture 3" descr="Figure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24" y="990600"/>
            <a:ext cx="5120391" cy="279640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4" y="3886201"/>
            <a:ext cx="5120392" cy="280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990600"/>
            <a:ext cx="2743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Extended period of little to no rainfall from July to Mid-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Extended period of seasonal dewatering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3886201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Four rainfall events throughout the summer over 1”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Four distinct dewatering events through this same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371</TotalTime>
  <Words>499</Words>
  <Application>Microsoft Office PowerPoint</Application>
  <PresentationFormat>On-screen Show (4:3)</PresentationFormat>
  <Paragraphs>126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Elemental</vt:lpstr>
      <vt:lpstr>Gold Creek Habitat Assessment &amp; Conceptual Design</vt:lpstr>
      <vt:lpstr>Project Location</vt:lpstr>
      <vt:lpstr>The Problem</vt:lpstr>
      <vt:lpstr>Project Goals</vt:lpstr>
      <vt:lpstr>Why Gold Creek Restoration is Important</vt:lpstr>
      <vt:lpstr>Project Status</vt:lpstr>
      <vt:lpstr>2014 Hydrologic Monitoring</vt:lpstr>
      <vt:lpstr>PowerPoint Presentation</vt:lpstr>
      <vt:lpstr>Rainfall</vt:lpstr>
      <vt:lpstr>Geomorphic Assessment</vt:lpstr>
      <vt:lpstr>PowerPoint Presentation</vt:lpstr>
      <vt:lpstr>PowerPoint Presentation</vt:lpstr>
      <vt:lpstr>PowerPoint Presentation</vt:lpstr>
      <vt:lpstr>PowerPoint Presentation</vt:lpstr>
      <vt:lpstr>Gold Creek Instream Habitat Design #15-1153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 Creek Habitat Assessment &amp; Conceptual Design</dc:title>
  <dc:creator>Mitchell Long</dc:creator>
  <cp:lastModifiedBy>Mitchell Long</cp:lastModifiedBy>
  <cp:revision>13</cp:revision>
  <dcterms:created xsi:type="dcterms:W3CDTF">2015-06-16T21:07:20Z</dcterms:created>
  <dcterms:modified xsi:type="dcterms:W3CDTF">2015-06-18T18:42:06Z</dcterms:modified>
</cp:coreProperties>
</file>