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3"/>
  </p:notesMasterIdLst>
  <p:handoutMasterIdLst>
    <p:handoutMasterId r:id="rId24"/>
  </p:handoutMasterIdLst>
  <p:sldIdLst>
    <p:sldId id="281" r:id="rId3"/>
    <p:sldId id="307" r:id="rId4"/>
    <p:sldId id="314" r:id="rId5"/>
    <p:sldId id="268" r:id="rId6"/>
    <p:sldId id="287" r:id="rId7"/>
    <p:sldId id="289" r:id="rId8"/>
    <p:sldId id="310" r:id="rId9"/>
    <p:sldId id="312" r:id="rId10"/>
    <p:sldId id="320" r:id="rId11"/>
    <p:sldId id="308" r:id="rId12"/>
    <p:sldId id="280" r:id="rId13"/>
    <p:sldId id="323" r:id="rId14"/>
    <p:sldId id="269" r:id="rId15"/>
    <p:sldId id="311" r:id="rId16"/>
    <p:sldId id="321" r:id="rId17"/>
    <p:sldId id="260" r:id="rId18"/>
    <p:sldId id="273" r:id="rId19"/>
    <p:sldId id="291" r:id="rId20"/>
    <p:sldId id="322" r:id="rId21"/>
    <p:sldId id="313" r:id="rId22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877" autoAdjust="0"/>
  </p:normalViewPr>
  <p:slideViewPr>
    <p:cSldViewPr>
      <p:cViewPr varScale="1">
        <p:scale>
          <a:sx n="81" d="100"/>
          <a:sy n="81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8404CDB-FCE3-4BF5-96C7-9BC8FF1A66FE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E877558-9D69-4FE2-9798-1A386A1B8A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94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436BE5-4182-49F6-B2F6-567F715F9953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0294E-3E54-4C8F-ACC1-16AED24297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49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0294E-3E54-4C8F-ACC1-16AED242973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77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0294E-3E54-4C8F-ACC1-16AED242973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77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0294E-3E54-4C8F-ACC1-16AED242973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2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6147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8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62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 anchor="b"/>
          <a:lstStyle>
            <a:lvl1pPr>
              <a:defRPr sz="57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163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164" name="Rectangle 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165" name="Rectangle 21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66" name="Rectangle 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5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90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1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6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8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00000">
              <a:schemeClr val="bg1">
                <a:gamma/>
                <a:tint val="63529"/>
                <a:invGamma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16463" y="5345113"/>
            <a:ext cx="4427537" cy="1512887"/>
            <a:chOff x="2971" y="3367"/>
            <a:chExt cx="2789" cy="953"/>
          </a:xfrm>
        </p:grpSpPr>
        <p:sp>
          <p:nvSpPr>
            <p:cNvPr id="5123" name="Freeform 3"/>
            <p:cNvSpPr>
              <a:spLocks/>
            </p:cNvSpPr>
            <p:nvPr/>
          </p:nvSpPr>
          <p:spPr bwMode="ltGray">
            <a:xfrm>
              <a:off x="2971" y="3367"/>
              <a:ext cx="2789" cy="953"/>
            </a:xfrm>
            <a:custGeom>
              <a:avLst/>
              <a:gdLst/>
              <a:ahLst/>
              <a:cxnLst>
                <a:cxn ang="0">
                  <a:pos x="2768" y="18"/>
                </a:cxn>
                <a:cxn ang="0">
                  <a:pos x="2678" y="24"/>
                </a:cxn>
                <a:cxn ang="0">
                  <a:pos x="2613" y="102"/>
                </a:cxn>
                <a:cxn ang="0">
                  <a:pos x="2511" y="156"/>
                </a:cxn>
                <a:cxn ang="0">
                  <a:pos x="2505" y="222"/>
                </a:cxn>
                <a:cxn ang="0">
                  <a:pos x="2487" y="246"/>
                </a:cxn>
                <a:cxn ang="0">
                  <a:pos x="2469" y="252"/>
                </a:cxn>
                <a:cxn ang="0">
                  <a:pos x="2397" y="210"/>
                </a:cxn>
                <a:cxn ang="0">
                  <a:pos x="2260" y="192"/>
                </a:cxn>
                <a:cxn ang="0">
                  <a:pos x="2236" y="186"/>
                </a:cxn>
                <a:cxn ang="0">
                  <a:pos x="2218" y="192"/>
                </a:cxn>
                <a:cxn ang="0">
                  <a:pos x="2146" y="228"/>
                </a:cxn>
                <a:cxn ang="0">
                  <a:pos x="2110" y="240"/>
                </a:cxn>
                <a:cxn ang="0">
                  <a:pos x="2086" y="246"/>
                </a:cxn>
                <a:cxn ang="0">
                  <a:pos x="2074" y="258"/>
                </a:cxn>
                <a:cxn ang="0">
                  <a:pos x="2074" y="276"/>
                </a:cxn>
                <a:cxn ang="0">
                  <a:pos x="2051" y="300"/>
                </a:cxn>
                <a:cxn ang="0">
                  <a:pos x="2033" y="312"/>
                </a:cxn>
                <a:cxn ang="0">
                  <a:pos x="2021" y="324"/>
                </a:cxn>
                <a:cxn ang="0">
                  <a:pos x="2009" y="336"/>
                </a:cxn>
                <a:cxn ang="0">
                  <a:pos x="1979" y="342"/>
                </a:cxn>
                <a:cxn ang="0">
                  <a:pos x="1913" y="336"/>
                </a:cxn>
                <a:cxn ang="0">
                  <a:pos x="1877" y="330"/>
                </a:cxn>
                <a:cxn ang="0">
                  <a:pos x="1865" y="342"/>
                </a:cxn>
                <a:cxn ang="0">
                  <a:pos x="1853" y="354"/>
                </a:cxn>
                <a:cxn ang="0">
                  <a:pos x="1823" y="360"/>
                </a:cxn>
                <a:cxn ang="0">
                  <a:pos x="1764" y="342"/>
                </a:cxn>
                <a:cxn ang="0">
                  <a:pos x="1740" y="342"/>
                </a:cxn>
                <a:cxn ang="0">
                  <a:pos x="1716" y="354"/>
                </a:cxn>
                <a:cxn ang="0">
                  <a:pos x="1656" y="425"/>
                </a:cxn>
                <a:cxn ang="0">
                  <a:pos x="1614" y="569"/>
                </a:cxn>
                <a:cxn ang="0">
                  <a:pos x="1614" y="593"/>
                </a:cxn>
                <a:cxn ang="0">
                  <a:pos x="1620" y="641"/>
                </a:cxn>
                <a:cxn ang="0">
                  <a:pos x="1638" y="659"/>
                </a:cxn>
                <a:cxn ang="0">
                  <a:pos x="1632" y="671"/>
                </a:cxn>
                <a:cxn ang="0">
                  <a:pos x="1620" y="683"/>
                </a:cxn>
                <a:cxn ang="0">
                  <a:pos x="1542" y="689"/>
                </a:cxn>
                <a:cxn ang="0">
                  <a:pos x="1465" y="629"/>
                </a:cxn>
                <a:cxn ang="0">
                  <a:pos x="1333" y="587"/>
                </a:cxn>
                <a:cxn ang="0">
                  <a:pos x="1184" y="671"/>
                </a:cxn>
                <a:cxn ang="0">
                  <a:pos x="1016" y="731"/>
                </a:cxn>
                <a:cxn ang="0">
                  <a:pos x="813" y="743"/>
                </a:cxn>
                <a:cxn ang="0">
                  <a:pos x="628" y="701"/>
                </a:cxn>
                <a:cxn ang="0">
                  <a:pos x="568" y="695"/>
                </a:cxn>
                <a:cxn ang="0">
                  <a:pos x="556" y="701"/>
                </a:cxn>
                <a:cxn ang="0">
                  <a:pos x="520" y="731"/>
                </a:cxn>
                <a:cxn ang="0">
                  <a:pos x="436" y="809"/>
                </a:cxn>
                <a:cxn ang="0">
                  <a:pos x="406" y="821"/>
                </a:cxn>
                <a:cxn ang="0">
                  <a:pos x="382" y="821"/>
                </a:cxn>
                <a:cxn ang="0">
                  <a:pos x="335" y="827"/>
                </a:cxn>
                <a:cxn ang="0">
                  <a:pos x="209" y="851"/>
                </a:cxn>
                <a:cxn ang="0">
                  <a:pos x="173" y="857"/>
                </a:cxn>
                <a:cxn ang="0">
                  <a:pos x="125" y="851"/>
                </a:cxn>
                <a:cxn ang="0">
                  <a:pos x="107" y="857"/>
                </a:cxn>
                <a:cxn ang="0">
                  <a:pos x="101" y="875"/>
                </a:cxn>
                <a:cxn ang="0">
                  <a:pos x="83" y="887"/>
                </a:cxn>
                <a:cxn ang="0">
                  <a:pos x="48" y="899"/>
                </a:cxn>
                <a:cxn ang="0">
                  <a:pos x="2780" y="24"/>
                </a:cxn>
              </a:cxnLst>
              <a:rect l="0" t="0" r="r" b="b"/>
              <a:pathLst>
                <a:path w="2780" h="953">
                  <a:moveTo>
                    <a:pt x="2780" y="24"/>
                  </a:moveTo>
                  <a:lnTo>
                    <a:pt x="2774" y="24"/>
                  </a:lnTo>
                  <a:lnTo>
                    <a:pt x="2774" y="18"/>
                  </a:lnTo>
                  <a:lnTo>
                    <a:pt x="2768" y="18"/>
                  </a:lnTo>
                  <a:lnTo>
                    <a:pt x="2756" y="12"/>
                  </a:lnTo>
                  <a:lnTo>
                    <a:pt x="2738" y="6"/>
                  </a:lnTo>
                  <a:lnTo>
                    <a:pt x="2714" y="0"/>
                  </a:lnTo>
                  <a:lnTo>
                    <a:pt x="2678" y="24"/>
                  </a:lnTo>
                  <a:lnTo>
                    <a:pt x="2643" y="54"/>
                  </a:lnTo>
                  <a:lnTo>
                    <a:pt x="2619" y="90"/>
                  </a:lnTo>
                  <a:lnTo>
                    <a:pt x="2613" y="96"/>
                  </a:lnTo>
                  <a:lnTo>
                    <a:pt x="2613" y="102"/>
                  </a:lnTo>
                  <a:lnTo>
                    <a:pt x="2601" y="108"/>
                  </a:lnTo>
                  <a:lnTo>
                    <a:pt x="2583" y="120"/>
                  </a:lnTo>
                  <a:lnTo>
                    <a:pt x="2541" y="132"/>
                  </a:lnTo>
                  <a:lnTo>
                    <a:pt x="2511" y="156"/>
                  </a:lnTo>
                  <a:lnTo>
                    <a:pt x="2511" y="204"/>
                  </a:lnTo>
                  <a:lnTo>
                    <a:pt x="2511" y="210"/>
                  </a:lnTo>
                  <a:lnTo>
                    <a:pt x="2505" y="216"/>
                  </a:lnTo>
                  <a:lnTo>
                    <a:pt x="2505" y="222"/>
                  </a:lnTo>
                  <a:lnTo>
                    <a:pt x="2499" y="228"/>
                  </a:lnTo>
                  <a:lnTo>
                    <a:pt x="2499" y="240"/>
                  </a:lnTo>
                  <a:lnTo>
                    <a:pt x="2493" y="246"/>
                  </a:lnTo>
                  <a:lnTo>
                    <a:pt x="2487" y="246"/>
                  </a:lnTo>
                  <a:lnTo>
                    <a:pt x="2487" y="252"/>
                  </a:lnTo>
                  <a:lnTo>
                    <a:pt x="2481" y="252"/>
                  </a:lnTo>
                  <a:lnTo>
                    <a:pt x="2475" y="252"/>
                  </a:lnTo>
                  <a:lnTo>
                    <a:pt x="2469" y="252"/>
                  </a:lnTo>
                  <a:lnTo>
                    <a:pt x="2457" y="252"/>
                  </a:lnTo>
                  <a:lnTo>
                    <a:pt x="2439" y="258"/>
                  </a:lnTo>
                  <a:lnTo>
                    <a:pt x="2415" y="222"/>
                  </a:lnTo>
                  <a:lnTo>
                    <a:pt x="2397" y="210"/>
                  </a:lnTo>
                  <a:lnTo>
                    <a:pt x="2373" y="216"/>
                  </a:lnTo>
                  <a:lnTo>
                    <a:pt x="2332" y="216"/>
                  </a:lnTo>
                  <a:lnTo>
                    <a:pt x="2296" y="204"/>
                  </a:lnTo>
                  <a:lnTo>
                    <a:pt x="2260" y="192"/>
                  </a:lnTo>
                  <a:lnTo>
                    <a:pt x="2260" y="192"/>
                  </a:lnTo>
                  <a:lnTo>
                    <a:pt x="2248" y="186"/>
                  </a:lnTo>
                  <a:lnTo>
                    <a:pt x="2242" y="186"/>
                  </a:lnTo>
                  <a:lnTo>
                    <a:pt x="2236" y="186"/>
                  </a:lnTo>
                  <a:lnTo>
                    <a:pt x="2230" y="186"/>
                  </a:lnTo>
                  <a:lnTo>
                    <a:pt x="2224" y="192"/>
                  </a:lnTo>
                  <a:lnTo>
                    <a:pt x="2224" y="192"/>
                  </a:lnTo>
                  <a:lnTo>
                    <a:pt x="2218" y="192"/>
                  </a:lnTo>
                  <a:lnTo>
                    <a:pt x="2212" y="198"/>
                  </a:lnTo>
                  <a:lnTo>
                    <a:pt x="2194" y="204"/>
                  </a:lnTo>
                  <a:lnTo>
                    <a:pt x="2170" y="210"/>
                  </a:lnTo>
                  <a:lnTo>
                    <a:pt x="2146" y="228"/>
                  </a:lnTo>
                  <a:lnTo>
                    <a:pt x="2122" y="240"/>
                  </a:lnTo>
                  <a:lnTo>
                    <a:pt x="2116" y="240"/>
                  </a:lnTo>
                  <a:lnTo>
                    <a:pt x="2110" y="240"/>
                  </a:lnTo>
                  <a:lnTo>
                    <a:pt x="2110" y="240"/>
                  </a:lnTo>
                  <a:lnTo>
                    <a:pt x="2104" y="240"/>
                  </a:lnTo>
                  <a:lnTo>
                    <a:pt x="2098" y="246"/>
                  </a:lnTo>
                  <a:lnTo>
                    <a:pt x="2092" y="246"/>
                  </a:lnTo>
                  <a:lnTo>
                    <a:pt x="2086" y="246"/>
                  </a:lnTo>
                  <a:lnTo>
                    <a:pt x="2080" y="252"/>
                  </a:lnTo>
                  <a:lnTo>
                    <a:pt x="2080" y="258"/>
                  </a:lnTo>
                  <a:lnTo>
                    <a:pt x="2074" y="258"/>
                  </a:lnTo>
                  <a:lnTo>
                    <a:pt x="2074" y="258"/>
                  </a:lnTo>
                  <a:lnTo>
                    <a:pt x="2074" y="264"/>
                  </a:lnTo>
                  <a:lnTo>
                    <a:pt x="2074" y="264"/>
                  </a:lnTo>
                  <a:lnTo>
                    <a:pt x="2074" y="270"/>
                  </a:lnTo>
                  <a:lnTo>
                    <a:pt x="2074" y="276"/>
                  </a:lnTo>
                  <a:lnTo>
                    <a:pt x="2069" y="288"/>
                  </a:lnTo>
                  <a:lnTo>
                    <a:pt x="2057" y="300"/>
                  </a:lnTo>
                  <a:lnTo>
                    <a:pt x="2057" y="300"/>
                  </a:lnTo>
                  <a:lnTo>
                    <a:pt x="2051" y="300"/>
                  </a:lnTo>
                  <a:lnTo>
                    <a:pt x="2045" y="300"/>
                  </a:lnTo>
                  <a:lnTo>
                    <a:pt x="2039" y="306"/>
                  </a:lnTo>
                  <a:lnTo>
                    <a:pt x="2033" y="306"/>
                  </a:lnTo>
                  <a:lnTo>
                    <a:pt x="2033" y="312"/>
                  </a:lnTo>
                  <a:lnTo>
                    <a:pt x="2027" y="312"/>
                  </a:lnTo>
                  <a:lnTo>
                    <a:pt x="2027" y="318"/>
                  </a:lnTo>
                  <a:lnTo>
                    <a:pt x="2027" y="318"/>
                  </a:lnTo>
                  <a:lnTo>
                    <a:pt x="2021" y="324"/>
                  </a:lnTo>
                  <a:lnTo>
                    <a:pt x="2021" y="324"/>
                  </a:lnTo>
                  <a:lnTo>
                    <a:pt x="2015" y="330"/>
                  </a:lnTo>
                  <a:lnTo>
                    <a:pt x="2015" y="330"/>
                  </a:lnTo>
                  <a:lnTo>
                    <a:pt x="2009" y="336"/>
                  </a:lnTo>
                  <a:lnTo>
                    <a:pt x="1997" y="336"/>
                  </a:lnTo>
                  <a:lnTo>
                    <a:pt x="1991" y="342"/>
                  </a:lnTo>
                  <a:lnTo>
                    <a:pt x="1985" y="342"/>
                  </a:lnTo>
                  <a:lnTo>
                    <a:pt x="1979" y="342"/>
                  </a:lnTo>
                  <a:lnTo>
                    <a:pt x="1961" y="336"/>
                  </a:lnTo>
                  <a:lnTo>
                    <a:pt x="1925" y="336"/>
                  </a:lnTo>
                  <a:lnTo>
                    <a:pt x="1919" y="336"/>
                  </a:lnTo>
                  <a:lnTo>
                    <a:pt x="1913" y="336"/>
                  </a:lnTo>
                  <a:lnTo>
                    <a:pt x="1895" y="330"/>
                  </a:lnTo>
                  <a:lnTo>
                    <a:pt x="1889" y="330"/>
                  </a:lnTo>
                  <a:lnTo>
                    <a:pt x="1883" y="330"/>
                  </a:lnTo>
                  <a:lnTo>
                    <a:pt x="1877" y="330"/>
                  </a:lnTo>
                  <a:lnTo>
                    <a:pt x="1877" y="330"/>
                  </a:lnTo>
                  <a:lnTo>
                    <a:pt x="1871" y="336"/>
                  </a:lnTo>
                  <a:lnTo>
                    <a:pt x="1871" y="336"/>
                  </a:lnTo>
                  <a:lnTo>
                    <a:pt x="1865" y="342"/>
                  </a:lnTo>
                  <a:lnTo>
                    <a:pt x="1865" y="342"/>
                  </a:lnTo>
                  <a:lnTo>
                    <a:pt x="1859" y="348"/>
                  </a:lnTo>
                  <a:lnTo>
                    <a:pt x="1859" y="348"/>
                  </a:lnTo>
                  <a:lnTo>
                    <a:pt x="1853" y="354"/>
                  </a:lnTo>
                  <a:lnTo>
                    <a:pt x="1847" y="354"/>
                  </a:lnTo>
                  <a:lnTo>
                    <a:pt x="1835" y="360"/>
                  </a:lnTo>
                  <a:lnTo>
                    <a:pt x="1829" y="360"/>
                  </a:lnTo>
                  <a:lnTo>
                    <a:pt x="1823" y="360"/>
                  </a:lnTo>
                  <a:lnTo>
                    <a:pt x="1817" y="360"/>
                  </a:lnTo>
                  <a:lnTo>
                    <a:pt x="1776" y="342"/>
                  </a:lnTo>
                  <a:lnTo>
                    <a:pt x="1770" y="342"/>
                  </a:lnTo>
                  <a:lnTo>
                    <a:pt x="1764" y="342"/>
                  </a:lnTo>
                  <a:lnTo>
                    <a:pt x="1758" y="342"/>
                  </a:lnTo>
                  <a:lnTo>
                    <a:pt x="1746" y="342"/>
                  </a:lnTo>
                  <a:lnTo>
                    <a:pt x="1746" y="342"/>
                  </a:lnTo>
                  <a:lnTo>
                    <a:pt x="1740" y="342"/>
                  </a:lnTo>
                  <a:lnTo>
                    <a:pt x="1734" y="342"/>
                  </a:lnTo>
                  <a:lnTo>
                    <a:pt x="1728" y="348"/>
                  </a:lnTo>
                  <a:lnTo>
                    <a:pt x="1722" y="348"/>
                  </a:lnTo>
                  <a:lnTo>
                    <a:pt x="1716" y="354"/>
                  </a:lnTo>
                  <a:lnTo>
                    <a:pt x="1704" y="366"/>
                  </a:lnTo>
                  <a:lnTo>
                    <a:pt x="1698" y="378"/>
                  </a:lnTo>
                  <a:lnTo>
                    <a:pt x="1674" y="402"/>
                  </a:lnTo>
                  <a:lnTo>
                    <a:pt x="1656" y="425"/>
                  </a:lnTo>
                  <a:lnTo>
                    <a:pt x="1632" y="461"/>
                  </a:lnTo>
                  <a:lnTo>
                    <a:pt x="1614" y="509"/>
                  </a:lnTo>
                  <a:lnTo>
                    <a:pt x="1614" y="563"/>
                  </a:lnTo>
                  <a:lnTo>
                    <a:pt x="1614" y="569"/>
                  </a:lnTo>
                  <a:lnTo>
                    <a:pt x="1614" y="575"/>
                  </a:lnTo>
                  <a:lnTo>
                    <a:pt x="1614" y="581"/>
                  </a:lnTo>
                  <a:lnTo>
                    <a:pt x="1614" y="587"/>
                  </a:lnTo>
                  <a:lnTo>
                    <a:pt x="1614" y="593"/>
                  </a:lnTo>
                  <a:lnTo>
                    <a:pt x="1614" y="599"/>
                  </a:lnTo>
                  <a:lnTo>
                    <a:pt x="1614" y="605"/>
                  </a:lnTo>
                  <a:lnTo>
                    <a:pt x="1614" y="617"/>
                  </a:lnTo>
                  <a:lnTo>
                    <a:pt x="1620" y="641"/>
                  </a:lnTo>
                  <a:lnTo>
                    <a:pt x="1626" y="641"/>
                  </a:lnTo>
                  <a:lnTo>
                    <a:pt x="1632" y="647"/>
                  </a:lnTo>
                  <a:lnTo>
                    <a:pt x="1632" y="659"/>
                  </a:lnTo>
                  <a:lnTo>
                    <a:pt x="1638" y="659"/>
                  </a:lnTo>
                  <a:lnTo>
                    <a:pt x="1638" y="665"/>
                  </a:lnTo>
                  <a:lnTo>
                    <a:pt x="1638" y="665"/>
                  </a:lnTo>
                  <a:lnTo>
                    <a:pt x="1638" y="671"/>
                  </a:lnTo>
                  <a:lnTo>
                    <a:pt x="1632" y="671"/>
                  </a:lnTo>
                  <a:lnTo>
                    <a:pt x="1632" y="677"/>
                  </a:lnTo>
                  <a:lnTo>
                    <a:pt x="1632" y="677"/>
                  </a:lnTo>
                  <a:lnTo>
                    <a:pt x="1626" y="677"/>
                  </a:lnTo>
                  <a:lnTo>
                    <a:pt x="1620" y="683"/>
                  </a:lnTo>
                  <a:lnTo>
                    <a:pt x="1596" y="689"/>
                  </a:lnTo>
                  <a:lnTo>
                    <a:pt x="1572" y="689"/>
                  </a:lnTo>
                  <a:lnTo>
                    <a:pt x="1548" y="689"/>
                  </a:lnTo>
                  <a:lnTo>
                    <a:pt x="1542" y="689"/>
                  </a:lnTo>
                  <a:lnTo>
                    <a:pt x="1536" y="689"/>
                  </a:lnTo>
                  <a:lnTo>
                    <a:pt x="1518" y="683"/>
                  </a:lnTo>
                  <a:lnTo>
                    <a:pt x="1495" y="671"/>
                  </a:lnTo>
                  <a:lnTo>
                    <a:pt x="1465" y="629"/>
                  </a:lnTo>
                  <a:lnTo>
                    <a:pt x="1435" y="599"/>
                  </a:lnTo>
                  <a:lnTo>
                    <a:pt x="1405" y="581"/>
                  </a:lnTo>
                  <a:lnTo>
                    <a:pt x="1375" y="563"/>
                  </a:lnTo>
                  <a:lnTo>
                    <a:pt x="1333" y="587"/>
                  </a:lnTo>
                  <a:lnTo>
                    <a:pt x="1303" y="653"/>
                  </a:lnTo>
                  <a:lnTo>
                    <a:pt x="1261" y="665"/>
                  </a:lnTo>
                  <a:lnTo>
                    <a:pt x="1219" y="653"/>
                  </a:lnTo>
                  <a:lnTo>
                    <a:pt x="1184" y="671"/>
                  </a:lnTo>
                  <a:lnTo>
                    <a:pt x="1136" y="671"/>
                  </a:lnTo>
                  <a:lnTo>
                    <a:pt x="1106" y="671"/>
                  </a:lnTo>
                  <a:lnTo>
                    <a:pt x="1076" y="707"/>
                  </a:lnTo>
                  <a:lnTo>
                    <a:pt x="1016" y="731"/>
                  </a:lnTo>
                  <a:lnTo>
                    <a:pt x="944" y="761"/>
                  </a:lnTo>
                  <a:lnTo>
                    <a:pt x="921" y="773"/>
                  </a:lnTo>
                  <a:lnTo>
                    <a:pt x="867" y="773"/>
                  </a:lnTo>
                  <a:lnTo>
                    <a:pt x="813" y="743"/>
                  </a:lnTo>
                  <a:lnTo>
                    <a:pt x="783" y="719"/>
                  </a:lnTo>
                  <a:lnTo>
                    <a:pt x="741" y="713"/>
                  </a:lnTo>
                  <a:lnTo>
                    <a:pt x="693" y="701"/>
                  </a:lnTo>
                  <a:lnTo>
                    <a:pt x="628" y="701"/>
                  </a:lnTo>
                  <a:lnTo>
                    <a:pt x="616" y="701"/>
                  </a:lnTo>
                  <a:lnTo>
                    <a:pt x="598" y="695"/>
                  </a:lnTo>
                  <a:lnTo>
                    <a:pt x="580" y="695"/>
                  </a:lnTo>
                  <a:lnTo>
                    <a:pt x="568" y="695"/>
                  </a:lnTo>
                  <a:lnTo>
                    <a:pt x="568" y="695"/>
                  </a:lnTo>
                  <a:lnTo>
                    <a:pt x="562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6" y="701"/>
                  </a:lnTo>
                  <a:lnTo>
                    <a:pt x="550" y="707"/>
                  </a:lnTo>
                  <a:lnTo>
                    <a:pt x="544" y="713"/>
                  </a:lnTo>
                  <a:lnTo>
                    <a:pt x="520" y="731"/>
                  </a:lnTo>
                  <a:lnTo>
                    <a:pt x="496" y="749"/>
                  </a:lnTo>
                  <a:lnTo>
                    <a:pt x="460" y="785"/>
                  </a:lnTo>
                  <a:lnTo>
                    <a:pt x="454" y="791"/>
                  </a:lnTo>
                  <a:lnTo>
                    <a:pt x="436" y="809"/>
                  </a:lnTo>
                  <a:lnTo>
                    <a:pt x="424" y="815"/>
                  </a:lnTo>
                  <a:lnTo>
                    <a:pt x="418" y="821"/>
                  </a:lnTo>
                  <a:lnTo>
                    <a:pt x="412" y="821"/>
                  </a:lnTo>
                  <a:lnTo>
                    <a:pt x="406" y="821"/>
                  </a:lnTo>
                  <a:lnTo>
                    <a:pt x="400" y="821"/>
                  </a:lnTo>
                  <a:lnTo>
                    <a:pt x="394" y="821"/>
                  </a:lnTo>
                  <a:lnTo>
                    <a:pt x="388" y="821"/>
                  </a:lnTo>
                  <a:lnTo>
                    <a:pt x="382" y="821"/>
                  </a:lnTo>
                  <a:lnTo>
                    <a:pt x="370" y="821"/>
                  </a:lnTo>
                  <a:lnTo>
                    <a:pt x="358" y="821"/>
                  </a:lnTo>
                  <a:lnTo>
                    <a:pt x="352" y="821"/>
                  </a:lnTo>
                  <a:lnTo>
                    <a:pt x="335" y="827"/>
                  </a:lnTo>
                  <a:lnTo>
                    <a:pt x="329" y="827"/>
                  </a:lnTo>
                  <a:lnTo>
                    <a:pt x="233" y="839"/>
                  </a:lnTo>
                  <a:lnTo>
                    <a:pt x="227" y="845"/>
                  </a:lnTo>
                  <a:lnTo>
                    <a:pt x="209" y="851"/>
                  </a:lnTo>
                  <a:lnTo>
                    <a:pt x="197" y="851"/>
                  </a:lnTo>
                  <a:lnTo>
                    <a:pt x="185" y="857"/>
                  </a:lnTo>
                  <a:lnTo>
                    <a:pt x="179" y="857"/>
                  </a:lnTo>
                  <a:lnTo>
                    <a:pt x="173" y="857"/>
                  </a:lnTo>
                  <a:lnTo>
                    <a:pt x="167" y="857"/>
                  </a:lnTo>
                  <a:lnTo>
                    <a:pt x="149" y="851"/>
                  </a:lnTo>
                  <a:lnTo>
                    <a:pt x="137" y="851"/>
                  </a:lnTo>
                  <a:lnTo>
                    <a:pt x="125" y="851"/>
                  </a:lnTo>
                  <a:lnTo>
                    <a:pt x="119" y="857"/>
                  </a:lnTo>
                  <a:lnTo>
                    <a:pt x="113" y="857"/>
                  </a:lnTo>
                  <a:lnTo>
                    <a:pt x="107" y="857"/>
                  </a:lnTo>
                  <a:lnTo>
                    <a:pt x="107" y="857"/>
                  </a:lnTo>
                  <a:lnTo>
                    <a:pt x="101" y="863"/>
                  </a:lnTo>
                  <a:lnTo>
                    <a:pt x="101" y="863"/>
                  </a:lnTo>
                  <a:lnTo>
                    <a:pt x="101" y="869"/>
                  </a:lnTo>
                  <a:lnTo>
                    <a:pt x="101" y="875"/>
                  </a:lnTo>
                  <a:lnTo>
                    <a:pt x="95" y="875"/>
                  </a:lnTo>
                  <a:lnTo>
                    <a:pt x="95" y="881"/>
                  </a:lnTo>
                  <a:lnTo>
                    <a:pt x="89" y="881"/>
                  </a:lnTo>
                  <a:lnTo>
                    <a:pt x="83" y="887"/>
                  </a:lnTo>
                  <a:lnTo>
                    <a:pt x="77" y="887"/>
                  </a:lnTo>
                  <a:lnTo>
                    <a:pt x="60" y="893"/>
                  </a:lnTo>
                  <a:lnTo>
                    <a:pt x="54" y="899"/>
                  </a:lnTo>
                  <a:lnTo>
                    <a:pt x="48" y="899"/>
                  </a:lnTo>
                  <a:lnTo>
                    <a:pt x="48" y="905"/>
                  </a:lnTo>
                  <a:lnTo>
                    <a:pt x="0" y="953"/>
                  </a:lnTo>
                  <a:lnTo>
                    <a:pt x="2780" y="953"/>
                  </a:lnTo>
                  <a:lnTo>
                    <a:pt x="2780" y="24"/>
                  </a:lnTo>
                  <a:lnTo>
                    <a:pt x="2780" y="24"/>
                  </a:lnTo>
                  <a:lnTo>
                    <a:pt x="2780" y="24"/>
                  </a:lnTo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ltGray">
            <a:xfrm>
              <a:off x="4602" y="4014"/>
              <a:ext cx="12" cy="18"/>
            </a:xfrm>
            <a:custGeom>
              <a:avLst/>
              <a:gdLst/>
              <a:ahLst/>
              <a:cxnLst>
                <a:cxn ang="0">
                  <a:pos x="12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12" y="18"/>
                </a:cxn>
                <a:cxn ang="0">
                  <a:pos x="12" y="18"/>
                </a:cxn>
                <a:cxn ang="0">
                  <a:pos x="12" y="18"/>
                </a:cxn>
              </a:cxnLst>
              <a:rect l="0" t="0" r="r" b="b"/>
              <a:pathLst>
                <a:path w="12" h="18">
                  <a:moveTo>
                    <a:pt x="12" y="18"/>
                  </a:moveTo>
                  <a:lnTo>
                    <a:pt x="12" y="12"/>
                  </a:lnTo>
                  <a:lnTo>
                    <a:pt x="6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ltGray">
            <a:xfrm>
              <a:off x="4596" y="3996"/>
              <a:ext cx="6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</a:cxnLst>
              <a:rect l="0" t="0" r="r" b="b"/>
              <a:pathLst>
                <a:path w="6" h="18">
                  <a:moveTo>
                    <a:pt x="0" y="12"/>
                  </a:moveTo>
                  <a:lnTo>
                    <a:pt x="6" y="1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ltGray">
            <a:xfrm>
              <a:off x="5180" y="3577"/>
              <a:ext cx="304" cy="741"/>
            </a:xfrm>
            <a:custGeom>
              <a:avLst/>
              <a:gdLst/>
              <a:ahLst/>
              <a:cxnLst>
                <a:cxn ang="0">
                  <a:pos x="280" y="42"/>
                </a:cxn>
                <a:cxn ang="0">
                  <a:pos x="274" y="42"/>
                </a:cxn>
                <a:cxn ang="0">
                  <a:pos x="268" y="42"/>
                </a:cxn>
                <a:cxn ang="0">
                  <a:pos x="256" y="42"/>
                </a:cxn>
                <a:cxn ang="0">
                  <a:pos x="238" y="48"/>
                </a:cxn>
                <a:cxn ang="0">
                  <a:pos x="214" y="12"/>
                </a:cxn>
                <a:cxn ang="0">
                  <a:pos x="196" y="0"/>
                </a:cxn>
                <a:cxn ang="0">
                  <a:pos x="196" y="0"/>
                </a:cxn>
                <a:cxn ang="0">
                  <a:pos x="164" y="167"/>
                </a:cxn>
                <a:cxn ang="0">
                  <a:pos x="144" y="217"/>
                </a:cxn>
                <a:cxn ang="0">
                  <a:pos x="110" y="281"/>
                </a:cxn>
                <a:cxn ang="0">
                  <a:pos x="96" y="327"/>
                </a:cxn>
                <a:cxn ang="0">
                  <a:pos x="124" y="405"/>
                </a:cxn>
                <a:cxn ang="0">
                  <a:pos x="100" y="463"/>
                </a:cxn>
                <a:cxn ang="0">
                  <a:pos x="68" y="503"/>
                </a:cxn>
                <a:cxn ang="0">
                  <a:pos x="30" y="539"/>
                </a:cxn>
                <a:cxn ang="0">
                  <a:pos x="24" y="613"/>
                </a:cxn>
                <a:cxn ang="0">
                  <a:pos x="0" y="741"/>
                </a:cxn>
                <a:cxn ang="0">
                  <a:pos x="202" y="741"/>
                </a:cxn>
                <a:cxn ang="0">
                  <a:pos x="180" y="639"/>
                </a:cxn>
                <a:cxn ang="0">
                  <a:pos x="192" y="589"/>
                </a:cxn>
                <a:cxn ang="0">
                  <a:pos x="178" y="539"/>
                </a:cxn>
                <a:cxn ang="0">
                  <a:pos x="190" y="499"/>
                </a:cxn>
                <a:cxn ang="0">
                  <a:pos x="184" y="465"/>
                </a:cxn>
                <a:cxn ang="0">
                  <a:pos x="192" y="391"/>
                </a:cxn>
                <a:cxn ang="0">
                  <a:pos x="216" y="313"/>
                </a:cxn>
                <a:cxn ang="0">
                  <a:pos x="238" y="249"/>
                </a:cxn>
                <a:cxn ang="0">
                  <a:pos x="268" y="185"/>
                </a:cxn>
                <a:cxn ang="0">
                  <a:pos x="284" y="159"/>
                </a:cxn>
                <a:cxn ang="0">
                  <a:pos x="304" y="12"/>
                </a:cxn>
                <a:cxn ang="0">
                  <a:pos x="298" y="24"/>
                </a:cxn>
                <a:cxn ang="0">
                  <a:pos x="292" y="30"/>
                </a:cxn>
                <a:cxn ang="0">
                  <a:pos x="292" y="36"/>
                </a:cxn>
                <a:cxn ang="0">
                  <a:pos x="286" y="36"/>
                </a:cxn>
                <a:cxn ang="0">
                  <a:pos x="286" y="42"/>
                </a:cxn>
                <a:cxn ang="0">
                  <a:pos x="280" y="42"/>
                </a:cxn>
                <a:cxn ang="0">
                  <a:pos x="280" y="42"/>
                </a:cxn>
                <a:cxn ang="0">
                  <a:pos x="280" y="42"/>
                </a:cxn>
              </a:cxnLst>
              <a:rect l="0" t="0" r="r" b="b"/>
              <a:pathLst>
                <a:path w="304" h="741">
                  <a:moveTo>
                    <a:pt x="280" y="42"/>
                  </a:moveTo>
                  <a:lnTo>
                    <a:pt x="274" y="42"/>
                  </a:lnTo>
                  <a:lnTo>
                    <a:pt x="268" y="42"/>
                  </a:lnTo>
                  <a:lnTo>
                    <a:pt x="256" y="42"/>
                  </a:lnTo>
                  <a:lnTo>
                    <a:pt x="238" y="48"/>
                  </a:lnTo>
                  <a:lnTo>
                    <a:pt x="214" y="12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64" y="167"/>
                  </a:lnTo>
                  <a:lnTo>
                    <a:pt x="144" y="217"/>
                  </a:lnTo>
                  <a:lnTo>
                    <a:pt x="110" y="281"/>
                  </a:lnTo>
                  <a:lnTo>
                    <a:pt x="96" y="327"/>
                  </a:lnTo>
                  <a:lnTo>
                    <a:pt x="124" y="405"/>
                  </a:lnTo>
                  <a:lnTo>
                    <a:pt x="100" y="463"/>
                  </a:lnTo>
                  <a:lnTo>
                    <a:pt x="68" y="503"/>
                  </a:lnTo>
                  <a:lnTo>
                    <a:pt x="30" y="539"/>
                  </a:lnTo>
                  <a:lnTo>
                    <a:pt x="24" y="613"/>
                  </a:lnTo>
                  <a:lnTo>
                    <a:pt x="0" y="741"/>
                  </a:lnTo>
                  <a:lnTo>
                    <a:pt x="202" y="741"/>
                  </a:lnTo>
                  <a:lnTo>
                    <a:pt x="180" y="639"/>
                  </a:lnTo>
                  <a:lnTo>
                    <a:pt x="192" y="589"/>
                  </a:lnTo>
                  <a:lnTo>
                    <a:pt x="178" y="539"/>
                  </a:lnTo>
                  <a:lnTo>
                    <a:pt x="190" y="499"/>
                  </a:lnTo>
                  <a:lnTo>
                    <a:pt x="184" y="465"/>
                  </a:lnTo>
                  <a:lnTo>
                    <a:pt x="192" y="391"/>
                  </a:lnTo>
                  <a:lnTo>
                    <a:pt x="216" y="313"/>
                  </a:lnTo>
                  <a:lnTo>
                    <a:pt x="238" y="249"/>
                  </a:lnTo>
                  <a:lnTo>
                    <a:pt x="268" y="185"/>
                  </a:lnTo>
                  <a:lnTo>
                    <a:pt x="284" y="159"/>
                  </a:lnTo>
                  <a:lnTo>
                    <a:pt x="304" y="12"/>
                  </a:lnTo>
                  <a:lnTo>
                    <a:pt x="298" y="24"/>
                  </a:lnTo>
                  <a:lnTo>
                    <a:pt x="292" y="30"/>
                  </a:lnTo>
                  <a:lnTo>
                    <a:pt x="292" y="36"/>
                  </a:lnTo>
                  <a:lnTo>
                    <a:pt x="286" y="36"/>
                  </a:lnTo>
                  <a:lnTo>
                    <a:pt x="286" y="42"/>
                  </a:lnTo>
                  <a:lnTo>
                    <a:pt x="280" y="42"/>
                  </a:lnTo>
                  <a:lnTo>
                    <a:pt x="280" y="42"/>
                  </a:lnTo>
                  <a:lnTo>
                    <a:pt x="280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ltGray">
            <a:xfrm>
              <a:off x="4918" y="3553"/>
              <a:ext cx="314" cy="767"/>
            </a:xfrm>
            <a:custGeom>
              <a:avLst/>
              <a:gdLst/>
              <a:ahLst/>
              <a:cxnLst>
                <a:cxn ang="0">
                  <a:pos x="284" y="6"/>
                </a:cxn>
                <a:cxn ang="0">
                  <a:pos x="278" y="6"/>
                </a:cxn>
                <a:cxn ang="0">
                  <a:pos x="272" y="12"/>
                </a:cxn>
                <a:cxn ang="0">
                  <a:pos x="254" y="18"/>
                </a:cxn>
                <a:cxn ang="0">
                  <a:pos x="230" y="24"/>
                </a:cxn>
                <a:cxn ang="0">
                  <a:pos x="206" y="42"/>
                </a:cxn>
                <a:cxn ang="0">
                  <a:pos x="188" y="48"/>
                </a:cxn>
                <a:cxn ang="0">
                  <a:pos x="176" y="54"/>
                </a:cxn>
                <a:cxn ang="0">
                  <a:pos x="170" y="54"/>
                </a:cxn>
                <a:cxn ang="0">
                  <a:pos x="150" y="169"/>
                </a:cxn>
                <a:cxn ang="0">
                  <a:pos x="110" y="225"/>
                </a:cxn>
                <a:cxn ang="0">
                  <a:pos x="54" y="383"/>
                </a:cxn>
                <a:cxn ang="0">
                  <a:pos x="82" y="555"/>
                </a:cxn>
                <a:cxn ang="0">
                  <a:pos x="40" y="679"/>
                </a:cxn>
                <a:cxn ang="0">
                  <a:pos x="0" y="767"/>
                </a:cxn>
                <a:cxn ang="0">
                  <a:pos x="108" y="767"/>
                </a:cxn>
                <a:cxn ang="0">
                  <a:pos x="120" y="611"/>
                </a:cxn>
                <a:cxn ang="0">
                  <a:pos x="148" y="499"/>
                </a:cxn>
                <a:cxn ang="0">
                  <a:pos x="160" y="367"/>
                </a:cxn>
                <a:cxn ang="0">
                  <a:pos x="218" y="327"/>
                </a:cxn>
                <a:cxn ang="0">
                  <a:pos x="238" y="221"/>
                </a:cxn>
                <a:cxn ang="0">
                  <a:pos x="296" y="135"/>
                </a:cxn>
                <a:cxn ang="0">
                  <a:pos x="314" y="0"/>
                </a:cxn>
                <a:cxn ang="0">
                  <a:pos x="302" y="0"/>
                </a:cxn>
                <a:cxn ang="0">
                  <a:pos x="296" y="0"/>
                </a:cxn>
                <a:cxn ang="0">
                  <a:pos x="290" y="0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  <a:cxn ang="0">
                  <a:pos x="284" y="6"/>
                </a:cxn>
              </a:cxnLst>
              <a:rect l="0" t="0" r="r" b="b"/>
              <a:pathLst>
                <a:path w="314" h="767">
                  <a:moveTo>
                    <a:pt x="284" y="6"/>
                  </a:moveTo>
                  <a:lnTo>
                    <a:pt x="278" y="6"/>
                  </a:lnTo>
                  <a:lnTo>
                    <a:pt x="272" y="12"/>
                  </a:lnTo>
                  <a:lnTo>
                    <a:pt x="254" y="18"/>
                  </a:lnTo>
                  <a:lnTo>
                    <a:pt x="230" y="24"/>
                  </a:lnTo>
                  <a:lnTo>
                    <a:pt x="206" y="42"/>
                  </a:lnTo>
                  <a:lnTo>
                    <a:pt x="188" y="48"/>
                  </a:lnTo>
                  <a:lnTo>
                    <a:pt x="176" y="54"/>
                  </a:lnTo>
                  <a:lnTo>
                    <a:pt x="170" y="54"/>
                  </a:lnTo>
                  <a:lnTo>
                    <a:pt x="150" y="169"/>
                  </a:lnTo>
                  <a:lnTo>
                    <a:pt x="110" y="225"/>
                  </a:lnTo>
                  <a:lnTo>
                    <a:pt x="54" y="383"/>
                  </a:lnTo>
                  <a:lnTo>
                    <a:pt x="82" y="555"/>
                  </a:lnTo>
                  <a:lnTo>
                    <a:pt x="40" y="679"/>
                  </a:lnTo>
                  <a:lnTo>
                    <a:pt x="0" y="767"/>
                  </a:lnTo>
                  <a:lnTo>
                    <a:pt x="108" y="767"/>
                  </a:lnTo>
                  <a:lnTo>
                    <a:pt x="120" y="611"/>
                  </a:lnTo>
                  <a:lnTo>
                    <a:pt x="148" y="499"/>
                  </a:lnTo>
                  <a:lnTo>
                    <a:pt x="160" y="367"/>
                  </a:lnTo>
                  <a:lnTo>
                    <a:pt x="218" y="327"/>
                  </a:lnTo>
                  <a:lnTo>
                    <a:pt x="238" y="221"/>
                  </a:lnTo>
                  <a:lnTo>
                    <a:pt x="296" y="135"/>
                  </a:lnTo>
                  <a:lnTo>
                    <a:pt x="314" y="0"/>
                  </a:lnTo>
                  <a:lnTo>
                    <a:pt x="302" y="0"/>
                  </a:lnTo>
                  <a:lnTo>
                    <a:pt x="296" y="0"/>
                  </a:lnTo>
                  <a:lnTo>
                    <a:pt x="290" y="0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  <a:lnTo>
                    <a:pt x="284" y="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ltGray">
            <a:xfrm>
              <a:off x="4700" y="3697"/>
              <a:ext cx="275" cy="623"/>
            </a:xfrm>
            <a:custGeom>
              <a:avLst/>
              <a:gdLst/>
              <a:ahLst/>
              <a:cxnLst>
                <a:cxn ang="0">
                  <a:pos x="257" y="12"/>
                </a:cxn>
                <a:cxn ang="0">
                  <a:pos x="239" y="6"/>
                </a:cxn>
                <a:cxn ang="0">
                  <a:pos x="203" y="6"/>
                </a:cxn>
                <a:cxn ang="0">
                  <a:pos x="203" y="6"/>
                </a:cxn>
                <a:cxn ang="0">
                  <a:pos x="197" y="6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6" y="0"/>
                </a:cxn>
                <a:cxn ang="0">
                  <a:pos x="160" y="0"/>
                </a:cxn>
                <a:cxn ang="0">
                  <a:pos x="144" y="117"/>
                </a:cxn>
                <a:cxn ang="0">
                  <a:pos x="128" y="185"/>
                </a:cxn>
                <a:cxn ang="0">
                  <a:pos x="58" y="299"/>
                </a:cxn>
                <a:cxn ang="0">
                  <a:pos x="54" y="441"/>
                </a:cxn>
                <a:cxn ang="0">
                  <a:pos x="24" y="523"/>
                </a:cxn>
                <a:cxn ang="0">
                  <a:pos x="0" y="623"/>
                </a:cxn>
                <a:cxn ang="0">
                  <a:pos x="78" y="623"/>
                </a:cxn>
                <a:cxn ang="0">
                  <a:pos x="92" y="555"/>
                </a:cxn>
                <a:cxn ang="0">
                  <a:pos x="134" y="447"/>
                </a:cxn>
                <a:cxn ang="0">
                  <a:pos x="158" y="315"/>
                </a:cxn>
                <a:cxn ang="0">
                  <a:pos x="184" y="257"/>
                </a:cxn>
                <a:cxn ang="0">
                  <a:pos x="216" y="211"/>
                </a:cxn>
                <a:cxn ang="0">
                  <a:pos x="222" y="145"/>
                </a:cxn>
                <a:cxn ang="0">
                  <a:pos x="240" y="111"/>
                </a:cxn>
                <a:cxn ang="0">
                  <a:pos x="262" y="79"/>
                </a:cxn>
                <a:cxn ang="0">
                  <a:pos x="275" y="6"/>
                </a:cxn>
                <a:cxn ang="0">
                  <a:pos x="263" y="12"/>
                </a:cxn>
                <a:cxn ang="0">
                  <a:pos x="257" y="12"/>
                </a:cxn>
                <a:cxn ang="0">
                  <a:pos x="257" y="12"/>
                </a:cxn>
                <a:cxn ang="0">
                  <a:pos x="257" y="12"/>
                </a:cxn>
              </a:cxnLst>
              <a:rect l="0" t="0" r="r" b="b"/>
              <a:pathLst>
                <a:path w="275" h="623">
                  <a:moveTo>
                    <a:pt x="257" y="12"/>
                  </a:moveTo>
                  <a:lnTo>
                    <a:pt x="239" y="6"/>
                  </a:lnTo>
                  <a:lnTo>
                    <a:pt x="203" y="6"/>
                  </a:lnTo>
                  <a:lnTo>
                    <a:pt x="203" y="6"/>
                  </a:lnTo>
                  <a:lnTo>
                    <a:pt x="197" y="6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6" y="0"/>
                  </a:lnTo>
                  <a:lnTo>
                    <a:pt x="160" y="0"/>
                  </a:lnTo>
                  <a:lnTo>
                    <a:pt x="144" y="117"/>
                  </a:lnTo>
                  <a:lnTo>
                    <a:pt x="128" y="185"/>
                  </a:lnTo>
                  <a:lnTo>
                    <a:pt x="58" y="299"/>
                  </a:lnTo>
                  <a:lnTo>
                    <a:pt x="54" y="441"/>
                  </a:lnTo>
                  <a:lnTo>
                    <a:pt x="24" y="523"/>
                  </a:lnTo>
                  <a:lnTo>
                    <a:pt x="0" y="623"/>
                  </a:lnTo>
                  <a:lnTo>
                    <a:pt x="78" y="623"/>
                  </a:lnTo>
                  <a:lnTo>
                    <a:pt x="92" y="555"/>
                  </a:lnTo>
                  <a:lnTo>
                    <a:pt x="134" y="447"/>
                  </a:lnTo>
                  <a:lnTo>
                    <a:pt x="158" y="315"/>
                  </a:lnTo>
                  <a:lnTo>
                    <a:pt x="184" y="257"/>
                  </a:lnTo>
                  <a:lnTo>
                    <a:pt x="216" y="211"/>
                  </a:lnTo>
                  <a:lnTo>
                    <a:pt x="222" y="145"/>
                  </a:lnTo>
                  <a:lnTo>
                    <a:pt x="240" y="111"/>
                  </a:lnTo>
                  <a:lnTo>
                    <a:pt x="262" y="79"/>
                  </a:lnTo>
                  <a:lnTo>
                    <a:pt x="275" y="6"/>
                  </a:lnTo>
                  <a:lnTo>
                    <a:pt x="263" y="12"/>
                  </a:lnTo>
                  <a:lnTo>
                    <a:pt x="257" y="12"/>
                  </a:lnTo>
                  <a:lnTo>
                    <a:pt x="257" y="12"/>
                  </a:lnTo>
                  <a:lnTo>
                    <a:pt x="257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ltGray">
            <a:xfrm>
              <a:off x="4522" y="3709"/>
              <a:ext cx="213" cy="611"/>
            </a:xfrm>
            <a:custGeom>
              <a:avLst/>
              <a:gdLst/>
              <a:ahLst/>
              <a:cxnLst>
                <a:cxn ang="0">
                  <a:pos x="171" y="12"/>
                </a:cxn>
                <a:cxn ang="0">
                  <a:pos x="159" y="24"/>
                </a:cxn>
                <a:cxn ang="0">
                  <a:pos x="153" y="36"/>
                </a:cxn>
                <a:cxn ang="0">
                  <a:pos x="128" y="60"/>
                </a:cxn>
                <a:cxn ang="0">
                  <a:pos x="110" y="83"/>
                </a:cxn>
                <a:cxn ang="0">
                  <a:pos x="86" y="119"/>
                </a:cxn>
                <a:cxn ang="0">
                  <a:pos x="68" y="167"/>
                </a:cxn>
                <a:cxn ang="0">
                  <a:pos x="68" y="221"/>
                </a:cxn>
                <a:cxn ang="0">
                  <a:pos x="68" y="227"/>
                </a:cxn>
                <a:cxn ang="0">
                  <a:pos x="68" y="233"/>
                </a:cxn>
                <a:cxn ang="0">
                  <a:pos x="68" y="239"/>
                </a:cxn>
                <a:cxn ang="0">
                  <a:pos x="68" y="245"/>
                </a:cxn>
                <a:cxn ang="0">
                  <a:pos x="68" y="251"/>
                </a:cxn>
                <a:cxn ang="0">
                  <a:pos x="68" y="251"/>
                </a:cxn>
                <a:cxn ang="0">
                  <a:pos x="68" y="257"/>
                </a:cxn>
                <a:cxn ang="0">
                  <a:pos x="68" y="269"/>
                </a:cxn>
                <a:cxn ang="0">
                  <a:pos x="74" y="287"/>
                </a:cxn>
                <a:cxn ang="0">
                  <a:pos x="80" y="305"/>
                </a:cxn>
                <a:cxn ang="0">
                  <a:pos x="86" y="311"/>
                </a:cxn>
                <a:cxn ang="0">
                  <a:pos x="86" y="311"/>
                </a:cxn>
                <a:cxn ang="0">
                  <a:pos x="92" y="317"/>
                </a:cxn>
                <a:cxn ang="0">
                  <a:pos x="92" y="323"/>
                </a:cxn>
                <a:cxn ang="0">
                  <a:pos x="92" y="323"/>
                </a:cxn>
                <a:cxn ang="0">
                  <a:pos x="24" y="437"/>
                </a:cxn>
                <a:cxn ang="0">
                  <a:pos x="18" y="471"/>
                </a:cxn>
                <a:cxn ang="0">
                  <a:pos x="0" y="547"/>
                </a:cxn>
                <a:cxn ang="0">
                  <a:pos x="50" y="611"/>
                </a:cxn>
                <a:cxn ang="0">
                  <a:pos x="114" y="611"/>
                </a:cxn>
                <a:cxn ang="0">
                  <a:pos x="104" y="555"/>
                </a:cxn>
                <a:cxn ang="0">
                  <a:pos x="120" y="515"/>
                </a:cxn>
                <a:cxn ang="0">
                  <a:pos x="150" y="449"/>
                </a:cxn>
                <a:cxn ang="0">
                  <a:pos x="166" y="377"/>
                </a:cxn>
                <a:cxn ang="0">
                  <a:pos x="156" y="295"/>
                </a:cxn>
                <a:cxn ang="0">
                  <a:pos x="170" y="203"/>
                </a:cxn>
                <a:cxn ang="0">
                  <a:pos x="212" y="95"/>
                </a:cxn>
                <a:cxn ang="0">
                  <a:pos x="213" y="0"/>
                </a:cxn>
                <a:cxn ang="0">
                  <a:pos x="207" y="0"/>
                </a:cxn>
                <a:cxn ang="0">
                  <a:pos x="201" y="0"/>
                </a:cxn>
                <a:cxn ang="0">
                  <a:pos x="195" y="0"/>
                </a:cxn>
                <a:cxn ang="0">
                  <a:pos x="189" y="0"/>
                </a:cxn>
                <a:cxn ang="0">
                  <a:pos x="183" y="6"/>
                </a:cxn>
                <a:cxn ang="0">
                  <a:pos x="177" y="6"/>
                </a:cxn>
                <a:cxn ang="0">
                  <a:pos x="171" y="12"/>
                </a:cxn>
                <a:cxn ang="0">
                  <a:pos x="171" y="12"/>
                </a:cxn>
                <a:cxn ang="0">
                  <a:pos x="171" y="12"/>
                </a:cxn>
              </a:cxnLst>
              <a:rect l="0" t="0" r="r" b="b"/>
              <a:pathLst>
                <a:path w="213" h="611">
                  <a:moveTo>
                    <a:pt x="171" y="12"/>
                  </a:moveTo>
                  <a:lnTo>
                    <a:pt x="159" y="24"/>
                  </a:lnTo>
                  <a:lnTo>
                    <a:pt x="153" y="36"/>
                  </a:lnTo>
                  <a:lnTo>
                    <a:pt x="128" y="60"/>
                  </a:lnTo>
                  <a:lnTo>
                    <a:pt x="110" y="83"/>
                  </a:lnTo>
                  <a:lnTo>
                    <a:pt x="86" y="119"/>
                  </a:lnTo>
                  <a:lnTo>
                    <a:pt x="68" y="167"/>
                  </a:lnTo>
                  <a:lnTo>
                    <a:pt x="68" y="221"/>
                  </a:lnTo>
                  <a:lnTo>
                    <a:pt x="68" y="227"/>
                  </a:lnTo>
                  <a:lnTo>
                    <a:pt x="68" y="233"/>
                  </a:lnTo>
                  <a:lnTo>
                    <a:pt x="68" y="239"/>
                  </a:lnTo>
                  <a:lnTo>
                    <a:pt x="68" y="245"/>
                  </a:lnTo>
                  <a:lnTo>
                    <a:pt x="68" y="251"/>
                  </a:lnTo>
                  <a:lnTo>
                    <a:pt x="68" y="251"/>
                  </a:lnTo>
                  <a:lnTo>
                    <a:pt x="68" y="257"/>
                  </a:lnTo>
                  <a:lnTo>
                    <a:pt x="68" y="269"/>
                  </a:lnTo>
                  <a:lnTo>
                    <a:pt x="74" y="287"/>
                  </a:lnTo>
                  <a:lnTo>
                    <a:pt x="80" y="305"/>
                  </a:lnTo>
                  <a:lnTo>
                    <a:pt x="86" y="311"/>
                  </a:lnTo>
                  <a:lnTo>
                    <a:pt x="86" y="311"/>
                  </a:lnTo>
                  <a:lnTo>
                    <a:pt x="92" y="317"/>
                  </a:lnTo>
                  <a:lnTo>
                    <a:pt x="92" y="323"/>
                  </a:lnTo>
                  <a:lnTo>
                    <a:pt x="92" y="323"/>
                  </a:lnTo>
                  <a:lnTo>
                    <a:pt x="24" y="437"/>
                  </a:lnTo>
                  <a:lnTo>
                    <a:pt x="18" y="471"/>
                  </a:lnTo>
                  <a:lnTo>
                    <a:pt x="0" y="547"/>
                  </a:lnTo>
                  <a:lnTo>
                    <a:pt x="50" y="611"/>
                  </a:lnTo>
                  <a:lnTo>
                    <a:pt x="114" y="611"/>
                  </a:lnTo>
                  <a:lnTo>
                    <a:pt x="104" y="555"/>
                  </a:lnTo>
                  <a:lnTo>
                    <a:pt x="120" y="515"/>
                  </a:lnTo>
                  <a:lnTo>
                    <a:pt x="150" y="449"/>
                  </a:lnTo>
                  <a:lnTo>
                    <a:pt x="166" y="377"/>
                  </a:lnTo>
                  <a:lnTo>
                    <a:pt x="156" y="295"/>
                  </a:lnTo>
                  <a:lnTo>
                    <a:pt x="170" y="203"/>
                  </a:lnTo>
                  <a:lnTo>
                    <a:pt x="212" y="95"/>
                  </a:lnTo>
                  <a:lnTo>
                    <a:pt x="213" y="0"/>
                  </a:lnTo>
                  <a:lnTo>
                    <a:pt x="207" y="0"/>
                  </a:lnTo>
                  <a:lnTo>
                    <a:pt x="201" y="0"/>
                  </a:lnTo>
                  <a:lnTo>
                    <a:pt x="195" y="0"/>
                  </a:lnTo>
                  <a:lnTo>
                    <a:pt x="189" y="0"/>
                  </a:lnTo>
                  <a:lnTo>
                    <a:pt x="183" y="6"/>
                  </a:lnTo>
                  <a:lnTo>
                    <a:pt x="177" y="6"/>
                  </a:lnTo>
                  <a:lnTo>
                    <a:pt x="171" y="12"/>
                  </a:lnTo>
                  <a:lnTo>
                    <a:pt x="171" y="12"/>
                  </a:lnTo>
                  <a:lnTo>
                    <a:pt x="171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ltGray">
            <a:xfrm>
              <a:off x="4292" y="3936"/>
              <a:ext cx="167" cy="384"/>
            </a:xfrm>
            <a:custGeom>
              <a:avLst/>
              <a:gdLst/>
              <a:ahLst/>
              <a:cxnLst>
                <a:cxn ang="0">
                  <a:pos x="149" y="60"/>
                </a:cxn>
                <a:cxn ang="0">
                  <a:pos x="119" y="30"/>
                </a:cxn>
                <a:cxn ang="0">
                  <a:pos x="89" y="12"/>
                </a:cxn>
                <a:cxn ang="0">
                  <a:pos x="59" y="0"/>
                </a:cxn>
                <a:cxn ang="0">
                  <a:pos x="54" y="70"/>
                </a:cxn>
                <a:cxn ang="0">
                  <a:pos x="46" y="112"/>
                </a:cxn>
                <a:cxn ang="0">
                  <a:pos x="52" y="168"/>
                </a:cxn>
                <a:cxn ang="0">
                  <a:pos x="24" y="194"/>
                </a:cxn>
                <a:cxn ang="0">
                  <a:pos x="16" y="258"/>
                </a:cxn>
                <a:cxn ang="0">
                  <a:pos x="2" y="300"/>
                </a:cxn>
                <a:cxn ang="0">
                  <a:pos x="0" y="352"/>
                </a:cxn>
                <a:cxn ang="0">
                  <a:pos x="47" y="384"/>
                </a:cxn>
                <a:cxn ang="0">
                  <a:pos x="149" y="384"/>
                </a:cxn>
                <a:cxn ang="0">
                  <a:pos x="134" y="350"/>
                </a:cxn>
                <a:cxn ang="0">
                  <a:pos x="104" y="324"/>
                </a:cxn>
                <a:cxn ang="0">
                  <a:pos x="138" y="274"/>
                </a:cxn>
                <a:cxn ang="0">
                  <a:pos x="122" y="220"/>
                </a:cxn>
                <a:cxn ang="0">
                  <a:pos x="132" y="186"/>
                </a:cxn>
                <a:cxn ang="0">
                  <a:pos x="140" y="154"/>
                </a:cxn>
                <a:cxn ang="0">
                  <a:pos x="167" y="90"/>
                </a:cxn>
                <a:cxn ang="0">
                  <a:pos x="149" y="60"/>
                </a:cxn>
                <a:cxn ang="0">
                  <a:pos x="149" y="60"/>
                </a:cxn>
                <a:cxn ang="0">
                  <a:pos x="149" y="60"/>
                </a:cxn>
              </a:cxnLst>
              <a:rect l="0" t="0" r="r" b="b"/>
              <a:pathLst>
                <a:path w="167" h="384">
                  <a:moveTo>
                    <a:pt x="149" y="60"/>
                  </a:moveTo>
                  <a:lnTo>
                    <a:pt x="119" y="30"/>
                  </a:lnTo>
                  <a:lnTo>
                    <a:pt x="89" y="12"/>
                  </a:lnTo>
                  <a:lnTo>
                    <a:pt x="59" y="0"/>
                  </a:lnTo>
                  <a:lnTo>
                    <a:pt x="54" y="70"/>
                  </a:lnTo>
                  <a:lnTo>
                    <a:pt x="46" y="112"/>
                  </a:lnTo>
                  <a:lnTo>
                    <a:pt x="52" y="168"/>
                  </a:lnTo>
                  <a:lnTo>
                    <a:pt x="24" y="194"/>
                  </a:lnTo>
                  <a:lnTo>
                    <a:pt x="16" y="258"/>
                  </a:lnTo>
                  <a:lnTo>
                    <a:pt x="2" y="300"/>
                  </a:lnTo>
                  <a:lnTo>
                    <a:pt x="0" y="352"/>
                  </a:lnTo>
                  <a:lnTo>
                    <a:pt x="47" y="384"/>
                  </a:lnTo>
                  <a:lnTo>
                    <a:pt x="149" y="384"/>
                  </a:lnTo>
                  <a:lnTo>
                    <a:pt x="134" y="350"/>
                  </a:lnTo>
                  <a:lnTo>
                    <a:pt x="104" y="324"/>
                  </a:lnTo>
                  <a:lnTo>
                    <a:pt x="138" y="274"/>
                  </a:lnTo>
                  <a:lnTo>
                    <a:pt x="122" y="220"/>
                  </a:lnTo>
                  <a:lnTo>
                    <a:pt x="132" y="186"/>
                  </a:lnTo>
                  <a:lnTo>
                    <a:pt x="140" y="154"/>
                  </a:lnTo>
                  <a:lnTo>
                    <a:pt x="167" y="90"/>
                  </a:lnTo>
                  <a:lnTo>
                    <a:pt x="149" y="60"/>
                  </a:lnTo>
                  <a:lnTo>
                    <a:pt x="149" y="60"/>
                  </a:lnTo>
                  <a:lnTo>
                    <a:pt x="149" y="6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ltGray">
            <a:xfrm>
              <a:off x="4100" y="4020"/>
              <a:ext cx="166" cy="300"/>
            </a:xfrm>
            <a:custGeom>
              <a:avLst/>
              <a:gdLst/>
              <a:ahLst/>
              <a:cxnLst>
                <a:cxn ang="0">
                  <a:pos x="136" y="12"/>
                </a:cxn>
                <a:cxn ang="0">
                  <a:pos x="100" y="0"/>
                </a:cxn>
                <a:cxn ang="0">
                  <a:pos x="78" y="64"/>
                </a:cxn>
                <a:cxn ang="0">
                  <a:pos x="70" y="126"/>
                </a:cxn>
                <a:cxn ang="0">
                  <a:pos x="46" y="184"/>
                </a:cxn>
                <a:cxn ang="0">
                  <a:pos x="58" y="232"/>
                </a:cxn>
                <a:cxn ang="0">
                  <a:pos x="38" y="268"/>
                </a:cxn>
                <a:cxn ang="0">
                  <a:pos x="0" y="300"/>
                </a:cxn>
                <a:cxn ang="0">
                  <a:pos x="160" y="300"/>
                </a:cxn>
                <a:cxn ang="0">
                  <a:pos x="136" y="272"/>
                </a:cxn>
                <a:cxn ang="0">
                  <a:pos x="98" y="234"/>
                </a:cxn>
                <a:cxn ang="0">
                  <a:pos x="130" y="188"/>
                </a:cxn>
                <a:cxn ang="0">
                  <a:pos x="138" y="134"/>
                </a:cxn>
                <a:cxn ang="0">
                  <a:pos x="144" y="94"/>
                </a:cxn>
                <a:cxn ang="0">
                  <a:pos x="164" y="60"/>
                </a:cxn>
                <a:cxn ang="0">
                  <a:pos x="166" y="0"/>
                </a:cxn>
                <a:cxn ang="0">
                  <a:pos x="136" y="12"/>
                </a:cxn>
                <a:cxn ang="0">
                  <a:pos x="136" y="12"/>
                </a:cxn>
                <a:cxn ang="0">
                  <a:pos x="136" y="12"/>
                </a:cxn>
              </a:cxnLst>
              <a:rect l="0" t="0" r="r" b="b"/>
              <a:pathLst>
                <a:path w="166" h="300">
                  <a:moveTo>
                    <a:pt x="136" y="12"/>
                  </a:moveTo>
                  <a:lnTo>
                    <a:pt x="100" y="0"/>
                  </a:lnTo>
                  <a:lnTo>
                    <a:pt x="78" y="64"/>
                  </a:lnTo>
                  <a:lnTo>
                    <a:pt x="70" y="126"/>
                  </a:lnTo>
                  <a:lnTo>
                    <a:pt x="46" y="184"/>
                  </a:lnTo>
                  <a:lnTo>
                    <a:pt x="58" y="232"/>
                  </a:lnTo>
                  <a:lnTo>
                    <a:pt x="38" y="268"/>
                  </a:lnTo>
                  <a:lnTo>
                    <a:pt x="0" y="300"/>
                  </a:lnTo>
                  <a:lnTo>
                    <a:pt x="160" y="300"/>
                  </a:lnTo>
                  <a:lnTo>
                    <a:pt x="136" y="272"/>
                  </a:lnTo>
                  <a:lnTo>
                    <a:pt x="98" y="234"/>
                  </a:lnTo>
                  <a:lnTo>
                    <a:pt x="130" y="188"/>
                  </a:lnTo>
                  <a:lnTo>
                    <a:pt x="138" y="134"/>
                  </a:lnTo>
                  <a:lnTo>
                    <a:pt x="144" y="94"/>
                  </a:lnTo>
                  <a:lnTo>
                    <a:pt x="164" y="60"/>
                  </a:lnTo>
                  <a:lnTo>
                    <a:pt x="166" y="0"/>
                  </a:lnTo>
                  <a:lnTo>
                    <a:pt x="136" y="12"/>
                  </a:lnTo>
                  <a:lnTo>
                    <a:pt x="136" y="12"/>
                  </a:lnTo>
                  <a:lnTo>
                    <a:pt x="136" y="1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ltGray">
            <a:xfrm>
              <a:off x="3910" y="4038"/>
              <a:ext cx="237" cy="282"/>
            </a:xfrm>
            <a:custGeom>
              <a:avLst/>
              <a:gdLst/>
              <a:ahLst/>
              <a:cxnLst>
                <a:cxn ang="0">
                  <a:pos x="201" y="0"/>
                </a:cxn>
                <a:cxn ang="0">
                  <a:pos x="183" y="0"/>
                </a:cxn>
                <a:cxn ang="0">
                  <a:pos x="158" y="50"/>
                </a:cxn>
                <a:cxn ang="0">
                  <a:pos x="148" y="92"/>
                </a:cxn>
                <a:cxn ang="0">
                  <a:pos x="120" y="144"/>
                </a:cxn>
                <a:cxn ang="0">
                  <a:pos x="82" y="182"/>
                </a:cxn>
                <a:cxn ang="0">
                  <a:pos x="60" y="232"/>
                </a:cxn>
                <a:cxn ang="0">
                  <a:pos x="0" y="282"/>
                </a:cxn>
                <a:cxn ang="0">
                  <a:pos x="128" y="282"/>
                </a:cxn>
                <a:cxn ang="0">
                  <a:pos x="154" y="254"/>
                </a:cxn>
                <a:cxn ang="0">
                  <a:pos x="158" y="196"/>
                </a:cxn>
                <a:cxn ang="0">
                  <a:pos x="188" y="148"/>
                </a:cxn>
                <a:cxn ang="0">
                  <a:pos x="196" y="70"/>
                </a:cxn>
                <a:cxn ang="0">
                  <a:pos x="237" y="0"/>
                </a:cxn>
                <a:cxn ang="0">
                  <a:pos x="201" y="0"/>
                </a:cxn>
                <a:cxn ang="0">
                  <a:pos x="201" y="0"/>
                </a:cxn>
                <a:cxn ang="0">
                  <a:pos x="201" y="0"/>
                </a:cxn>
              </a:cxnLst>
              <a:rect l="0" t="0" r="r" b="b"/>
              <a:pathLst>
                <a:path w="237" h="282">
                  <a:moveTo>
                    <a:pt x="201" y="0"/>
                  </a:moveTo>
                  <a:lnTo>
                    <a:pt x="183" y="0"/>
                  </a:lnTo>
                  <a:lnTo>
                    <a:pt x="158" y="50"/>
                  </a:lnTo>
                  <a:lnTo>
                    <a:pt x="148" y="92"/>
                  </a:lnTo>
                  <a:lnTo>
                    <a:pt x="120" y="144"/>
                  </a:lnTo>
                  <a:lnTo>
                    <a:pt x="82" y="182"/>
                  </a:lnTo>
                  <a:lnTo>
                    <a:pt x="60" y="232"/>
                  </a:lnTo>
                  <a:lnTo>
                    <a:pt x="0" y="282"/>
                  </a:lnTo>
                  <a:lnTo>
                    <a:pt x="128" y="282"/>
                  </a:lnTo>
                  <a:lnTo>
                    <a:pt x="154" y="254"/>
                  </a:lnTo>
                  <a:lnTo>
                    <a:pt x="158" y="196"/>
                  </a:lnTo>
                  <a:lnTo>
                    <a:pt x="188" y="148"/>
                  </a:lnTo>
                  <a:lnTo>
                    <a:pt x="196" y="70"/>
                  </a:lnTo>
                  <a:lnTo>
                    <a:pt x="237" y="0"/>
                  </a:lnTo>
                  <a:lnTo>
                    <a:pt x="201" y="0"/>
                  </a:lnTo>
                  <a:lnTo>
                    <a:pt x="201" y="0"/>
                  </a:lnTo>
                  <a:lnTo>
                    <a:pt x="20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ltGray">
            <a:xfrm>
              <a:off x="3674" y="4086"/>
              <a:ext cx="196" cy="234"/>
            </a:xfrm>
            <a:custGeom>
              <a:avLst/>
              <a:gdLst/>
              <a:ahLst/>
              <a:cxnLst>
                <a:cxn ang="0">
                  <a:pos x="167" y="54"/>
                </a:cxn>
                <a:cxn ang="0">
                  <a:pos x="113" y="24"/>
                </a:cxn>
                <a:cxn ang="0">
                  <a:pos x="83" y="0"/>
                </a:cxn>
                <a:cxn ang="0">
                  <a:pos x="80" y="62"/>
                </a:cxn>
                <a:cxn ang="0">
                  <a:pos x="58" y="100"/>
                </a:cxn>
                <a:cxn ang="0">
                  <a:pos x="54" y="160"/>
                </a:cxn>
                <a:cxn ang="0">
                  <a:pos x="36" y="202"/>
                </a:cxn>
                <a:cxn ang="0">
                  <a:pos x="0" y="234"/>
                </a:cxn>
                <a:cxn ang="0">
                  <a:pos x="146" y="234"/>
                </a:cxn>
                <a:cxn ang="0">
                  <a:pos x="170" y="198"/>
                </a:cxn>
                <a:cxn ang="0">
                  <a:pos x="158" y="138"/>
                </a:cxn>
                <a:cxn ang="0">
                  <a:pos x="196" y="100"/>
                </a:cxn>
                <a:cxn ang="0">
                  <a:pos x="191" y="54"/>
                </a:cxn>
                <a:cxn ang="0">
                  <a:pos x="167" y="54"/>
                </a:cxn>
                <a:cxn ang="0">
                  <a:pos x="167" y="54"/>
                </a:cxn>
                <a:cxn ang="0">
                  <a:pos x="167" y="54"/>
                </a:cxn>
              </a:cxnLst>
              <a:rect l="0" t="0" r="r" b="b"/>
              <a:pathLst>
                <a:path w="196" h="234">
                  <a:moveTo>
                    <a:pt x="167" y="54"/>
                  </a:moveTo>
                  <a:lnTo>
                    <a:pt x="113" y="24"/>
                  </a:lnTo>
                  <a:lnTo>
                    <a:pt x="83" y="0"/>
                  </a:lnTo>
                  <a:lnTo>
                    <a:pt x="80" y="62"/>
                  </a:lnTo>
                  <a:lnTo>
                    <a:pt x="58" y="100"/>
                  </a:lnTo>
                  <a:lnTo>
                    <a:pt x="54" y="160"/>
                  </a:lnTo>
                  <a:lnTo>
                    <a:pt x="36" y="202"/>
                  </a:lnTo>
                  <a:lnTo>
                    <a:pt x="0" y="234"/>
                  </a:lnTo>
                  <a:lnTo>
                    <a:pt x="146" y="234"/>
                  </a:lnTo>
                  <a:lnTo>
                    <a:pt x="170" y="198"/>
                  </a:lnTo>
                  <a:lnTo>
                    <a:pt x="158" y="138"/>
                  </a:lnTo>
                  <a:lnTo>
                    <a:pt x="196" y="100"/>
                  </a:lnTo>
                  <a:lnTo>
                    <a:pt x="191" y="54"/>
                  </a:lnTo>
                  <a:lnTo>
                    <a:pt x="167" y="54"/>
                  </a:lnTo>
                  <a:lnTo>
                    <a:pt x="167" y="54"/>
                  </a:lnTo>
                  <a:lnTo>
                    <a:pt x="167" y="5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ltGray">
            <a:xfrm>
              <a:off x="3476" y="4068"/>
              <a:ext cx="190" cy="252"/>
            </a:xfrm>
            <a:custGeom>
              <a:avLst/>
              <a:gdLst/>
              <a:ahLst/>
              <a:cxnLst>
                <a:cxn ang="0">
                  <a:pos x="190" y="0"/>
                </a:cxn>
                <a:cxn ang="0">
                  <a:pos x="166" y="0"/>
                </a:cxn>
                <a:cxn ang="0">
                  <a:pos x="158" y="38"/>
                </a:cxn>
                <a:cxn ang="0">
                  <a:pos x="138" y="120"/>
                </a:cxn>
                <a:cxn ang="0">
                  <a:pos x="94" y="180"/>
                </a:cxn>
                <a:cxn ang="0">
                  <a:pos x="62" y="234"/>
                </a:cxn>
                <a:cxn ang="0">
                  <a:pos x="0" y="252"/>
                </a:cxn>
                <a:cxn ang="0">
                  <a:pos x="128" y="252"/>
                </a:cxn>
                <a:cxn ang="0">
                  <a:pos x="142" y="188"/>
                </a:cxn>
                <a:cxn ang="0">
                  <a:pos x="186" y="90"/>
                </a:cxn>
                <a:cxn ang="0">
                  <a:pos x="190" y="38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  <a:cxn ang="0">
                  <a:pos x="190" y="0"/>
                </a:cxn>
              </a:cxnLst>
              <a:rect l="0" t="0" r="r" b="b"/>
              <a:pathLst>
                <a:path w="190" h="252">
                  <a:moveTo>
                    <a:pt x="190" y="0"/>
                  </a:moveTo>
                  <a:lnTo>
                    <a:pt x="166" y="0"/>
                  </a:lnTo>
                  <a:lnTo>
                    <a:pt x="158" y="38"/>
                  </a:lnTo>
                  <a:lnTo>
                    <a:pt x="138" y="120"/>
                  </a:lnTo>
                  <a:lnTo>
                    <a:pt x="94" y="180"/>
                  </a:lnTo>
                  <a:lnTo>
                    <a:pt x="62" y="234"/>
                  </a:lnTo>
                  <a:lnTo>
                    <a:pt x="0" y="252"/>
                  </a:lnTo>
                  <a:lnTo>
                    <a:pt x="128" y="252"/>
                  </a:lnTo>
                  <a:lnTo>
                    <a:pt x="142" y="188"/>
                  </a:lnTo>
                  <a:lnTo>
                    <a:pt x="186" y="90"/>
                  </a:lnTo>
                  <a:lnTo>
                    <a:pt x="190" y="38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  <a:lnTo>
                    <a:pt x="190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ltGray">
            <a:xfrm>
              <a:off x="3170" y="4188"/>
              <a:ext cx="230" cy="132"/>
            </a:xfrm>
            <a:custGeom>
              <a:avLst/>
              <a:gdLst/>
              <a:ahLst/>
              <a:cxnLst>
                <a:cxn ang="0">
                  <a:pos x="197" y="0"/>
                </a:cxn>
                <a:cxn ang="0">
                  <a:pos x="191" y="0"/>
                </a:cxn>
                <a:cxn ang="0">
                  <a:pos x="185" y="0"/>
                </a:cxn>
                <a:cxn ang="0">
                  <a:pos x="173" y="0"/>
                </a:cxn>
                <a:cxn ang="0">
                  <a:pos x="161" y="0"/>
                </a:cxn>
                <a:cxn ang="0">
                  <a:pos x="155" y="0"/>
                </a:cxn>
                <a:cxn ang="0">
                  <a:pos x="138" y="6"/>
                </a:cxn>
                <a:cxn ang="0">
                  <a:pos x="132" y="6"/>
                </a:cxn>
                <a:cxn ang="0">
                  <a:pos x="35" y="18"/>
                </a:cxn>
                <a:cxn ang="0">
                  <a:pos x="11" y="30"/>
                </a:cxn>
                <a:cxn ang="0">
                  <a:pos x="23" y="54"/>
                </a:cxn>
                <a:cxn ang="0">
                  <a:pos x="0" y="100"/>
                </a:cxn>
                <a:cxn ang="0">
                  <a:pos x="0" y="132"/>
                </a:cxn>
                <a:cxn ang="0">
                  <a:pos x="162" y="132"/>
                </a:cxn>
                <a:cxn ang="0">
                  <a:pos x="204" y="88"/>
                </a:cxn>
                <a:cxn ang="0">
                  <a:pos x="230" y="46"/>
                </a:cxn>
                <a:cxn ang="0">
                  <a:pos x="214" y="24"/>
                </a:cxn>
                <a:cxn ang="0">
                  <a:pos x="215" y="0"/>
                </a:cxn>
                <a:cxn ang="0">
                  <a:pos x="209" y="0"/>
                </a:cxn>
                <a:cxn ang="0">
                  <a:pos x="203" y="0"/>
                </a:cxn>
                <a:cxn ang="0">
                  <a:pos x="203" y="0"/>
                </a:cxn>
                <a:cxn ang="0">
                  <a:pos x="197" y="0"/>
                </a:cxn>
                <a:cxn ang="0">
                  <a:pos x="197" y="0"/>
                </a:cxn>
                <a:cxn ang="0">
                  <a:pos x="197" y="0"/>
                </a:cxn>
              </a:cxnLst>
              <a:rect l="0" t="0" r="r" b="b"/>
              <a:pathLst>
                <a:path w="230" h="132">
                  <a:moveTo>
                    <a:pt x="197" y="0"/>
                  </a:moveTo>
                  <a:lnTo>
                    <a:pt x="191" y="0"/>
                  </a:lnTo>
                  <a:lnTo>
                    <a:pt x="185" y="0"/>
                  </a:lnTo>
                  <a:lnTo>
                    <a:pt x="173" y="0"/>
                  </a:lnTo>
                  <a:lnTo>
                    <a:pt x="161" y="0"/>
                  </a:lnTo>
                  <a:lnTo>
                    <a:pt x="155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35" y="18"/>
                  </a:lnTo>
                  <a:lnTo>
                    <a:pt x="11" y="30"/>
                  </a:lnTo>
                  <a:lnTo>
                    <a:pt x="23" y="54"/>
                  </a:lnTo>
                  <a:lnTo>
                    <a:pt x="0" y="100"/>
                  </a:lnTo>
                  <a:lnTo>
                    <a:pt x="0" y="132"/>
                  </a:lnTo>
                  <a:lnTo>
                    <a:pt x="162" y="132"/>
                  </a:lnTo>
                  <a:lnTo>
                    <a:pt x="204" y="88"/>
                  </a:lnTo>
                  <a:lnTo>
                    <a:pt x="230" y="46"/>
                  </a:lnTo>
                  <a:lnTo>
                    <a:pt x="214" y="24"/>
                  </a:lnTo>
                  <a:lnTo>
                    <a:pt x="215" y="0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203" y="0"/>
                  </a:lnTo>
                  <a:lnTo>
                    <a:pt x="197" y="0"/>
                  </a:lnTo>
                  <a:lnTo>
                    <a:pt x="197" y="0"/>
                  </a:lnTo>
                  <a:lnTo>
                    <a:pt x="197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ltGray">
            <a:xfrm>
              <a:off x="3044" y="4218"/>
              <a:ext cx="89" cy="102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66" y="48"/>
                </a:cxn>
                <a:cxn ang="0">
                  <a:pos x="30" y="72"/>
                </a:cxn>
                <a:cxn ang="0">
                  <a:pos x="0" y="102"/>
                </a:cxn>
                <a:cxn ang="0">
                  <a:pos x="66" y="102"/>
                </a:cxn>
                <a:cxn ang="0">
                  <a:pos x="88" y="56"/>
                </a:cxn>
                <a:cxn ang="0">
                  <a:pos x="89" y="6"/>
                </a:cxn>
                <a:cxn ang="0">
                  <a:pos x="71" y="0"/>
                </a:cxn>
                <a:cxn ang="0">
                  <a:pos x="71" y="0"/>
                </a:cxn>
                <a:cxn ang="0">
                  <a:pos x="71" y="0"/>
                </a:cxn>
              </a:cxnLst>
              <a:rect l="0" t="0" r="r" b="b"/>
              <a:pathLst>
                <a:path w="89" h="102">
                  <a:moveTo>
                    <a:pt x="71" y="0"/>
                  </a:moveTo>
                  <a:lnTo>
                    <a:pt x="66" y="48"/>
                  </a:lnTo>
                  <a:lnTo>
                    <a:pt x="30" y="72"/>
                  </a:lnTo>
                  <a:lnTo>
                    <a:pt x="0" y="102"/>
                  </a:lnTo>
                  <a:lnTo>
                    <a:pt x="66" y="102"/>
                  </a:lnTo>
                  <a:lnTo>
                    <a:pt x="88" y="56"/>
                  </a:lnTo>
                  <a:lnTo>
                    <a:pt x="89" y="6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ltGray">
            <a:xfrm>
              <a:off x="5482" y="3367"/>
              <a:ext cx="278" cy="953"/>
            </a:xfrm>
            <a:custGeom>
              <a:avLst/>
              <a:gdLst/>
              <a:ahLst/>
              <a:cxnLst>
                <a:cxn ang="0">
                  <a:pos x="278" y="24"/>
                </a:cxn>
                <a:cxn ang="0">
                  <a:pos x="272" y="24"/>
                </a:cxn>
                <a:cxn ang="0">
                  <a:pos x="272" y="18"/>
                </a:cxn>
                <a:cxn ang="0">
                  <a:pos x="266" y="18"/>
                </a:cxn>
                <a:cxn ang="0">
                  <a:pos x="254" y="12"/>
                </a:cxn>
                <a:cxn ang="0">
                  <a:pos x="236" y="6"/>
                </a:cxn>
                <a:cxn ang="0">
                  <a:pos x="212" y="0"/>
                </a:cxn>
                <a:cxn ang="0">
                  <a:pos x="206" y="6"/>
                </a:cxn>
                <a:cxn ang="0">
                  <a:pos x="198" y="129"/>
                </a:cxn>
                <a:cxn ang="0">
                  <a:pos x="184" y="209"/>
                </a:cxn>
                <a:cxn ang="0">
                  <a:pos x="182" y="249"/>
                </a:cxn>
                <a:cxn ang="0">
                  <a:pos x="200" y="339"/>
                </a:cxn>
                <a:cxn ang="0">
                  <a:pos x="186" y="481"/>
                </a:cxn>
                <a:cxn ang="0">
                  <a:pos x="176" y="521"/>
                </a:cxn>
                <a:cxn ang="0">
                  <a:pos x="156" y="601"/>
                </a:cxn>
                <a:cxn ang="0">
                  <a:pos x="172" y="681"/>
                </a:cxn>
                <a:cxn ang="0">
                  <a:pos x="138" y="765"/>
                </a:cxn>
                <a:cxn ang="0">
                  <a:pos x="96" y="847"/>
                </a:cxn>
                <a:cxn ang="0">
                  <a:pos x="50" y="899"/>
                </a:cxn>
                <a:cxn ang="0">
                  <a:pos x="0" y="953"/>
                </a:cxn>
                <a:cxn ang="0">
                  <a:pos x="278" y="953"/>
                </a:cxn>
                <a:cxn ang="0">
                  <a:pos x="278" y="24"/>
                </a:cxn>
                <a:cxn ang="0">
                  <a:pos x="278" y="24"/>
                </a:cxn>
                <a:cxn ang="0">
                  <a:pos x="278" y="24"/>
                </a:cxn>
              </a:cxnLst>
              <a:rect l="0" t="0" r="r" b="b"/>
              <a:pathLst>
                <a:path w="278" h="953">
                  <a:moveTo>
                    <a:pt x="278" y="24"/>
                  </a:moveTo>
                  <a:lnTo>
                    <a:pt x="272" y="24"/>
                  </a:lnTo>
                  <a:lnTo>
                    <a:pt x="272" y="18"/>
                  </a:lnTo>
                  <a:lnTo>
                    <a:pt x="266" y="18"/>
                  </a:lnTo>
                  <a:lnTo>
                    <a:pt x="254" y="12"/>
                  </a:lnTo>
                  <a:lnTo>
                    <a:pt x="236" y="6"/>
                  </a:lnTo>
                  <a:lnTo>
                    <a:pt x="212" y="0"/>
                  </a:lnTo>
                  <a:lnTo>
                    <a:pt x="206" y="6"/>
                  </a:lnTo>
                  <a:lnTo>
                    <a:pt x="198" y="129"/>
                  </a:lnTo>
                  <a:lnTo>
                    <a:pt x="184" y="209"/>
                  </a:lnTo>
                  <a:lnTo>
                    <a:pt x="182" y="249"/>
                  </a:lnTo>
                  <a:lnTo>
                    <a:pt x="200" y="339"/>
                  </a:lnTo>
                  <a:lnTo>
                    <a:pt x="186" y="481"/>
                  </a:lnTo>
                  <a:lnTo>
                    <a:pt x="176" y="521"/>
                  </a:lnTo>
                  <a:lnTo>
                    <a:pt x="156" y="601"/>
                  </a:lnTo>
                  <a:lnTo>
                    <a:pt x="172" y="681"/>
                  </a:lnTo>
                  <a:lnTo>
                    <a:pt x="138" y="765"/>
                  </a:lnTo>
                  <a:lnTo>
                    <a:pt x="96" y="847"/>
                  </a:lnTo>
                  <a:lnTo>
                    <a:pt x="50" y="899"/>
                  </a:lnTo>
                  <a:lnTo>
                    <a:pt x="0" y="953"/>
                  </a:lnTo>
                  <a:lnTo>
                    <a:pt x="278" y="953"/>
                  </a:lnTo>
                  <a:lnTo>
                    <a:pt x="278" y="24"/>
                  </a:lnTo>
                  <a:lnTo>
                    <a:pt x="278" y="24"/>
                  </a:lnTo>
                  <a:lnTo>
                    <a:pt x="278" y="24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90980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3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39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615BCAB-3E12-4B30-819D-9522845DC7EB}" type="datetimeFigureOut">
              <a:rPr lang="en-US" smtClean="0"/>
              <a:pPr/>
              <a:t>6/17/2015</a:t>
            </a:fld>
            <a:endParaRPr lang="en-US"/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141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F7E695B1-8BF5-4B26-A233-0B781A60151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142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59ABA-C3D1-4401-AEAC-1540E7DC37F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6/17/2015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47474-25E7-42E5-B629-F408A009D6EE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18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ybfwrb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Eric\Pictures\2012 Photos\Deep CK Bull T Redd 8-30-12 &amp; Surprise Lk CT Plant 8-31-12\IMG_1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46"/>
            <a:ext cx="9144000" cy="68580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ctrTitle" sz="quarter"/>
          </p:nvPr>
        </p:nvSpPr>
        <p:spPr>
          <a:xfrm>
            <a:off x="685800" y="381000"/>
            <a:ext cx="7772400" cy="1371600"/>
          </a:xfrm>
        </p:spPr>
        <p:txBody>
          <a:bodyPr/>
          <a:lstStyle/>
          <a:p>
            <a:r>
              <a:rPr lang="en-US" sz="4800" dirty="0" smtClean="0"/>
              <a:t>Yakima Bull Trout Abundance &amp; Status</a:t>
            </a:r>
            <a:endParaRPr lang="en-US" sz="4800" dirty="0"/>
          </a:p>
        </p:txBody>
      </p:sp>
      <p:sp>
        <p:nvSpPr>
          <p:cNvPr id="6" name="Subtitle 5"/>
          <p:cNvSpPr>
            <a:spLocks noGrp="1"/>
          </p:cNvSpPr>
          <p:nvPr>
            <p:ph type="subTitle" sz="quarter" idx="1"/>
          </p:nvPr>
        </p:nvSpPr>
        <p:spPr>
          <a:xfrm>
            <a:off x="609600" y="5867400"/>
            <a:ext cx="5791200" cy="609600"/>
          </a:xfrm>
        </p:spPr>
        <p:txBody>
          <a:bodyPr/>
          <a:lstStyle/>
          <a:p>
            <a:r>
              <a:rPr lang="en-US" sz="2400" dirty="0" smtClean="0">
                <a:solidFill>
                  <a:schemeClr val="tx2"/>
                </a:solidFill>
              </a:rPr>
              <a:t>Eric Anderson – WDFW   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0214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172200" y="428178"/>
            <a:ext cx="2895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Yuki Reiss (YBFWRB)</a:t>
            </a:r>
          </a:p>
          <a:p>
            <a:r>
              <a:rPr lang="en-US" dirty="0" smtClean="0"/>
              <a:t>Jeff Thomas (USFWS)</a:t>
            </a:r>
          </a:p>
          <a:p>
            <a:r>
              <a:rPr lang="en-US" dirty="0" smtClean="0"/>
              <a:t>Eric Anderson (WDFW)</a:t>
            </a:r>
          </a:p>
          <a:p>
            <a:r>
              <a:rPr lang="en-US" dirty="0" smtClean="0"/>
              <a:t>Jim Cummins (WDFW)</a:t>
            </a:r>
          </a:p>
          <a:p>
            <a:endParaRPr lang="en-US" dirty="0" smtClean="0"/>
          </a:p>
          <a:p>
            <a:r>
              <a:rPr lang="en-US" dirty="0" smtClean="0"/>
              <a:t>Input from Yakima Bull Trout Core Area Technical Team </a:t>
            </a:r>
          </a:p>
          <a:p>
            <a:endParaRPr lang="en-US" dirty="0" smtClean="0"/>
          </a:p>
          <a:p>
            <a:r>
              <a:rPr lang="en-US" dirty="0" smtClean="0"/>
              <a:t>Local Consensus on Prioritized Actions </a:t>
            </a:r>
          </a:p>
          <a:p>
            <a:endParaRPr lang="en-US" dirty="0"/>
          </a:p>
          <a:p>
            <a:r>
              <a:rPr lang="en-US" dirty="0" smtClean="0"/>
              <a:t>Goal – ID specific actions that benefit bull trout in the basin   </a:t>
            </a:r>
          </a:p>
          <a:p>
            <a:endParaRPr lang="en-US" dirty="0" smtClean="0"/>
          </a:p>
          <a:p>
            <a:r>
              <a:rPr lang="en-US" dirty="0" smtClean="0"/>
              <a:t>Coordinated with Judy Neibauer, USFWS</a:t>
            </a:r>
          </a:p>
          <a:p>
            <a:endParaRPr lang="en-US" dirty="0" smtClean="0"/>
          </a:p>
          <a:p>
            <a:r>
              <a:rPr lang="en-US" sz="2400" dirty="0" smtClean="0">
                <a:hlinkClick r:id="rId4"/>
              </a:rPr>
              <a:t>www.ybfwrb.org</a:t>
            </a: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empPhotos for SMConference\IMG_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TempPhotos for SMConference\IMG_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TempPhotos for SMConference\IMG_43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90800" y="74821"/>
            <a:ext cx="4900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Population Information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659596"/>
            <a:ext cx="6781800" cy="307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/>
              <a:buChar char=""/>
              <a:tabLst>
                <a:tab pos="342900" algn="l"/>
              </a:tabLst>
            </a:pPr>
            <a:r>
              <a: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Life history, connectivity, genetics, population monitoring history, </a:t>
            </a:r>
            <a:r>
              <a:rPr lang="en-US" sz="2400" dirty="0" err="1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redd</a:t>
            </a:r>
            <a:r>
              <a: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count data, radio telemetry</a:t>
            </a:r>
            <a:endParaRPr lang="en-US" sz="2400" dirty="0">
              <a:latin typeface="Times New Roman"/>
              <a:ea typeface="Times New Roman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/>
              <a:buChar char=""/>
              <a:tabLst>
                <a:tab pos="342900" algn="l"/>
              </a:tabLst>
            </a:pPr>
            <a:r>
              <a: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Habitat overview, habitat monitoring history, threats analysis, maps </a:t>
            </a:r>
            <a:endParaRPr lang="en-US" sz="2400" dirty="0">
              <a:latin typeface="Times New Roman"/>
              <a:ea typeface="Times New Roman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/>
              <a:buChar char=""/>
              <a:tabLst>
                <a:tab pos="342900" algn="l"/>
              </a:tabLst>
            </a:pPr>
            <a:r>
              <a: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Prioritized population actions </a:t>
            </a:r>
            <a:endParaRPr lang="en-US" sz="2400" dirty="0">
              <a:latin typeface="Times New Roman"/>
              <a:ea typeface="Times New Roman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Wingdings"/>
              <a:buChar char=""/>
              <a:tabLst>
                <a:tab pos="342900" algn="l"/>
              </a:tabLst>
            </a:pPr>
            <a:r>
              <a:rPr lang="en-US" sz="24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Extensive Bibliography </a:t>
            </a:r>
            <a:endParaRPr lang="en-US" sz="24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Calibri"/>
                <a:ea typeface="Calibri"/>
                <a:cs typeface="Times New Roman"/>
              </a:rPr>
              <a:t> 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26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6" y="1219199"/>
            <a:ext cx="9169351" cy="562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762000"/>
          </a:xfrm>
        </p:spPr>
        <p:txBody>
          <a:bodyPr/>
          <a:lstStyle/>
          <a:p>
            <a:r>
              <a:rPr lang="en-US" dirty="0" smtClean="0"/>
              <a:t>All Populations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800600"/>
          </a:xfrm>
        </p:spPr>
        <p:txBody>
          <a:bodyPr/>
          <a:lstStyle/>
          <a:p>
            <a:r>
              <a:rPr lang="en-US" sz="2400" dirty="0" smtClean="0"/>
              <a:t>Monitor - redd counts, temp.</a:t>
            </a:r>
          </a:p>
          <a:p>
            <a:pPr marL="0" indent="0">
              <a:buNone/>
            </a:pPr>
            <a:r>
              <a:rPr lang="en-US" sz="2400" dirty="0" smtClean="0"/>
              <a:t>    brook trout introgression, etc.</a:t>
            </a:r>
          </a:p>
          <a:p>
            <a:r>
              <a:rPr lang="en-US" sz="2400" dirty="0" smtClean="0"/>
              <a:t>Protect – spawning, rearing,</a:t>
            </a:r>
          </a:p>
          <a:p>
            <a:pPr marL="0" indent="0">
              <a:buNone/>
            </a:pPr>
            <a:r>
              <a:rPr lang="en-US" sz="2400" dirty="0" smtClean="0"/>
              <a:t>     FMO   </a:t>
            </a:r>
          </a:p>
          <a:p>
            <a:r>
              <a:rPr lang="en-US" sz="2400" dirty="0" smtClean="0"/>
              <a:t>Educate the public - BTTF </a:t>
            </a:r>
          </a:p>
          <a:p>
            <a:pPr marL="0" indent="0">
              <a:buNone/>
            </a:pPr>
            <a:endParaRPr lang="en-US" sz="2400" u="sng" dirty="0" smtClean="0"/>
          </a:p>
          <a:p>
            <a:pPr marL="0" indent="0">
              <a:buNone/>
            </a:pPr>
            <a:r>
              <a:rPr lang="en-US" sz="2400" u="sng" dirty="0" smtClean="0"/>
              <a:t>Future </a:t>
            </a:r>
          </a:p>
          <a:p>
            <a:r>
              <a:rPr lang="en-US" sz="2400" dirty="0" smtClean="0"/>
              <a:t>Potential supplementation or </a:t>
            </a:r>
          </a:p>
          <a:p>
            <a:pPr marL="0" indent="0">
              <a:buNone/>
            </a:pPr>
            <a:r>
              <a:rPr lang="en-US" sz="2400" dirty="0" smtClean="0"/>
              <a:t>transplantation for kick starting</a:t>
            </a:r>
          </a:p>
          <a:p>
            <a:pPr marL="0" indent="0">
              <a:buNone/>
            </a:pPr>
            <a:r>
              <a:rPr lang="en-US" sz="2400" dirty="0" smtClean="0"/>
              <a:t>weak or extirpated populations,</a:t>
            </a:r>
          </a:p>
          <a:p>
            <a:pPr marL="0" indent="0">
              <a:buNone/>
            </a:pPr>
            <a:r>
              <a:rPr lang="en-US" sz="2400" dirty="0" smtClean="0"/>
              <a:t>mitigation tool.  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32" y="4114800"/>
            <a:ext cx="3419023" cy="2587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1141" y="4965864"/>
            <a:ext cx="492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</a:rPr>
              <a:t>?</a:t>
            </a:r>
            <a:endParaRPr lang="en-US" sz="7200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700" y="1266092"/>
            <a:ext cx="3407300" cy="24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00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738" y="-242888"/>
            <a:ext cx="9515476" cy="734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862"/>
            <a:ext cx="5105400" cy="685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914400"/>
            <a:ext cx="8229600" cy="1143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High Priority Action Populations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191000"/>
            <a:ext cx="8229600" cy="1939925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sz="3600" dirty="0">
                <a:solidFill>
                  <a:srgbClr val="FFFFCC"/>
                </a:solidFill>
                <a:latin typeface="Arial"/>
                <a:ea typeface="+mj-ea"/>
                <a:cs typeface="+mj-cs"/>
              </a:rPr>
              <a:t>Ahtanum, Box Canyon, Crow, NF Tieton, Gold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134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9144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01000" cy="4390644"/>
          </a:xfrm>
        </p:spPr>
        <p:txBody>
          <a:bodyPr/>
          <a:lstStyle/>
          <a:p>
            <a:pPr algn="l"/>
            <a:r>
              <a:rPr lang="en-US" sz="3600" dirty="0" smtClean="0"/>
              <a:t>Gold Creek Habitat Assessment</a:t>
            </a:r>
            <a:br>
              <a:rPr lang="en-US" sz="36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Issues involving stream dewatering, habitat degradation, development, causing bull trout passage  problems / mortality.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managed by Kittitas Conservation Trust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-  contract with Natural Systems Design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-  Surfboard Funded Project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  </a:t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466844"/>
            <a:ext cx="2971800" cy="22387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905000"/>
            <a:ext cx="2971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308"/>
            <a:ext cx="8229600" cy="2133600"/>
          </a:xfrm>
        </p:spPr>
        <p:txBody>
          <a:bodyPr/>
          <a:lstStyle/>
          <a:p>
            <a:r>
              <a:rPr lang="en-US" sz="3600" dirty="0" smtClean="0"/>
              <a:t>Clear Lake Dam Fish Passage Assessment </a:t>
            </a:r>
            <a:br>
              <a:rPr lang="en-US" sz="3600" dirty="0" smtClean="0"/>
            </a:br>
            <a:r>
              <a:rPr lang="en-US" sz="2000" dirty="0" smtClean="0"/>
              <a:t>-- funded by USBR  &amp;  </a:t>
            </a:r>
            <a:r>
              <a:rPr lang="en-US" sz="2000" dirty="0"/>
              <a:t>USFWS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 </a:t>
            </a:r>
            <a:r>
              <a:rPr lang="en-US" sz="2000" dirty="0" err="1"/>
              <a:t>USFWS</a:t>
            </a:r>
            <a:r>
              <a:rPr lang="en-US" sz="2000" dirty="0"/>
              <a:t> </a:t>
            </a:r>
            <a:r>
              <a:rPr lang="en-US" sz="2000" dirty="0" smtClean="0"/>
              <a:t>lead investigators,  3+ </a:t>
            </a:r>
            <a:r>
              <a:rPr lang="en-US" sz="2000" dirty="0"/>
              <a:t>year study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362200"/>
            <a:ext cx="403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62200"/>
            <a:ext cx="4038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8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35170"/>
            <a:ext cx="80772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Food Web Structure </a:t>
            </a:r>
            <a:r>
              <a:rPr lang="en-US" sz="2000" b="1" dirty="0" smtClean="0"/>
              <a:t>of </a:t>
            </a:r>
            <a:r>
              <a:rPr lang="en-US" sz="2000" b="1" dirty="0" err="1" smtClean="0"/>
              <a:t>Kachess</a:t>
            </a:r>
            <a:r>
              <a:rPr lang="en-US" sz="2000" b="1" dirty="0" smtClean="0"/>
              <a:t> </a:t>
            </a:r>
            <a:r>
              <a:rPr lang="en-US" sz="2000" b="1" dirty="0"/>
              <a:t>and Keechelus Reservoirs: </a:t>
            </a:r>
            <a:r>
              <a:rPr lang="en-US" sz="2000" b="1" dirty="0" smtClean="0"/>
              <a:t>  Factors </a:t>
            </a:r>
            <a:r>
              <a:rPr lang="en-US" sz="2000" b="1" dirty="0"/>
              <a:t>Limiting Bull Trout Production </a:t>
            </a:r>
            <a:r>
              <a:rPr lang="en-US" sz="2000" b="1" dirty="0" smtClean="0"/>
              <a:t>    </a:t>
            </a:r>
          </a:p>
          <a:p>
            <a:endParaRPr lang="en-US" b="1" dirty="0" smtClean="0"/>
          </a:p>
          <a:p>
            <a:r>
              <a:rPr lang="en-US" b="1" dirty="0" smtClean="0"/>
              <a:t>-- Funded via Yakima Basin Integrated Plan</a:t>
            </a:r>
          </a:p>
          <a:p>
            <a:r>
              <a:rPr lang="en-US" b="1" dirty="0" smtClean="0"/>
              <a:t>Investigators  -- University of Washington &amp; WDFW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1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empPhotos for SMConference\IndianIMG_04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" y="23446"/>
            <a:ext cx="9144000" cy="68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3352800" cy="6858000"/>
          </a:xfrm>
        </p:spPr>
        <p:txBody>
          <a:bodyPr numCol="1"/>
          <a:lstStyle/>
          <a:p>
            <a:pPr algn="l"/>
            <a:r>
              <a:rPr lang="en-US" sz="1800" b="1" u="sng" dirty="0" smtClean="0"/>
              <a:t>Acknowledgements</a:t>
            </a:r>
            <a:br>
              <a:rPr lang="en-US" sz="1800" b="1" u="sng" dirty="0" smtClean="0"/>
            </a:br>
            <a:r>
              <a:rPr lang="en-US" sz="1800" b="1" dirty="0" smtClean="0"/>
              <a:t>Cassandra Anderson - MCF</a:t>
            </a:r>
            <a:br>
              <a:rPr lang="en-US" sz="1800" b="1" dirty="0" smtClean="0"/>
            </a:br>
            <a:r>
              <a:rPr lang="en-US" sz="1800" b="1" dirty="0" smtClean="0"/>
              <a:t>Nicole Fenton - </a:t>
            </a:r>
            <a:r>
              <a:rPr lang="en-US" sz="1800" b="1" dirty="0" err="1" smtClean="0"/>
              <a:t>Americorp</a:t>
            </a:r>
            <a:r>
              <a:rPr lang="en-US" sz="1800" b="1" dirty="0" smtClean="0"/>
              <a:t> </a:t>
            </a:r>
            <a:br>
              <a:rPr lang="en-US" sz="1800" b="1" dirty="0" smtClean="0"/>
            </a:br>
            <a:r>
              <a:rPr lang="en-US" sz="1800" b="1" dirty="0" smtClean="0"/>
              <a:t>Jeff Thomas - USFWS</a:t>
            </a:r>
            <a:br>
              <a:rPr lang="en-US" sz="1800" b="1" dirty="0" smtClean="0"/>
            </a:br>
            <a:r>
              <a:rPr lang="en-US" sz="1800" b="1" dirty="0" smtClean="0"/>
              <a:t>Pat Monk - USFWS</a:t>
            </a:r>
            <a:br>
              <a:rPr lang="en-US" sz="1800" b="1" dirty="0" smtClean="0"/>
            </a:br>
            <a:r>
              <a:rPr lang="en-US" sz="1800" b="1" dirty="0"/>
              <a:t>Brent Trim - USFWS</a:t>
            </a:r>
            <a:br>
              <a:rPr lang="en-US" sz="1800" b="1" dirty="0"/>
            </a:br>
            <a:r>
              <a:rPr lang="en-US" sz="1800" b="1" dirty="0"/>
              <a:t>Robert Randall </a:t>
            </a:r>
            <a:r>
              <a:rPr lang="en-US" sz="1800" b="1" dirty="0" smtClean="0"/>
              <a:t>- </a:t>
            </a:r>
            <a:r>
              <a:rPr lang="en-US" sz="1800" b="1" dirty="0"/>
              <a:t>USFWS</a:t>
            </a:r>
            <a:br>
              <a:rPr lang="en-US" sz="1800" b="1" dirty="0"/>
            </a:br>
            <a:r>
              <a:rPr lang="en-US" sz="1800" b="1" dirty="0" smtClean="0"/>
              <a:t>Judy Neibauer - USFWS</a:t>
            </a:r>
            <a:br>
              <a:rPr lang="en-US" sz="1800" b="1" dirty="0" smtClean="0"/>
            </a:br>
            <a:r>
              <a:rPr lang="en-US" sz="1800" b="1" dirty="0" smtClean="0"/>
              <a:t>Gary </a:t>
            </a:r>
            <a:r>
              <a:rPr lang="en-US" sz="1800" b="1" dirty="0" err="1" smtClean="0"/>
              <a:t>Torretta</a:t>
            </a:r>
            <a:r>
              <a:rPr lang="en-US" sz="1800" b="1" dirty="0"/>
              <a:t> </a:t>
            </a:r>
            <a:r>
              <a:rPr lang="en-US" sz="1800" b="1" dirty="0" smtClean="0"/>
              <a:t>- USFS</a:t>
            </a:r>
            <a:br>
              <a:rPr lang="en-US" sz="1800" b="1" dirty="0" smtClean="0"/>
            </a:br>
            <a:r>
              <a:rPr lang="en-US" sz="1800" b="1" dirty="0" smtClean="0"/>
              <a:t>Paul James - CWU</a:t>
            </a:r>
            <a:br>
              <a:rPr lang="en-US" sz="1800" b="1" dirty="0" smtClean="0"/>
            </a:br>
            <a:r>
              <a:rPr lang="en-US" sz="1800" b="1" dirty="0" smtClean="0"/>
              <a:t>Ashton </a:t>
            </a:r>
            <a:r>
              <a:rPr lang="en-US" sz="1800" b="1" dirty="0" err="1" smtClean="0"/>
              <a:t>Bunce</a:t>
            </a:r>
            <a:r>
              <a:rPr lang="en-US" sz="1800" b="1" dirty="0" smtClean="0"/>
              <a:t> - CWU</a:t>
            </a:r>
            <a:br>
              <a:rPr lang="en-US" sz="1800" b="1" dirty="0" smtClean="0"/>
            </a:br>
            <a:r>
              <a:rPr lang="en-US" sz="1800" b="1" dirty="0" smtClean="0"/>
              <a:t>David Child - DC Consulting Arden Thomas - USBR</a:t>
            </a:r>
            <a:br>
              <a:rPr lang="en-US" sz="1800" b="1" dirty="0" smtClean="0"/>
            </a:br>
            <a:r>
              <a:rPr lang="en-US" sz="1800" b="1" dirty="0" smtClean="0"/>
              <a:t>Joel Hubble - USBR</a:t>
            </a:r>
            <a:br>
              <a:rPr lang="en-US" sz="1800" b="1" dirty="0" smtClean="0"/>
            </a:br>
            <a:r>
              <a:rPr lang="en-US" sz="1800" b="1" dirty="0" smtClean="0"/>
              <a:t>Tim Ressigue - YN</a:t>
            </a:r>
            <a:br>
              <a:rPr lang="en-US" sz="1800" b="1" dirty="0" smtClean="0"/>
            </a:br>
            <a:r>
              <a:rPr lang="en-US" sz="1800" b="1" dirty="0" smtClean="0"/>
              <a:t>Jeff Trammell - YN</a:t>
            </a:r>
            <a:br>
              <a:rPr lang="en-US" sz="1800" b="1" dirty="0" smtClean="0"/>
            </a:br>
            <a:r>
              <a:rPr lang="en-US" sz="1800" b="1" dirty="0" smtClean="0"/>
              <a:t>Paul Huffman - YN</a:t>
            </a:r>
            <a:br>
              <a:rPr lang="en-US" sz="1800" b="1" dirty="0" smtClean="0"/>
            </a:br>
            <a:r>
              <a:rPr lang="en-US" sz="1800" b="1" dirty="0" smtClean="0"/>
              <a:t>William Meyer - WDFW</a:t>
            </a:r>
            <a:br>
              <a:rPr lang="en-US" sz="1800" b="1" dirty="0" smtClean="0"/>
            </a:br>
            <a:r>
              <a:rPr lang="en-US" sz="1800" b="1" dirty="0" smtClean="0"/>
              <a:t>Jim Cummins - WDFW</a:t>
            </a:r>
            <a:br>
              <a:rPr lang="en-US" sz="1800" b="1" dirty="0" smtClean="0"/>
            </a:br>
            <a:r>
              <a:rPr lang="en-US" sz="1800" b="1" dirty="0" smtClean="0"/>
              <a:t>John Easterbrooks - WDFW</a:t>
            </a:r>
            <a:br>
              <a:rPr lang="en-US" sz="1800" b="1" dirty="0" smtClean="0"/>
            </a:br>
            <a:r>
              <a:rPr lang="en-US" sz="1800" b="1" dirty="0" smtClean="0"/>
              <a:t>Alex Conley - YBFWRB</a:t>
            </a:r>
            <a:br>
              <a:rPr lang="en-US" sz="1800" b="1" dirty="0" smtClean="0"/>
            </a:br>
            <a:r>
              <a:rPr lang="en-US" sz="1800" b="1" dirty="0" smtClean="0">
                <a:solidFill>
                  <a:srgbClr val="FFFFCC"/>
                </a:solidFill>
              </a:rPr>
              <a:t>Yuki </a:t>
            </a:r>
            <a:r>
              <a:rPr lang="en-US" sz="1800" b="1" dirty="0">
                <a:solidFill>
                  <a:srgbClr val="FFFFCC"/>
                </a:solidFill>
              </a:rPr>
              <a:t>Reiss - YBFWRB</a:t>
            </a:r>
            <a:r>
              <a:rPr lang="en-US" sz="1800" b="1" dirty="0"/>
              <a:t/>
            </a:r>
            <a:br>
              <a:rPr lang="en-US" sz="1800" b="1" dirty="0"/>
            </a:b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6999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 / Comments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5" name="Picture 3" descr="F:\Temp Photos 2for SMConf\W.MeyerKachess bull trout schoo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1708638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1"/>
            <a:ext cx="8229600" cy="838200"/>
          </a:xfrm>
        </p:spPr>
        <p:txBody>
          <a:bodyPr/>
          <a:lstStyle/>
          <a:p>
            <a:r>
              <a:rPr lang="en-US" sz="3600" b="1" kern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Geographic Recovery Unit Area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15400" cy="4994031"/>
          </a:xfrm>
        </p:spPr>
        <p:txBody>
          <a:bodyPr/>
          <a:lstStyle/>
          <a:p>
            <a:pPr marL="0" lvl="0" indent="0" fontAlgn="auto">
              <a:spcAft>
                <a:spcPts val="0"/>
              </a:spcAft>
              <a:buClrTx/>
              <a:buSzTx/>
              <a:buNone/>
            </a:pPr>
            <a:r>
              <a:rPr lang="en-US" sz="20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Yakima </a:t>
            </a:r>
            <a:r>
              <a:rPr lang="en-US" sz="20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 </a:t>
            </a:r>
            <a:r>
              <a:rPr lang="en-US" sz="20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 </a:t>
            </a:r>
            <a:r>
              <a:rPr lang="en-US" sz="2000" b="1" kern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local 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populations (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gen. distinct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lvl="0" indent="0" fontAlgn="auto">
              <a:spcAft>
                <a:spcPts val="0"/>
              </a:spcAft>
              <a:buClrTx/>
              <a:buSzTx/>
              <a:buNone/>
            </a:pPr>
            <a:endParaRPr lang="en-US" sz="2000" b="1" kern="1200" dirty="0">
              <a:solidFill>
                <a:prstClr val="whit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r>
              <a:rPr lang="en-US" sz="2000" b="1" u="sng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Ahtanum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N.F </a:t>
            </a:r>
            <a:r>
              <a:rPr lang="en-US" sz="2000" b="1" u="sng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Tieton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S.F </a:t>
            </a:r>
            <a:r>
              <a:rPr lang="en-US" sz="2000" b="1" u="sng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Tieton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Indian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Rattlesnake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American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Crow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Deep/Up. Bumping 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(1),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N.F. Teanaway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    </a:t>
            </a:r>
            <a:r>
              <a:rPr lang="en-US" sz="2000" b="1" u="sng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Kachess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Box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u="sng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Gold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Cle </a:t>
            </a:r>
            <a:r>
              <a:rPr lang="en-US" sz="2000" b="1" kern="1200" dirty="0" err="1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Elum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</a:t>
            </a:r>
            <a:r>
              <a:rPr lang="en-US" sz="2000" b="1" kern="1200" dirty="0" err="1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Waptus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 U</a:t>
            </a:r>
            <a:r>
              <a:rPr lang="en-US" sz="20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Yakima</a:t>
            </a:r>
            <a:r>
              <a:rPr lang="en-US" sz="20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lvl="0" fontAlgn="auto">
              <a:spcAft>
                <a:spcPts val="0"/>
              </a:spcAft>
              <a:buClrTx/>
              <a:buSzTx/>
              <a:buFont typeface="Arial" pitchFamily="34" charset="0"/>
              <a:buChar char="•"/>
            </a:pPr>
            <a:endParaRPr lang="en-US" sz="2000" b="1" kern="1200" dirty="0">
              <a:solidFill>
                <a:prstClr val="whit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fontAlgn="auto"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&gt;200+ </a:t>
            </a:r>
            <a:r>
              <a:rPr lang="en-US" sz="1800" b="1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redd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avg. (S.F. Tieton);   Two &gt;100+ </a:t>
            </a:r>
            <a:r>
              <a:rPr lang="en-US" sz="1800" b="1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redd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avg. (Indian</a:t>
            </a:r>
            <a:r>
              <a:rPr lang="en-US" sz="18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Deep); 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Two avg. 30 - 40 </a:t>
            </a:r>
            <a:r>
              <a:rPr lang="en-US" sz="1800" b="1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redds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(Amer. &amp; Rattle)</a:t>
            </a:r>
          </a:p>
          <a:p>
            <a:pPr lvl="2" fontAlgn="auto"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endParaRPr lang="en-US" sz="1800" b="1" kern="1200" dirty="0">
              <a:solidFill>
                <a:prstClr val="whit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fontAlgn="auto"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en-US" sz="18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Remainder = 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20 </a:t>
            </a:r>
            <a:r>
              <a:rPr lang="en-US" sz="1800" b="1" kern="1200" dirty="0" err="1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redds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</a:t>
            </a:r>
            <a:endParaRPr lang="en-US" sz="1800" b="1" kern="1200" dirty="0" smtClean="0">
              <a:solidFill>
                <a:prstClr val="whit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fontAlgn="auto"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endParaRPr lang="en-US" sz="1800" b="1" kern="1200" dirty="0" smtClean="0">
              <a:solidFill>
                <a:prstClr val="white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fontAlgn="auto">
              <a:spcAft>
                <a:spcPts val="0"/>
              </a:spcAft>
              <a:buClrTx/>
              <a:buSzTx/>
              <a:buFont typeface="Wingdings" pitchFamily="2" charset="2"/>
              <a:buChar char="§"/>
            </a:pP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Large </a:t>
            </a:r>
            <a:r>
              <a:rPr lang="en-US" sz="18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connectivity issues and </a:t>
            </a:r>
            <a:r>
              <a:rPr lang="en-US" sz="1800" b="1" kern="1200" dirty="0" smtClean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</a:t>
            </a:r>
            <a:r>
              <a:rPr lang="en-US" sz="1800" b="1" kern="1200" dirty="0">
                <a:solidFill>
                  <a:prstClr val="white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for climate change</a:t>
            </a:r>
            <a:endParaRPr lang="en-US" sz="1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0"/>
            <a:ext cx="683721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0019" y="1617076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15 local populations:</a:t>
            </a:r>
          </a:p>
          <a:p>
            <a:r>
              <a:rPr lang="en-US" sz="1400" b="1" dirty="0">
                <a:solidFill>
                  <a:srgbClr val="002060"/>
                </a:solidFill>
              </a:rPr>
              <a:t>9</a:t>
            </a:r>
            <a:r>
              <a:rPr lang="en-US" sz="1400" b="1" dirty="0" smtClean="0">
                <a:solidFill>
                  <a:srgbClr val="002060"/>
                </a:solidFill>
              </a:rPr>
              <a:t> </a:t>
            </a:r>
            <a:r>
              <a:rPr lang="en-US" sz="1400" b="1" dirty="0" err="1" smtClean="0">
                <a:solidFill>
                  <a:srgbClr val="002060"/>
                </a:solidFill>
              </a:rPr>
              <a:t>adfluvial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en-US" sz="1400" b="1" dirty="0" smtClean="0">
                <a:solidFill>
                  <a:srgbClr val="002060"/>
                </a:solidFill>
              </a:rPr>
              <a:t>4 fluvial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2 resident (semi-isolated)</a:t>
            </a:r>
          </a:p>
          <a:p>
            <a:endParaRPr lang="en-US" sz="1400" b="1" dirty="0" smtClean="0">
              <a:solidFill>
                <a:srgbClr val="002060"/>
              </a:solidFill>
            </a:endParaRPr>
          </a:p>
          <a:p>
            <a:r>
              <a:rPr lang="en-US" sz="1400" b="1" dirty="0" smtClean="0">
                <a:solidFill>
                  <a:srgbClr val="002060"/>
                </a:solidFill>
              </a:rPr>
              <a:t>7 U. Yakima (3 ext.)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8 Naches/</a:t>
            </a:r>
            <a:r>
              <a:rPr lang="en-US" sz="1400" b="1" dirty="0" err="1" smtClean="0">
                <a:solidFill>
                  <a:srgbClr val="002060"/>
                </a:solidFill>
              </a:rPr>
              <a:t>Ahtanum</a:t>
            </a:r>
            <a:endParaRPr lang="en-US" sz="1400" b="1" dirty="0" smtClean="0">
              <a:solidFill>
                <a:srgbClr val="002060"/>
              </a:solidFill>
            </a:endParaRPr>
          </a:p>
          <a:p>
            <a:endParaRPr lang="en-US" sz="1400" b="1" dirty="0">
              <a:solidFill>
                <a:srgbClr val="002060"/>
              </a:solidFill>
            </a:endParaRPr>
          </a:p>
          <a:p>
            <a:r>
              <a:rPr lang="en-US" sz="1400" b="1" dirty="0" smtClean="0">
                <a:solidFill>
                  <a:srgbClr val="002060"/>
                </a:solidFill>
              </a:rPr>
              <a:t> Redd count: 0 -- 207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                     (10 yr. avg.)</a:t>
            </a:r>
            <a:endParaRPr lang="en-US" b="1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410200" y="2740461"/>
            <a:ext cx="24384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64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066800"/>
          </a:xfrm>
        </p:spPr>
        <p:txBody>
          <a:bodyPr/>
          <a:lstStyle/>
          <a:p>
            <a:r>
              <a:rPr lang="en-US" sz="2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Naches Populations (Redds) -- 10 year avg. </a:t>
            </a:r>
            <a:endParaRPr lang="en-US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30725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Ahtanum Creek (R) – Ahtanum (14)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Naches River (F) – Rattlesnake (34), Crow (6), American (40)</a:t>
            </a:r>
          </a:p>
          <a:p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Rimrock Lake (Ad) – Indian (108),             SF Tieton (207), NF Tieton (19 – 8 yr avg.)</a:t>
            </a:r>
          </a:p>
          <a:p>
            <a:pPr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Bumping Lake (Ad) – Deep (137)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458200" cy="838199"/>
          </a:xfrm>
        </p:spPr>
        <p:txBody>
          <a:bodyPr/>
          <a:lstStyle/>
          <a:p>
            <a:r>
              <a:rPr lang="en-US" sz="2600" b="1" u="sng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Up. Yakima Pop. (Redds) - 10 yr. avg. </a:t>
            </a:r>
            <a:endParaRPr lang="en-US" sz="2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5486400"/>
          </a:xfrm>
        </p:spPr>
        <p:txBody>
          <a:bodyPr/>
          <a:lstStyle/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Kachess Lake (Ad) – Box Canyon (13), Kachess (11)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Keechelus Lake (Ad) – Gold (16)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Cle Elum &amp; Waptus Lakes (Ad)                                  No confirmed </a:t>
            </a:r>
            <a:r>
              <a:rPr lang="en-US" sz="2400" b="1" dirty="0" err="1" smtClean="0"/>
              <a:t>redds</a:t>
            </a:r>
            <a:r>
              <a:rPr lang="en-US" sz="2400" b="1" dirty="0" smtClean="0"/>
              <a:t>, functionally extirpated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N.F. Teanaway River (F/R) – 5 </a:t>
            </a:r>
            <a:r>
              <a:rPr lang="en-US" sz="2400" b="1" dirty="0" err="1" smtClean="0"/>
              <a:t>redds</a:t>
            </a:r>
            <a:r>
              <a:rPr lang="en-US" sz="2400" b="1" dirty="0" smtClean="0"/>
              <a:t> in 10 years, functionally extirpated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400" b="1" dirty="0" smtClean="0"/>
          </a:p>
          <a:p>
            <a:pPr>
              <a:buSzPct val="80000"/>
              <a:buFont typeface="Wingdings" pitchFamily="2" charset="2"/>
              <a:buChar char="Ø"/>
            </a:pPr>
            <a:r>
              <a:rPr lang="en-US" sz="2400" b="1" dirty="0" smtClean="0"/>
              <a:t>Up. Yakima River (F) – 4 </a:t>
            </a:r>
            <a:r>
              <a:rPr lang="en-US" sz="2400" b="1" dirty="0" err="1" smtClean="0"/>
              <a:t>redds</a:t>
            </a:r>
            <a:r>
              <a:rPr lang="en-US" sz="2400" b="1" dirty="0" smtClean="0"/>
              <a:t> in 10 yr.     </a:t>
            </a:r>
          </a:p>
          <a:p>
            <a:pPr>
              <a:buSzPct val="80000"/>
              <a:buFont typeface="Wingdings" pitchFamily="2" charset="2"/>
              <a:buChar char="Ø"/>
            </a:pPr>
            <a:endParaRPr lang="en-US" sz="2600" dirty="0" smtClean="0"/>
          </a:p>
          <a:p>
            <a:pPr>
              <a:buSzPct val="80000"/>
              <a:buFont typeface="Wingdings" pitchFamily="2" charset="2"/>
              <a:buChar char="Ø"/>
            </a:pPr>
            <a:endParaRPr lang="en-US" sz="2600" dirty="0" smtClean="0"/>
          </a:p>
          <a:p>
            <a:pPr>
              <a:buFont typeface="Wingdings" pitchFamily="2" charset="2"/>
              <a:buChar char="Ø"/>
            </a:pPr>
            <a:endParaRPr lang="en-US" sz="26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26415" cy="560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59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5800"/>
            <a:ext cx="9144000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6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TempPhotos for SMConference\IMG_4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6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295400"/>
            <a:ext cx="617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Indian </a:t>
            </a:r>
            <a:r>
              <a:rPr lang="en-US" sz="2400" b="1" dirty="0" smtClean="0"/>
              <a:t>Creek -  </a:t>
            </a:r>
            <a:r>
              <a:rPr lang="en-US" sz="2400" b="1" dirty="0"/>
              <a:t>North Spring Area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01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Cliff 5">
      <a:dk1>
        <a:srgbClr val="009999"/>
      </a:dk1>
      <a:lt1>
        <a:srgbClr val="EAEAEA"/>
      </a:lt1>
      <a:dk2>
        <a:srgbClr val="006666"/>
      </a:dk2>
      <a:lt2>
        <a:srgbClr val="FFFFCC"/>
      </a:lt2>
      <a:accent1>
        <a:srgbClr val="339966"/>
      </a:accent1>
      <a:accent2>
        <a:srgbClr val="5E855B"/>
      </a:accent2>
      <a:accent3>
        <a:srgbClr val="AAB8B8"/>
      </a:accent3>
      <a:accent4>
        <a:srgbClr val="C8C8C8"/>
      </a:accent4>
      <a:accent5>
        <a:srgbClr val="ADCAB8"/>
      </a:accent5>
      <a:accent6>
        <a:srgbClr val="547852"/>
      </a:accent6>
      <a:hlink>
        <a:srgbClr val="EEC85E"/>
      </a:hlink>
      <a:folHlink>
        <a:srgbClr val="AA8456"/>
      </a:folHlink>
    </a:clrScheme>
    <a:fontScheme name="Cliff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2798</TotalTime>
  <Words>512</Words>
  <Application>Microsoft Office PowerPoint</Application>
  <PresentationFormat>On-screen Show (4:3)</PresentationFormat>
  <Paragraphs>90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Theme1</vt:lpstr>
      <vt:lpstr>1_Office Theme</vt:lpstr>
      <vt:lpstr>Yakima Bull Trout Abundance &amp; Status</vt:lpstr>
      <vt:lpstr>Acknowledgements Cassandra Anderson - MCF Nicole Fenton - Americorp  Jeff Thomas - USFWS Pat Monk - USFWS Brent Trim - USFWS Robert Randall - USFWS Judy Neibauer - USFWS Gary Torretta - USFS Paul James - CWU Ashton Bunce - CWU David Child - DC Consulting Arden Thomas - USBR Joel Hubble - USBR Tim Ressigue - YN Jeff Trammell - YN Paul Huffman - YN William Meyer - WDFW Jim Cummins - WDFW John Easterbrooks - WDFW Alex Conley - YBFWRB Yuki Reiss - YBFWRB </vt:lpstr>
      <vt:lpstr>Geographic Recovery Unit Area </vt:lpstr>
      <vt:lpstr>PowerPoint Presentation</vt:lpstr>
      <vt:lpstr>Naches Populations (Redds) -- 10 year avg. </vt:lpstr>
      <vt:lpstr>Up. Yakima Pop. (Redds) - 10 yr. avg.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Populations </vt:lpstr>
      <vt:lpstr>PowerPoint Presentation</vt:lpstr>
      <vt:lpstr>PowerPoint Presentation</vt:lpstr>
      <vt:lpstr>  High Priority Action Populations   </vt:lpstr>
      <vt:lpstr>Gold Creek Habitat Assessment  Issues involving stream dewatering, habitat degradation, development, causing bull trout passage  problems / mortality.   - managed by Kittitas Conservation Trust  -  contract with Natural Systems Design  -  Surfboard Funded Project         </vt:lpstr>
      <vt:lpstr>Clear Lake Dam Fish Passage Assessment  -- funded by USBR  &amp;  USFWS    USFWS lead investigators,  3+ year study</vt:lpstr>
      <vt:lpstr>PowerPoint Presentation</vt:lpstr>
      <vt:lpstr>Questions / Comments?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Yakima Bull Trout Action Plan</dc:title>
  <dc:creator>yuki reiss</dc:creator>
  <cp:lastModifiedBy>Anderson, Eric (DFW)</cp:lastModifiedBy>
  <cp:revision>177</cp:revision>
  <cp:lastPrinted>2012-06-13T00:17:50Z</cp:lastPrinted>
  <dcterms:created xsi:type="dcterms:W3CDTF">2012-06-07T22:04:28Z</dcterms:created>
  <dcterms:modified xsi:type="dcterms:W3CDTF">2015-06-18T05:22:29Z</dcterms:modified>
</cp:coreProperties>
</file>