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4"/>
  </p:notesMasterIdLst>
  <p:handoutMasterIdLst>
    <p:handoutMasterId r:id="rId25"/>
  </p:handoutMasterIdLst>
  <p:sldIdLst>
    <p:sldId id="256" r:id="rId2"/>
    <p:sldId id="275" r:id="rId3"/>
    <p:sldId id="259" r:id="rId4"/>
    <p:sldId id="270" r:id="rId5"/>
    <p:sldId id="274" r:id="rId6"/>
    <p:sldId id="263" r:id="rId7"/>
    <p:sldId id="277" r:id="rId8"/>
    <p:sldId id="269" r:id="rId9"/>
    <p:sldId id="272" r:id="rId10"/>
    <p:sldId id="288" r:id="rId11"/>
    <p:sldId id="264" r:id="rId12"/>
    <p:sldId id="287" r:id="rId13"/>
    <p:sldId id="273" r:id="rId14"/>
    <p:sldId id="276" r:id="rId15"/>
    <p:sldId id="279" r:id="rId16"/>
    <p:sldId id="280" r:id="rId17"/>
    <p:sldId id="281" r:id="rId18"/>
    <p:sldId id="283" r:id="rId19"/>
    <p:sldId id="282" r:id="rId20"/>
    <p:sldId id="285" r:id="rId21"/>
    <p:sldId id="286" r:id="rId22"/>
    <p:sldId id="289" r:id="rId23"/>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180" autoAdjust="0"/>
  </p:normalViewPr>
  <p:slideViewPr>
    <p:cSldViewPr snapToGrid="0">
      <p:cViewPr varScale="1">
        <p:scale>
          <a:sx n="85" d="100"/>
          <a:sy n="85" d="100"/>
        </p:scale>
        <p:origin x="15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18639-5908-4D79-897D-98510484D477}" type="doc">
      <dgm:prSet loTypeId="urn:microsoft.com/office/officeart/2005/8/layout/venn1" loCatId="relationship" qsTypeId="urn:microsoft.com/office/officeart/2005/8/quickstyle/simple1" qsCatId="simple" csTypeId="urn:microsoft.com/office/officeart/2005/8/colors/accent1_2" csCatId="accent1" phldr="1"/>
      <dgm:spPr/>
    </dgm:pt>
    <dgm:pt modelId="{4B866560-CEA1-4976-84E5-CD27AD952556}" type="pres">
      <dgm:prSet presAssocID="{2DF18639-5908-4D79-897D-98510484D477}" presName="compositeShape" presStyleCnt="0">
        <dgm:presLayoutVars>
          <dgm:chMax val="7"/>
          <dgm:dir/>
          <dgm:resizeHandles val="exact"/>
        </dgm:presLayoutVars>
      </dgm:prSet>
      <dgm:spPr/>
    </dgm:pt>
  </dgm:ptLst>
  <dgm:cxnLst>
    <dgm:cxn modelId="{B3ECFAAD-7BC0-4B93-8F49-4D839EB20495}" type="presOf" srcId="{2DF18639-5908-4D79-897D-98510484D477}" destId="{4B866560-CEA1-4976-84E5-CD27AD952556}"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74209F-FFB9-41F0-8860-973376E52844}" type="doc">
      <dgm:prSet loTypeId="urn:microsoft.com/office/officeart/2005/8/layout/process1" loCatId="process" qsTypeId="urn:microsoft.com/office/officeart/2005/8/quickstyle/simple1" qsCatId="simple" csTypeId="urn:microsoft.com/office/officeart/2005/8/colors/accent1_2" csCatId="accent1" phldr="1"/>
      <dgm:spPr/>
    </dgm:pt>
    <dgm:pt modelId="{5567B6CF-9F2B-4644-AF4C-8965AFBC01A8}">
      <dgm:prSet phldrT="[Text]"/>
      <dgm:spPr/>
      <dgm:t>
        <a:bodyPr/>
        <a:lstStyle/>
        <a:p>
          <a:r>
            <a:rPr lang="en-US" dirty="0" smtClean="0"/>
            <a:t>Changes in flow, water temperature, and sediment transport</a:t>
          </a:r>
          <a:endParaRPr lang="en-US" dirty="0"/>
        </a:p>
      </dgm:t>
    </dgm:pt>
    <dgm:pt modelId="{928F09DD-8184-4B19-8B67-8C0DA1F8C157}" type="parTrans" cxnId="{806C1B5E-19BB-4F20-84CF-2C5D9F6856C1}">
      <dgm:prSet/>
      <dgm:spPr/>
      <dgm:t>
        <a:bodyPr/>
        <a:lstStyle/>
        <a:p>
          <a:endParaRPr lang="en-US"/>
        </a:p>
      </dgm:t>
    </dgm:pt>
    <dgm:pt modelId="{7EABFBB2-729D-4B54-82D4-41AEB1C22D28}" type="sibTrans" cxnId="{806C1B5E-19BB-4F20-84CF-2C5D9F6856C1}">
      <dgm:prSet/>
      <dgm:spPr/>
      <dgm:t>
        <a:bodyPr/>
        <a:lstStyle/>
        <a:p>
          <a:endParaRPr lang="en-US"/>
        </a:p>
      </dgm:t>
    </dgm:pt>
    <dgm:pt modelId="{1BF0A4C8-9FD3-4FDA-891D-86B198BEDFDC}">
      <dgm:prSet phldrT="[Text]"/>
      <dgm:spPr/>
      <dgm:t>
        <a:bodyPr/>
        <a:lstStyle/>
        <a:p>
          <a:r>
            <a:rPr lang="en-US" dirty="0" smtClean="0"/>
            <a:t>Impact on passage, predation, cultural resources, and recreational and commercial uses </a:t>
          </a:r>
          <a:endParaRPr lang="en-US" dirty="0"/>
        </a:p>
      </dgm:t>
    </dgm:pt>
    <dgm:pt modelId="{79E1E949-4F6A-40D7-8EE1-A9A872B3B254}" type="parTrans" cxnId="{3012FD4A-9E48-4DC3-B792-D795DA12D2BE}">
      <dgm:prSet/>
      <dgm:spPr/>
      <dgm:t>
        <a:bodyPr/>
        <a:lstStyle/>
        <a:p>
          <a:endParaRPr lang="en-US"/>
        </a:p>
      </dgm:t>
    </dgm:pt>
    <dgm:pt modelId="{B2B56B02-4F02-497A-9E91-8C17D788A52F}" type="sibTrans" cxnId="{3012FD4A-9E48-4DC3-B792-D795DA12D2BE}">
      <dgm:prSet/>
      <dgm:spPr/>
      <dgm:t>
        <a:bodyPr/>
        <a:lstStyle/>
        <a:p>
          <a:endParaRPr lang="en-US"/>
        </a:p>
      </dgm:t>
    </dgm:pt>
    <dgm:pt modelId="{088EAABA-58C1-4486-B613-79FBA991EB26}" type="pres">
      <dgm:prSet presAssocID="{9774209F-FFB9-41F0-8860-973376E52844}" presName="Name0" presStyleCnt="0">
        <dgm:presLayoutVars>
          <dgm:dir/>
          <dgm:resizeHandles val="exact"/>
        </dgm:presLayoutVars>
      </dgm:prSet>
      <dgm:spPr/>
    </dgm:pt>
    <dgm:pt modelId="{A2837935-F9DE-460C-9717-5B82F5B7166B}" type="pres">
      <dgm:prSet presAssocID="{5567B6CF-9F2B-4644-AF4C-8965AFBC01A8}" presName="node" presStyleLbl="node1" presStyleIdx="0" presStyleCnt="2" custLinFactNeighborX="1387" custLinFactNeighborY="-40418">
        <dgm:presLayoutVars>
          <dgm:bulletEnabled val="1"/>
        </dgm:presLayoutVars>
      </dgm:prSet>
      <dgm:spPr/>
      <dgm:t>
        <a:bodyPr/>
        <a:lstStyle/>
        <a:p>
          <a:endParaRPr lang="en-US"/>
        </a:p>
      </dgm:t>
    </dgm:pt>
    <dgm:pt modelId="{6633E502-DF76-4E01-83BF-123A5945527C}" type="pres">
      <dgm:prSet presAssocID="{7EABFBB2-729D-4B54-82D4-41AEB1C22D28}" presName="sibTrans" presStyleLbl="sibTrans2D1" presStyleIdx="0" presStyleCnt="1"/>
      <dgm:spPr/>
      <dgm:t>
        <a:bodyPr/>
        <a:lstStyle/>
        <a:p>
          <a:endParaRPr lang="en-US"/>
        </a:p>
      </dgm:t>
    </dgm:pt>
    <dgm:pt modelId="{221F89B2-C2F8-4ABE-9605-E3FA2495158B}" type="pres">
      <dgm:prSet presAssocID="{7EABFBB2-729D-4B54-82D4-41AEB1C22D28}" presName="connectorText" presStyleLbl="sibTrans2D1" presStyleIdx="0" presStyleCnt="1"/>
      <dgm:spPr/>
      <dgm:t>
        <a:bodyPr/>
        <a:lstStyle/>
        <a:p>
          <a:endParaRPr lang="en-US"/>
        </a:p>
      </dgm:t>
    </dgm:pt>
    <dgm:pt modelId="{621892F5-DBB5-459C-9089-05CE2CCA6DD9}" type="pres">
      <dgm:prSet presAssocID="{1BF0A4C8-9FD3-4FDA-891D-86B198BEDFDC}" presName="node" presStyleLbl="node1" presStyleIdx="1" presStyleCnt="2" custLinFactNeighborX="1622" custLinFactNeighborY="-39415">
        <dgm:presLayoutVars>
          <dgm:bulletEnabled val="1"/>
        </dgm:presLayoutVars>
      </dgm:prSet>
      <dgm:spPr/>
      <dgm:t>
        <a:bodyPr/>
        <a:lstStyle/>
        <a:p>
          <a:endParaRPr lang="en-US"/>
        </a:p>
      </dgm:t>
    </dgm:pt>
  </dgm:ptLst>
  <dgm:cxnLst>
    <dgm:cxn modelId="{806C1B5E-19BB-4F20-84CF-2C5D9F6856C1}" srcId="{9774209F-FFB9-41F0-8860-973376E52844}" destId="{5567B6CF-9F2B-4644-AF4C-8965AFBC01A8}" srcOrd="0" destOrd="0" parTransId="{928F09DD-8184-4B19-8B67-8C0DA1F8C157}" sibTransId="{7EABFBB2-729D-4B54-82D4-41AEB1C22D28}"/>
    <dgm:cxn modelId="{6249A20C-D631-4699-81A7-30FF52A38465}" type="presOf" srcId="{7EABFBB2-729D-4B54-82D4-41AEB1C22D28}" destId="{6633E502-DF76-4E01-83BF-123A5945527C}" srcOrd="0" destOrd="0" presId="urn:microsoft.com/office/officeart/2005/8/layout/process1"/>
    <dgm:cxn modelId="{8F1CABA8-9804-4AD2-B95B-450DB61A2A0A}" type="presOf" srcId="{9774209F-FFB9-41F0-8860-973376E52844}" destId="{088EAABA-58C1-4486-B613-79FBA991EB26}" srcOrd="0" destOrd="0" presId="urn:microsoft.com/office/officeart/2005/8/layout/process1"/>
    <dgm:cxn modelId="{3012FD4A-9E48-4DC3-B792-D795DA12D2BE}" srcId="{9774209F-FFB9-41F0-8860-973376E52844}" destId="{1BF0A4C8-9FD3-4FDA-891D-86B198BEDFDC}" srcOrd="1" destOrd="0" parTransId="{79E1E949-4F6A-40D7-8EE1-A9A872B3B254}" sibTransId="{B2B56B02-4F02-497A-9E91-8C17D788A52F}"/>
    <dgm:cxn modelId="{2A84ADAD-D9D3-4CFE-A4E7-B7B07148C1D5}" type="presOf" srcId="{5567B6CF-9F2B-4644-AF4C-8965AFBC01A8}" destId="{A2837935-F9DE-460C-9717-5B82F5B7166B}" srcOrd="0" destOrd="0" presId="urn:microsoft.com/office/officeart/2005/8/layout/process1"/>
    <dgm:cxn modelId="{30A72F00-3270-4C5E-BABA-5480B6282136}" type="presOf" srcId="{1BF0A4C8-9FD3-4FDA-891D-86B198BEDFDC}" destId="{621892F5-DBB5-459C-9089-05CE2CCA6DD9}" srcOrd="0" destOrd="0" presId="urn:microsoft.com/office/officeart/2005/8/layout/process1"/>
    <dgm:cxn modelId="{BB355428-8A90-4BEB-9CFE-1FEC5F5442DA}" type="presOf" srcId="{7EABFBB2-729D-4B54-82D4-41AEB1C22D28}" destId="{221F89B2-C2F8-4ABE-9605-E3FA2495158B}" srcOrd="1" destOrd="0" presId="urn:microsoft.com/office/officeart/2005/8/layout/process1"/>
    <dgm:cxn modelId="{F6532F09-6277-4264-A275-7C8219CF8DBF}" type="presParOf" srcId="{088EAABA-58C1-4486-B613-79FBA991EB26}" destId="{A2837935-F9DE-460C-9717-5B82F5B7166B}" srcOrd="0" destOrd="0" presId="urn:microsoft.com/office/officeart/2005/8/layout/process1"/>
    <dgm:cxn modelId="{30A5EC6E-2D51-48F1-9619-966ACD3CC20F}" type="presParOf" srcId="{088EAABA-58C1-4486-B613-79FBA991EB26}" destId="{6633E502-DF76-4E01-83BF-123A5945527C}" srcOrd="1" destOrd="0" presId="urn:microsoft.com/office/officeart/2005/8/layout/process1"/>
    <dgm:cxn modelId="{96A04114-F6E3-4277-8586-903B9650D563}" type="presParOf" srcId="{6633E502-DF76-4E01-83BF-123A5945527C}" destId="{221F89B2-C2F8-4ABE-9605-E3FA2495158B}" srcOrd="0" destOrd="0" presId="urn:microsoft.com/office/officeart/2005/8/layout/process1"/>
    <dgm:cxn modelId="{BDD2321E-4F70-4145-B994-0D54521F891E}" type="presParOf" srcId="{088EAABA-58C1-4486-B613-79FBA991EB26}" destId="{621892F5-DBB5-459C-9089-05CE2CCA6DD9}"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37935-F9DE-460C-9717-5B82F5B7166B}">
      <dsp:nvSpPr>
        <dsp:cNvPr id="0" name=""/>
        <dsp:cNvSpPr/>
      </dsp:nvSpPr>
      <dsp:spPr>
        <a:xfrm>
          <a:off x="27706" y="193974"/>
          <a:ext cx="4604836" cy="276290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Changes in flow, water temperature, and sediment transport</a:t>
          </a:r>
          <a:endParaRPr lang="en-US" sz="3400" kern="1200" dirty="0"/>
        </a:p>
      </dsp:txBody>
      <dsp:txXfrm>
        <a:off x="108629" y="274897"/>
        <a:ext cx="4442990" cy="2601055"/>
      </dsp:txXfrm>
    </dsp:sp>
    <dsp:sp modelId="{6633E502-DF76-4E01-83BF-123A5945527C}">
      <dsp:nvSpPr>
        <dsp:cNvPr id="0" name=""/>
        <dsp:cNvSpPr/>
      </dsp:nvSpPr>
      <dsp:spPr>
        <a:xfrm rot="14831">
          <a:off x="5087175" y="1018399"/>
          <a:ext cx="963838" cy="11419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5087176" y="1246175"/>
        <a:ext cx="674687" cy="685199"/>
      </dsp:txXfrm>
    </dsp:sp>
    <dsp:sp modelId="{621892F5-DBB5-459C-9089-05CE2CCA6DD9}">
      <dsp:nvSpPr>
        <dsp:cNvPr id="0" name=""/>
        <dsp:cNvSpPr/>
      </dsp:nvSpPr>
      <dsp:spPr>
        <a:xfrm>
          <a:off x="6451089" y="221686"/>
          <a:ext cx="4604836" cy="276290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Impact on passage, predation, cultural resources, and recreational and commercial uses </a:t>
          </a:r>
          <a:endParaRPr lang="en-US" sz="3400" kern="1200" dirty="0"/>
        </a:p>
      </dsp:txBody>
      <dsp:txXfrm>
        <a:off x="6532012" y="302609"/>
        <a:ext cx="4442990" cy="26010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B68A00E6-038A-4A18-A91C-F66D28C2CAC6}" type="datetimeFigureOut">
              <a:rPr lang="en-US" smtClean="0"/>
              <a:t>6/17/2015</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B0E0721E-0A31-43F0-9A7D-7598D9FE213B}" type="slidenum">
              <a:rPr lang="en-US" smtClean="0"/>
              <a:t>‹#›</a:t>
            </a:fld>
            <a:endParaRPr lang="en-US"/>
          </a:p>
        </p:txBody>
      </p:sp>
    </p:spTree>
    <p:extLst>
      <p:ext uri="{BB962C8B-B14F-4D97-AF65-F5344CB8AC3E}">
        <p14:creationId xmlns:p14="http://schemas.microsoft.com/office/powerpoint/2010/main" val="7184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FDED46DD-B79B-42CF-8EE3-6B825CEE92EB}" type="datetimeFigureOut">
              <a:rPr lang="en-US" smtClean="0"/>
              <a:t>6/17/2015</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314DB4E5-1945-4F89-9176-8B5F72B47272}" type="slidenum">
              <a:rPr lang="en-US" smtClean="0"/>
              <a:t>‹#›</a:t>
            </a:fld>
            <a:endParaRPr lang="en-US"/>
          </a:p>
        </p:txBody>
      </p:sp>
    </p:spTree>
    <p:extLst>
      <p:ext uri="{BB962C8B-B14F-4D97-AF65-F5344CB8AC3E}">
        <p14:creationId xmlns:p14="http://schemas.microsoft.com/office/powerpoint/2010/main" val="263842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1</a:t>
            </a:fld>
            <a:endParaRPr lang="en-US"/>
          </a:p>
        </p:txBody>
      </p:sp>
    </p:spTree>
    <p:extLst>
      <p:ext uri="{BB962C8B-B14F-4D97-AF65-F5344CB8AC3E}">
        <p14:creationId xmlns:p14="http://schemas.microsoft.com/office/powerpoint/2010/main" val="67173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panose="020B0604020202020204" pitchFamily="34" charset="0"/>
                <a:cs typeface="Arial" panose="020B0604020202020204" pitchFamily="34" charset="0"/>
              </a:rPr>
              <a:t>Table 8: Number of Summer Days (June 1 - October 15) on which Water Temperature at Downstream Analysis Location is Greater than the Inflow Temperature at Hwy 240, “Delta through the Delta”</a:t>
            </a:r>
            <a:endParaRPr lang="en-US" sz="1200" b="1" dirty="0" smtClean="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11</a:t>
            </a:fld>
            <a:endParaRPr lang="en-US"/>
          </a:p>
        </p:txBody>
      </p:sp>
    </p:spTree>
    <p:extLst>
      <p:ext uri="{BB962C8B-B14F-4D97-AF65-F5344CB8AC3E}">
        <p14:creationId xmlns:p14="http://schemas.microsoft.com/office/powerpoint/2010/main" val="318005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7-day average of the daily maximum temperatures</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13</a:t>
            </a:fld>
            <a:endParaRPr lang="en-US"/>
          </a:p>
        </p:txBody>
      </p:sp>
    </p:spTree>
    <p:extLst>
      <p:ext uri="{BB962C8B-B14F-4D97-AF65-F5344CB8AC3E}">
        <p14:creationId xmlns:p14="http://schemas.microsoft.com/office/powerpoint/2010/main" val="118209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Substrate is cohesive </a:t>
            </a:r>
            <a:r>
              <a:rPr lang="en-US" dirty="0" smtClean="0"/>
              <a:t>mud</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14</a:t>
            </a:fld>
            <a:endParaRPr lang="en-US"/>
          </a:p>
        </p:txBody>
      </p:sp>
    </p:spTree>
    <p:extLst>
      <p:ext uri="{BB962C8B-B14F-4D97-AF65-F5344CB8AC3E}">
        <p14:creationId xmlns:p14="http://schemas.microsoft.com/office/powerpoint/2010/main" val="91011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flow ranges for low, mid and high?</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15</a:t>
            </a:fld>
            <a:endParaRPr lang="en-US"/>
          </a:p>
        </p:txBody>
      </p:sp>
    </p:spTree>
    <p:extLst>
      <p:ext uri="{BB962C8B-B14F-4D97-AF65-F5344CB8AC3E}">
        <p14:creationId xmlns:p14="http://schemas.microsoft.com/office/powerpoint/2010/main" val="321490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Breach, bridge, breakwater</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16</a:t>
            </a:fld>
            <a:endParaRPr lang="en-US"/>
          </a:p>
        </p:txBody>
      </p:sp>
    </p:spTree>
    <p:extLst>
      <p:ext uri="{BB962C8B-B14F-4D97-AF65-F5344CB8AC3E}">
        <p14:creationId xmlns:p14="http://schemas.microsoft.com/office/powerpoint/2010/main" val="2659837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Dewatering and excavation are greatest uncertainties in cost estimating.  For a full breach, estimate ranges from $2.8 to 5.5 million.  A 260 </a:t>
            </a:r>
            <a:r>
              <a:rPr lang="en-US" baseline="0" dirty="0" err="1" smtClean="0"/>
              <a:t>ft</a:t>
            </a:r>
            <a:r>
              <a:rPr lang="en-US" baseline="0" dirty="0" smtClean="0"/>
              <a:t> breach ranges from 1 to 2.4 million.</a:t>
            </a:r>
            <a:endParaRPr lang="en-US" dirty="0" smtClean="0"/>
          </a:p>
          <a:p>
            <a:r>
              <a:rPr lang="en-US" dirty="0" smtClean="0"/>
              <a:t>Cost </a:t>
            </a:r>
            <a:r>
              <a:rPr lang="en-US" dirty="0" smtClean="0"/>
              <a:t>estimate assumes</a:t>
            </a:r>
            <a:r>
              <a:rPr lang="en-US" baseline="0" dirty="0" smtClean="0"/>
              <a:t> </a:t>
            </a:r>
            <a:r>
              <a:rPr lang="en-US" baseline="0" dirty="0" smtClean="0"/>
              <a:t>a precast girder bridge that </a:t>
            </a:r>
            <a:r>
              <a:rPr lang="en-US" baseline="0" dirty="0" smtClean="0"/>
              <a:t>allows for full emergency vehicle access – approximately $2 million for full spanning bridge, $1.3 million for half span bridge (260 feet)</a:t>
            </a:r>
          </a:p>
          <a:p>
            <a:r>
              <a:rPr lang="en-US" baseline="0" dirty="0" smtClean="0"/>
              <a:t>Breakwater is assumed to be </a:t>
            </a:r>
            <a:r>
              <a:rPr lang="en-US" baseline="0" dirty="0" err="1" smtClean="0"/>
              <a:t>sheetpile</a:t>
            </a:r>
            <a:r>
              <a:rPr lang="en-US" baseline="0" dirty="0" smtClean="0"/>
              <a:t> – also about $2 million </a:t>
            </a:r>
          </a:p>
          <a:p>
            <a:endParaRPr lang="en-US" baseline="0" dirty="0" smtClean="0"/>
          </a:p>
          <a:p>
            <a:r>
              <a:rPr lang="en-US" baseline="0" dirty="0" smtClean="0"/>
              <a:t>For those jotting down numbers as fast as I can talk, suffice to say that there are significant uncertainties in cost estimating at this point, but that a project including half to full  causeway breach, a bridge, and a breakwater may cost between $4 million and $10 million.</a:t>
            </a:r>
          </a:p>
          <a:p>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17</a:t>
            </a:fld>
            <a:endParaRPr lang="en-US"/>
          </a:p>
        </p:txBody>
      </p:sp>
    </p:spTree>
    <p:extLst>
      <p:ext uri="{BB962C8B-B14F-4D97-AF65-F5344CB8AC3E}">
        <p14:creationId xmlns:p14="http://schemas.microsoft.com/office/powerpoint/2010/main" val="60523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How do we weigh</a:t>
            </a:r>
            <a:r>
              <a:rPr lang="en-US" baseline="0" dirty="0" smtClean="0"/>
              <a:t> relative costs and benefits?  We have evidence to support the hypothesis that cooler temperatures at the confluence, even for short durations, will allow for upstream passage, and that reduced springtime temperatures and greater flow will disrupt predator metabolisms and lie cycle.</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18</a:t>
            </a:fld>
            <a:endParaRPr lang="en-US"/>
          </a:p>
        </p:txBody>
      </p:sp>
    </p:spTree>
    <p:extLst>
      <p:ext uri="{BB962C8B-B14F-4D97-AF65-F5344CB8AC3E}">
        <p14:creationId xmlns:p14="http://schemas.microsoft.com/office/powerpoint/2010/main" val="561942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19</a:t>
            </a:fld>
            <a:endParaRPr lang="en-US"/>
          </a:p>
        </p:txBody>
      </p:sp>
    </p:spTree>
    <p:extLst>
      <p:ext uri="{BB962C8B-B14F-4D97-AF65-F5344CB8AC3E}">
        <p14:creationId xmlns:p14="http://schemas.microsoft.com/office/powerpoint/2010/main" val="345332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20</a:t>
            </a:fld>
            <a:endParaRPr lang="en-US"/>
          </a:p>
        </p:txBody>
      </p:sp>
    </p:spTree>
    <p:extLst>
      <p:ext uri="{BB962C8B-B14F-4D97-AF65-F5344CB8AC3E}">
        <p14:creationId xmlns:p14="http://schemas.microsoft.com/office/powerpoint/2010/main" val="385863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21</a:t>
            </a:fld>
            <a:endParaRPr lang="en-US"/>
          </a:p>
        </p:txBody>
      </p:sp>
    </p:spTree>
    <p:extLst>
      <p:ext uri="{BB962C8B-B14F-4D97-AF65-F5344CB8AC3E}">
        <p14:creationId xmlns:p14="http://schemas.microsoft.com/office/powerpoint/2010/main" val="406926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2</a:t>
            </a:fld>
            <a:endParaRPr lang="en-US"/>
          </a:p>
        </p:txBody>
      </p:sp>
    </p:spTree>
    <p:extLst>
      <p:ext uri="{BB962C8B-B14F-4D97-AF65-F5344CB8AC3E}">
        <p14:creationId xmlns:p14="http://schemas.microsoft.com/office/powerpoint/2010/main" val="349670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Yakima River</a:t>
            </a:r>
            <a:r>
              <a:rPr lang="en-US" baseline="0" dirty="0" smtClean="0"/>
              <a:t> water dominates the discharge south of Bateman Island under each alternative.  It’s relative influence decreases as the size of the breach in the causeway increases.</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22</a:t>
            </a:fld>
            <a:endParaRPr lang="en-US"/>
          </a:p>
        </p:txBody>
      </p:sp>
    </p:spTree>
    <p:extLst>
      <p:ext uri="{BB962C8B-B14F-4D97-AF65-F5344CB8AC3E}">
        <p14:creationId xmlns:p14="http://schemas.microsoft.com/office/powerpoint/2010/main" val="120244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3</a:t>
            </a:fld>
            <a:endParaRPr lang="en-US"/>
          </a:p>
        </p:txBody>
      </p:sp>
    </p:spTree>
    <p:extLst>
      <p:ext uri="{BB962C8B-B14F-4D97-AF65-F5344CB8AC3E}">
        <p14:creationId xmlns:p14="http://schemas.microsoft.com/office/powerpoint/2010/main" val="189062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4</a:t>
            </a:fld>
            <a:endParaRPr lang="en-US"/>
          </a:p>
        </p:txBody>
      </p:sp>
    </p:spTree>
    <p:extLst>
      <p:ext uri="{BB962C8B-B14F-4D97-AF65-F5344CB8AC3E}">
        <p14:creationId xmlns:p14="http://schemas.microsoft.com/office/powerpoint/2010/main" val="128738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5</a:t>
            </a:fld>
            <a:endParaRPr lang="en-US"/>
          </a:p>
        </p:txBody>
      </p:sp>
    </p:spTree>
    <p:extLst>
      <p:ext uri="{BB962C8B-B14F-4D97-AF65-F5344CB8AC3E}">
        <p14:creationId xmlns:p14="http://schemas.microsoft.com/office/powerpoint/2010/main" val="294567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Flow Volumes by Source at Causeway Channel, Alt 3 (full breach), 2012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Cool Columbia River water has a</a:t>
            </a:r>
            <a:r>
              <a:rPr lang="en-US" baseline="0" dirty="0" smtClean="0"/>
              <a:t> strong influence during a key window of the year.</a:t>
            </a:r>
            <a:endParaRPr lang="en-US" dirty="0" smtClean="0"/>
          </a:p>
          <a:p>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6</a:t>
            </a:fld>
            <a:endParaRPr lang="en-US"/>
          </a:p>
        </p:txBody>
      </p:sp>
    </p:spTree>
    <p:extLst>
      <p:ext uri="{BB962C8B-B14F-4D97-AF65-F5344CB8AC3E}">
        <p14:creationId xmlns:p14="http://schemas.microsoft.com/office/powerpoint/2010/main" val="7203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DB4E5-1945-4F89-9176-8B5F72B47272}" type="slidenum">
              <a:rPr lang="en-US" smtClean="0"/>
              <a:t>7</a:t>
            </a:fld>
            <a:endParaRPr lang="en-US"/>
          </a:p>
        </p:txBody>
      </p:sp>
    </p:spTree>
    <p:extLst>
      <p:ext uri="{BB962C8B-B14F-4D97-AF65-F5344CB8AC3E}">
        <p14:creationId xmlns:p14="http://schemas.microsoft.com/office/powerpoint/2010/main" val="114383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existing</a:t>
            </a:r>
            <a:r>
              <a:rPr lang="en-US" baseline="0" dirty="0" smtClean="0"/>
              <a:t> condition, the area west of Bateman Island warms to 23 – 24 C on this day.  With the full breach and a breakwater or other flow-deflecting structure, the area west and south of Bateman Island is dominated by Yakima River water, and maintains temps between 17 and 18 C.</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8</a:t>
            </a:fld>
            <a:endParaRPr lang="en-US"/>
          </a:p>
        </p:txBody>
      </p:sp>
    </p:spTree>
    <p:extLst>
      <p:ext uri="{BB962C8B-B14F-4D97-AF65-F5344CB8AC3E}">
        <p14:creationId xmlns:p14="http://schemas.microsoft.com/office/powerpoint/2010/main" val="405080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prepared to comment on boundary warming effect</a:t>
            </a:r>
            <a:endParaRPr lang="en-US" dirty="0"/>
          </a:p>
        </p:txBody>
      </p:sp>
      <p:sp>
        <p:nvSpPr>
          <p:cNvPr id="4" name="Slide Number Placeholder 3"/>
          <p:cNvSpPr>
            <a:spLocks noGrp="1"/>
          </p:cNvSpPr>
          <p:nvPr>
            <p:ph type="sldNum" sz="quarter" idx="10"/>
          </p:nvPr>
        </p:nvSpPr>
        <p:spPr/>
        <p:txBody>
          <a:bodyPr/>
          <a:lstStyle/>
          <a:p>
            <a:fld id="{314DB4E5-1945-4F89-9176-8B5F72B47272}" type="slidenum">
              <a:rPr lang="en-US" smtClean="0"/>
              <a:t>9</a:t>
            </a:fld>
            <a:endParaRPr lang="en-US"/>
          </a:p>
        </p:txBody>
      </p:sp>
    </p:spTree>
    <p:extLst>
      <p:ext uri="{BB962C8B-B14F-4D97-AF65-F5344CB8AC3E}">
        <p14:creationId xmlns:p14="http://schemas.microsoft.com/office/powerpoint/2010/main" val="401837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6/17/2015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6/17/2015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6/17/2015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6/17/2015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6/17/2015</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71" y="360901"/>
            <a:ext cx="10264720" cy="4041648"/>
          </a:xfrm>
        </p:spPr>
        <p:txBody>
          <a:bodyPr>
            <a:normAutofit/>
          </a:bodyPr>
          <a:lstStyle/>
          <a:p>
            <a:r>
              <a:rPr lang="en-US" sz="6000" dirty="0" smtClean="0"/>
              <a:t>Bateman Island Causeway Conceptual Design</a:t>
            </a:r>
            <a:endParaRPr lang="en-US" sz="6000" dirty="0"/>
          </a:p>
        </p:txBody>
      </p:sp>
      <p:sp>
        <p:nvSpPr>
          <p:cNvPr id="3" name="Subtitle 2"/>
          <p:cNvSpPr>
            <a:spLocks noGrp="1"/>
          </p:cNvSpPr>
          <p:nvPr>
            <p:ph type="subTitle" idx="1"/>
          </p:nvPr>
        </p:nvSpPr>
        <p:spPr>
          <a:xfrm>
            <a:off x="1261870" y="4766435"/>
            <a:ext cx="10573813" cy="1081349"/>
          </a:xfrm>
        </p:spPr>
        <p:txBody>
          <a:bodyPr>
            <a:normAutofit/>
          </a:bodyPr>
          <a:lstStyle/>
          <a:p>
            <a:r>
              <a:rPr lang="en-US" dirty="0" smtClean="0"/>
              <a:t>Mid-Columbia Fisheries Enhancement Group • Benton Conservation District</a:t>
            </a:r>
          </a:p>
          <a:p>
            <a:r>
              <a:rPr lang="en-US" dirty="0" smtClean="0"/>
              <a:t>Gray and Osborne </a:t>
            </a:r>
            <a:r>
              <a:rPr lang="en-US" dirty="0"/>
              <a:t> • </a:t>
            </a:r>
            <a:r>
              <a:rPr lang="en-US" dirty="0" smtClean="0"/>
              <a:t>Northwest Hydraulic </a:t>
            </a:r>
            <a:r>
              <a:rPr lang="en-US" dirty="0" smtClean="0"/>
              <a:t>Consultants</a:t>
            </a:r>
            <a:endParaRPr lang="en-US" dirty="0" smtClean="0"/>
          </a:p>
        </p:txBody>
      </p:sp>
      <p:cxnSp>
        <p:nvCxnSpPr>
          <p:cNvPr id="5" name="Straight Connector 4"/>
          <p:cNvCxnSpPr/>
          <p:nvPr/>
        </p:nvCxnSpPr>
        <p:spPr>
          <a:xfrm>
            <a:off x="1261870" y="4558485"/>
            <a:ext cx="1026472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43378" y="6211669"/>
            <a:ext cx="10853342" cy="646331"/>
          </a:xfrm>
          <a:prstGeom prst="rect">
            <a:avLst/>
          </a:prstGeom>
          <a:noFill/>
        </p:spPr>
        <p:txBody>
          <a:bodyPr wrap="square" rtlCol="0">
            <a:spAutoFit/>
          </a:bodyPr>
          <a:lstStyle/>
          <a:p>
            <a:r>
              <a:rPr lang="en-US" i="1" dirty="0" smtClean="0">
                <a:latin typeface="Arial" panose="020B0604020202020204" pitchFamily="34" charset="0"/>
                <a:cs typeface="Arial" panose="020B0604020202020204" pitchFamily="34" charset="0"/>
              </a:rPr>
              <a:t>With support from </a:t>
            </a:r>
            <a:r>
              <a:rPr lang="en-US" i="1" dirty="0">
                <a:latin typeface="Arial" panose="020B0604020202020204" pitchFamily="34" charset="0"/>
                <a:cs typeface="Arial" panose="020B0604020202020204" pitchFamily="34" charset="0"/>
              </a:rPr>
              <a:t>the Yakima Basin Integrated Plan, the Salmon Recovery Funding Board, and the volunteer </a:t>
            </a:r>
            <a:r>
              <a:rPr lang="en-US" i="1" dirty="0" smtClean="0">
                <a:latin typeface="Arial" panose="020B0604020202020204" pitchFamily="34" charset="0"/>
                <a:cs typeface="Arial" panose="020B0604020202020204" pitchFamily="34" charset="0"/>
              </a:rPr>
              <a:t>efforts </a:t>
            </a:r>
            <a:r>
              <a:rPr lang="en-US" i="1" dirty="0">
                <a:latin typeface="Arial" panose="020B0604020202020204" pitchFamily="34" charset="0"/>
                <a:cs typeface="Arial" panose="020B0604020202020204" pitchFamily="34" charset="0"/>
              </a:rPr>
              <a:t>of a Technical Advisory Group and Stakeholder Committee. </a:t>
            </a:r>
            <a:endParaRPr lang="en-US" i="1" dirty="0"/>
          </a:p>
        </p:txBody>
      </p:sp>
    </p:spTree>
    <p:extLst>
      <p:ext uri="{BB962C8B-B14F-4D97-AF65-F5344CB8AC3E}">
        <p14:creationId xmlns:p14="http://schemas.microsoft.com/office/powerpoint/2010/main" val="3677814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plan.critfc.org/assets/Sockeye-Cle-Elum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311467" cy="8483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10223" y="6276622"/>
            <a:ext cx="2788356" cy="369332"/>
          </a:xfrm>
          <a:prstGeom prst="rect">
            <a:avLst/>
          </a:prstGeom>
          <a:noFill/>
        </p:spPr>
        <p:txBody>
          <a:bodyPr wrap="square" rtlCol="0">
            <a:spAutoFit/>
          </a:bodyPr>
          <a:lstStyle/>
          <a:p>
            <a:r>
              <a:rPr lang="en-US" dirty="0" smtClean="0">
                <a:solidFill>
                  <a:schemeClr val="bg1"/>
                </a:solidFill>
              </a:rPr>
              <a:t>Source: plan.critfc.org</a:t>
            </a:r>
            <a:endParaRPr lang="en-US" dirty="0">
              <a:solidFill>
                <a:schemeClr val="bg1"/>
              </a:solidFill>
            </a:endParaRPr>
          </a:p>
        </p:txBody>
      </p:sp>
    </p:spTree>
    <p:extLst>
      <p:ext uri="{BB962C8B-B14F-4D97-AF65-F5344CB8AC3E}">
        <p14:creationId xmlns:p14="http://schemas.microsoft.com/office/powerpoint/2010/main" val="2344178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idx="1"/>
            <p:extLst>
              <p:ext uri="{D42A27DB-BD31-4B8C-83A1-F6EECF244321}">
                <p14:modId xmlns:p14="http://schemas.microsoft.com/office/powerpoint/2010/main" val="4126405671"/>
              </p:ext>
            </p:extLst>
          </p:nvPr>
        </p:nvGraphicFramePr>
        <p:xfrm>
          <a:off x="0" y="1"/>
          <a:ext cx="11280618" cy="6868280"/>
        </p:xfrm>
        <a:graphic>
          <a:graphicData uri="http://schemas.openxmlformats.org/drawingml/2006/table">
            <a:tbl>
              <a:tblPr firstRow="1" firstCol="1" bandRow="1">
                <a:tableStyleId>{5C22544A-7EE6-4342-B048-85BDC9FD1C3A}</a:tableStyleId>
              </a:tblPr>
              <a:tblGrid>
                <a:gridCol w="4794826"/>
                <a:gridCol w="1584781"/>
                <a:gridCol w="1584781"/>
                <a:gridCol w="371490"/>
                <a:gridCol w="1472370"/>
                <a:gridCol w="1472370"/>
              </a:tblGrid>
              <a:tr h="368049">
                <a:tc gridSpan="6">
                  <a:txBody>
                    <a:bodyPr/>
                    <a:lstStyle/>
                    <a:p>
                      <a:pPr marL="0" marR="0" algn="ctr">
                        <a:lnSpc>
                          <a:spcPct val="110000"/>
                        </a:lnSpc>
                        <a:spcBef>
                          <a:spcPts val="0"/>
                        </a:spcBef>
                        <a:spcAft>
                          <a:spcPts val="0"/>
                        </a:spcAft>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Number</a:t>
                      </a:r>
                      <a:r>
                        <a:rPr lang="en-US" sz="2400" baseline="0" dirty="0" smtClean="0">
                          <a:effectLst/>
                          <a:latin typeface="Arial" panose="020B0604020202020204" pitchFamily="34" charset="0"/>
                          <a:ea typeface="Times New Roman" panose="02020603050405020304" pitchFamily="18" charset="0"/>
                          <a:cs typeface="Arial" panose="020B0604020202020204" pitchFamily="34" charset="0"/>
                        </a:rPr>
                        <a:t> of summer days when downstream temperature &gt; upstream</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hMerge="1">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hMerge="1">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r>
              <a:tr h="575375">
                <a:tc rowSpan="2">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Alternative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Measured just above confluence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gridSpan="2">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Measured</a:t>
                      </a:r>
                      <a:r>
                        <a:rPr lang="en-US" sz="1800" baseline="0" dirty="0" smtClean="0">
                          <a:effectLst/>
                          <a:latin typeface="Arial" panose="020B0604020202020204" pitchFamily="34" charset="0"/>
                          <a:cs typeface="Arial" panose="020B0604020202020204" pitchFamily="34" charset="0"/>
                        </a:rPr>
                        <a:t> in reopened causeway channel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r>
              <a:tr h="898419">
                <a:tc vMerge="1">
                  <a:txBody>
                    <a:bodyPr/>
                    <a:lstStyle/>
                    <a:p>
                      <a:endParaRPr lang="en-US"/>
                    </a:p>
                  </a:txBody>
                  <a:tcP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2012</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lumMod val="9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2014</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algn="ctr"/>
                      <a:r>
                        <a:rPr lang="en-US" dirty="0" smtClean="0">
                          <a:latin typeface="Arial" panose="020B0604020202020204" pitchFamily="34" charset="0"/>
                          <a:cs typeface="Arial" panose="020B0604020202020204" pitchFamily="34" charset="0"/>
                        </a:rPr>
                        <a:t>2012</a:t>
                      </a:r>
                      <a:endParaRPr lang="en-US" dirty="0">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tc>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2014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85304">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1 - Existing Conditions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38</a:t>
                      </a:r>
                    </a:p>
                  </a:txBody>
                  <a:tcPr marL="68580" marR="68580" marT="0" marB="0" anchor="ctr">
                    <a:solidFill>
                      <a:schemeClr val="bg1">
                        <a:lumMod val="8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38</a:t>
                      </a: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N/A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85000"/>
                      </a:schemeClr>
                    </a:solidFill>
                  </a:tcPr>
                </a:tc>
                <a:tc>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N/A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299276">
                <a:tc>
                  <a:txBody>
                    <a:bodyPr/>
                    <a:lstStyle/>
                    <a:p>
                      <a:pPr marL="0" marR="0">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tx1"/>
                    </a:solidFill>
                  </a:tcPr>
                </a:tc>
                <a:tc>
                  <a:txBody>
                    <a:bodyPr/>
                    <a:lstStyle/>
                    <a:p>
                      <a:pPr marL="0" marR="0" algn="ctr" defTabSz="914400" rtl="0" eaLnBrk="1" latinLnBrk="0" hangingPunct="1">
                        <a:lnSpc>
                          <a:spcPct val="110000"/>
                        </a:lnSpc>
                        <a:spcBef>
                          <a:spcPts val="0"/>
                        </a:spcBef>
                        <a:spcAft>
                          <a:spcPts val="0"/>
                        </a:spcAft>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r>
              <a:tr h="826315">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6 - 130 foot Breach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28</a:t>
                      </a:r>
                    </a:p>
                  </a:txBody>
                  <a:tcPr marL="68580" marR="68580" marT="0" marB="0" anchor="ctr"/>
                </a:tc>
                <a:tc>
                  <a:txBody>
                    <a:bodyPr/>
                    <a:lstStyle/>
                    <a:p>
                      <a:pPr marL="0" marR="0" algn="ctr" defTabSz="914400" rtl="0" eaLnBrk="1" latinLnBrk="0" hangingPunct="1">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36</a:t>
                      </a: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54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34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6315">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7 - 200 foot Breach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30</a:t>
                      </a:r>
                    </a:p>
                  </a:txBody>
                  <a:tcPr marL="68580" marR="68580" marT="0" marB="0" anchor="ctr"/>
                </a:tc>
                <a:tc>
                  <a:txBody>
                    <a:bodyPr/>
                    <a:lstStyle/>
                    <a:p>
                      <a:pPr marL="0" marR="0" algn="ctr" defTabSz="914400" rtl="0" eaLnBrk="1" latinLnBrk="0" hangingPunct="1">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35</a:t>
                      </a: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46</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32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6315">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5 - 260 foot Breach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18</a:t>
                      </a:r>
                    </a:p>
                  </a:txBody>
                  <a:tcPr marL="68580" marR="68580" marT="0" marB="0" anchor="ctr">
                    <a:solidFill>
                      <a:schemeClr val="bg1">
                        <a:lumMod val="8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26</a:t>
                      </a: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31</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85000"/>
                      </a:schemeClr>
                    </a:solidFill>
                  </a:tcPr>
                </a:tc>
                <a:tc>
                  <a:txBody>
                    <a:bodyPr/>
                    <a:lstStyle/>
                    <a:p>
                      <a:pPr marL="0" marR="0" algn="ctr">
                        <a:lnSpc>
                          <a:spcPct val="110000"/>
                        </a:lnSpc>
                        <a:spcBef>
                          <a:spcPts val="0"/>
                        </a:spcBef>
                        <a:spcAft>
                          <a:spcPts val="0"/>
                        </a:spcAft>
                      </a:pPr>
                      <a:r>
                        <a:rPr lang="en-US" sz="1800">
                          <a:effectLst/>
                          <a:latin typeface="Arial" panose="020B0604020202020204" pitchFamily="34" charset="0"/>
                          <a:cs typeface="Arial" panose="020B0604020202020204" pitchFamily="34" charset="0"/>
                        </a:rPr>
                        <a:t>26</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6315">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3 - 560 foot Full </a:t>
                      </a:r>
                      <a:r>
                        <a:rPr lang="en-US" sz="1800" dirty="0" smtClean="0">
                          <a:effectLst/>
                          <a:latin typeface="Arial" panose="020B0604020202020204" pitchFamily="34" charset="0"/>
                          <a:cs typeface="Arial" panose="020B0604020202020204" pitchFamily="34" charset="0"/>
                        </a:rPr>
                        <a:t>Breach</a:t>
                      </a:r>
                      <a:endParaRPr lang="en-US" sz="1800" dirty="0">
                        <a:effectLst/>
                        <a:latin typeface="Arial" panose="020B060402020202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14</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lumMod val="9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24</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28 </a:t>
                      </a:r>
                    </a:p>
                  </a:txBody>
                  <a:tcPr marL="68580" marR="68580" marT="0" marB="0" anchor="ctr">
                    <a:solidFill>
                      <a:schemeClr val="bg1">
                        <a:lumMod val="95000"/>
                      </a:schemeClr>
                    </a:solidFill>
                  </a:tcPr>
                </a:tc>
                <a:tc>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25</a:t>
                      </a:r>
                      <a:endParaRPr lang="en-US" sz="1800" dirty="0">
                        <a:effectLst/>
                        <a:latin typeface="Arial" panose="020B0604020202020204" pitchFamily="34" charset="0"/>
                        <a:cs typeface="Arial" panose="020B0604020202020204" pitchFamily="34" charset="0"/>
                      </a:endParaRPr>
                    </a:p>
                  </a:txBody>
                  <a:tcPr marL="68580" marR="68580" marT="0" marB="0" anchor="ctr"/>
                </a:tc>
              </a:tr>
              <a:tr h="826315">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8 – 560 foot Breach + </a:t>
                      </a:r>
                      <a:r>
                        <a:rPr lang="en-US" sz="1800" dirty="0" smtClean="0">
                          <a:effectLst/>
                          <a:latin typeface="Arial" panose="020B0604020202020204" pitchFamily="34" charset="0"/>
                          <a:cs typeface="Arial" panose="020B0604020202020204" pitchFamily="34" charset="0"/>
                        </a:rPr>
                        <a:t>Breakwater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16</a:t>
                      </a: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algn="ctr">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 </a:t>
                      </a:r>
                    </a:p>
                  </a:txBody>
                  <a:tcPr marL="68580" marR="68580" marT="0" marB="0" anchor="b">
                    <a:solidFill>
                      <a:schemeClr val="bg1">
                        <a:lumMod val="8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28</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32</a:t>
                      </a:r>
                      <a:endParaRPr lang="en-US" sz="1800" dirty="0">
                        <a:effectLst/>
                        <a:latin typeface="Arial" panose="020B0604020202020204" pitchFamily="34" charset="0"/>
                        <a:cs typeface="Arial" panose="020B0604020202020204" pitchFamily="34" charset="0"/>
                      </a:endParaRPr>
                    </a:p>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solidFill>
                      <a:schemeClr val="bg1">
                        <a:lumMod val="85000"/>
                      </a:schemeClr>
                    </a:solidFill>
                  </a:tcPr>
                </a:tc>
                <a:tc>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25</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679157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LMB 110911.JPG"/>
          <p:cNvPicPr>
            <a:picLocks noChangeAspect="1"/>
          </p:cNvPicPr>
          <p:nvPr/>
        </p:nvPicPr>
        <p:blipFill>
          <a:blip r:embed="rId2" cstate="print"/>
          <a:stretch>
            <a:fillRect/>
          </a:stretch>
        </p:blipFill>
        <p:spPr>
          <a:xfrm>
            <a:off x="0" y="-1621367"/>
            <a:ext cx="11305823" cy="8479367"/>
          </a:xfrm>
          <a:prstGeom prst="rect">
            <a:avLst/>
          </a:prstGeom>
        </p:spPr>
      </p:pic>
      <p:sp>
        <p:nvSpPr>
          <p:cNvPr id="7" name="TextBox 6"/>
          <p:cNvSpPr txBox="1"/>
          <p:nvPr/>
        </p:nvSpPr>
        <p:spPr>
          <a:xfrm>
            <a:off x="8026400" y="6276622"/>
            <a:ext cx="3172179" cy="369332"/>
          </a:xfrm>
          <a:prstGeom prst="rect">
            <a:avLst/>
          </a:prstGeom>
          <a:noFill/>
        </p:spPr>
        <p:txBody>
          <a:bodyPr wrap="square" rtlCol="0">
            <a:spAutoFit/>
          </a:bodyPr>
          <a:lstStyle/>
          <a:p>
            <a:r>
              <a:rPr lang="en-US" dirty="0" smtClean="0">
                <a:solidFill>
                  <a:schemeClr val="bg1"/>
                </a:solidFill>
              </a:rPr>
              <a:t>Source: Michael Porter, YN</a:t>
            </a:r>
            <a:endParaRPr lang="en-US" dirty="0">
              <a:solidFill>
                <a:schemeClr val="bg1"/>
              </a:solidFill>
            </a:endParaRPr>
          </a:p>
        </p:txBody>
      </p:sp>
    </p:spTree>
    <p:extLst>
      <p:ext uri="{BB962C8B-B14F-4D97-AF65-F5344CB8AC3E}">
        <p14:creationId xmlns:p14="http://schemas.microsoft.com/office/powerpoint/2010/main" val="3990114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graphicFrame>
        <p:nvGraphicFramePr>
          <p:cNvPr id="6" name="Content Placeholder 14"/>
          <p:cNvGraphicFramePr>
            <a:graphicFrameLocks/>
          </p:cNvGraphicFramePr>
          <p:nvPr>
            <p:extLst>
              <p:ext uri="{D42A27DB-BD31-4B8C-83A1-F6EECF244321}">
                <p14:modId xmlns:p14="http://schemas.microsoft.com/office/powerpoint/2010/main" val="3179463415"/>
              </p:ext>
            </p:extLst>
          </p:nvPr>
        </p:nvGraphicFramePr>
        <p:xfrm>
          <a:off x="0" y="-4501"/>
          <a:ext cx="11298726" cy="6862501"/>
        </p:xfrm>
        <a:graphic>
          <a:graphicData uri="http://schemas.openxmlformats.org/drawingml/2006/table">
            <a:tbl>
              <a:tblPr firstRow="1" firstCol="1" bandRow="1">
                <a:tableStyleId>{5C22544A-7EE6-4342-B048-85BDC9FD1C3A}</a:tableStyleId>
              </a:tblPr>
              <a:tblGrid>
                <a:gridCol w="6802208"/>
                <a:gridCol w="2248259"/>
                <a:gridCol w="2248259"/>
              </a:tblGrid>
              <a:tr h="462392">
                <a:tc gridSpan="3">
                  <a:txBody>
                    <a:bodyPr/>
                    <a:lstStyle/>
                    <a:p>
                      <a:pPr marL="0" marR="0" algn="ctr">
                        <a:lnSpc>
                          <a:spcPct val="110000"/>
                        </a:lnSpc>
                        <a:spcBef>
                          <a:spcPts val="0"/>
                        </a:spcBef>
                        <a:spcAft>
                          <a:spcPts val="0"/>
                        </a:spcAft>
                      </a:pPr>
                      <a:r>
                        <a:rPr lang="en-CA" sz="2800" b="1" kern="1200" dirty="0" smtClean="0">
                          <a:solidFill>
                            <a:schemeClr val="lt1"/>
                          </a:solidFill>
                          <a:effectLst/>
                          <a:latin typeface="Arial" panose="020B0604020202020204" pitchFamily="34" charset="0"/>
                          <a:ea typeface="+mn-ea"/>
                          <a:cs typeface="Arial" panose="020B0604020202020204" pitchFamily="34" charset="0"/>
                        </a:rPr>
                        <a:t>Maximum Spring (March 15 – May 31) 7-DADMax Temperature</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r>
              <a:tr h="566795">
                <a:tc rowSpan="2">
                  <a:txBody>
                    <a:bodyPr/>
                    <a:lstStyle/>
                    <a:p>
                      <a:pPr marL="0" marR="0" algn="ctr">
                        <a:lnSpc>
                          <a:spcPct val="110000"/>
                        </a:lnSpc>
                        <a:spcBef>
                          <a:spcPts val="0"/>
                        </a:spcBef>
                        <a:spcAft>
                          <a:spcPts val="0"/>
                        </a:spcAft>
                      </a:pPr>
                      <a:r>
                        <a:rPr lang="en-US" sz="1800" dirty="0">
                          <a:effectLst/>
                          <a:latin typeface="Arial" panose="020B0604020202020204" pitchFamily="34" charset="0"/>
                          <a:cs typeface="Arial" panose="020B0604020202020204" pitchFamily="34" charset="0"/>
                        </a:rPr>
                        <a:t>Alternative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marL="0" marR="0" algn="ctr">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Measured in channel west of island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r>
              <a:tr h="885021">
                <a:tc vMerge="1">
                  <a:txBody>
                    <a:bodyPr/>
                    <a:lstStyle/>
                    <a:p>
                      <a:endParaRPr lang="en-US"/>
                    </a:p>
                  </a:txBody>
                  <a:tcP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2012</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lumMod val="9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2014</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r h="576576">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1 - Existing Conditions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19.6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lumMod val="8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21.1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r h="297252">
                <a:tc>
                  <a:txBody>
                    <a:bodyPr/>
                    <a:lstStyle/>
                    <a:p>
                      <a:pPr marL="0" marR="0">
                        <a:lnSpc>
                          <a:spcPct val="110000"/>
                        </a:lnSpc>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solidFill>
                  </a:tcPr>
                </a:tc>
                <a:tc>
                  <a:txBody>
                    <a:bodyPr/>
                    <a:lstStyle/>
                    <a:p>
                      <a:pPr marL="0" marR="0" algn="ctr">
                        <a:lnSpc>
                          <a:spcPct val="110000"/>
                        </a:lnSpc>
                        <a:spcBef>
                          <a:spcPts val="0"/>
                        </a:spcBef>
                        <a:spcAft>
                          <a:spcPts val="0"/>
                        </a:spcAft>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tx1"/>
                    </a:solidFill>
                  </a:tcPr>
                </a:tc>
                <a:tc>
                  <a:txBody>
                    <a:bodyPr/>
                    <a:lstStyle/>
                    <a:p>
                      <a:pPr marL="0" marR="0" algn="ctr" defTabSz="914400" rtl="0" eaLnBrk="1" latinLnBrk="0" hangingPunct="1">
                        <a:lnSpc>
                          <a:spcPct val="110000"/>
                        </a:lnSpc>
                        <a:spcBef>
                          <a:spcPts val="0"/>
                        </a:spcBef>
                        <a:spcAft>
                          <a:spcPts val="0"/>
                        </a:spcAft>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tx1"/>
                    </a:solidFill>
                  </a:tcPr>
                </a:tc>
              </a:tr>
              <a:tr h="813993">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6 - 130 foot Breach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17.7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18.7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r h="813993">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7 - 200 foot Breach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17.6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18.6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r h="813993">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5 - 260 foot Breach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17.6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lumMod val="8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18.5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r h="813993">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3 - 560 foot Full </a:t>
                      </a:r>
                      <a:r>
                        <a:rPr lang="en-US" sz="1800" dirty="0" smtClean="0">
                          <a:effectLst/>
                          <a:latin typeface="Arial" panose="020B0604020202020204" pitchFamily="34" charset="0"/>
                          <a:cs typeface="Arial" panose="020B0604020202020204" pitchFamily="34" charset="0"/>
                        </a:rPr>
                        <a:t>Breach</a:t>
                      </a:r>
                      <a:endParaRPr lang="en-US" sz="1800" dirty="0">
                        <a:effectLst/>
                        <a:latin typeface="Arial" panose="020B060402020202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17.6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lumMod val="9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18.5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r h="813993">
                <a:tc>
                  <a:txBody>
                    <a:bodyPr/>
                    <a:lstStyle/>
                    <a:p>
                      <a:pPr marL="0" marR="0">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Alt. </a:t>
                      </a:r>
                      <a:r>
                        <a:rPr lang="en-US" sz="1800" dirty="0">
                          <a:effectLst/>
                          <a:latin typeface="Arial" panose="020B0604020202020204" pitchFamily="34" charset="0"/>
                          <a:cs typeface="Arial" panose="020B0604020202020204" pitchFamily="34" charset="0"/>
                        </a:rPr>
                        <a:t>8 – 560 foot Breach + </a:t>
                      </a:r>
                      <a:r>
                        <a:rPr lang="en-US" sz="1800" dirty="0" smtClean="0">
                          <a:effectLst/>
                          <a:latin typeface="Arial" panose="020B0604020202020204" pitchFamily="34" charset="0"/>
                          <a:cs typeface="Arial" panose="020B0604020202020204" pitchFamily="34" charset="0"/>
                        </a:rPr>
                        <a:t>Breakwater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17.6 ⁰C</a:t>
                      </a: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algn="ctr">
                        <a:lnSpc>
                          <a:spcPct val="110000"/>
                        </a:lnSpc>
                        <a:spcBef>
                          <a:spcPts val="0"/>
                        </a:spcBef>
                        <a:spcAft>
                          <a:spcPts val="0"/>
                        </a:spcAft>
                      </a:pPr>
                      <a:r>
                        <a:rPr lang="en-US" sz="1800" kern="1200" dirty="0">
                          <a:solidFill>
                            <a:schemeClr val="dk1"/>
                          </a:solidFill>
                          <a:effectLst/>
                          <a:latin typeface="Arial" panose="020B0604020202020204" pitchFamily="34" charset="0"/>
                          <a:ea typeface="+mn-ea"/>
                          <a:cs typeface="Arial" panose="020B0604020202020204" pitchFamily="34" charset="0"/>
                        </a:rPr>
                        <a:t> </a:t>
                      </a:r>
                    </a:p>
                  </a:txBody>
                  <a:tcPr marL="68580" marR="68580" marT="0" marB="0" anchor="b">
                    <a:solidFill>
                      <a:schemeClr val="bg1">
                        <a:lumMod val="85000"/>
                      </a:schemeClr>
                    </a:solidFill>
                  </a:tcPr>
                </a:tc>
                <a:tc>
                  <a:txBody>
                    <a:bodyPr/>
                    <a:lstStyle/>
                    <a:p>
                      <a:pPr marL="0" marR="0" algn="ctr" defTabSz="914400" rtl="0" eaLnBrk="1" latinLnBrk="0" hangingPunct="1">
                        <a:lnSpc>
                          <a:spcPct val="110000"/>
                        </a:lnSpc>
                        <a:spcBef>
                          <a:spcPts val="0"/>
                        </a:spcBef>
                        <a:spcAft>
                          <a:spcPts val="0"/>
                        </a:spcAft>
                      </a:pPr>
                      <a:r>
                        <a:rPr lang="en-US" sz="1800" kern="1200" dirty="0" smtClean="0">
                          <a:solidFill>
                            <a:schemeClr val="dk1"/>
                          </a:solidFill>
                          <a:effectLst/>
                          <a:latin typeface="Arial" panose="020B0604020202020204" pitchFamily="34" charset="0"/>
                          <a:ea typeface="+mn-ea"/>
                          <a:cs typeface="Arial" panose="020B0604020202020204" pitchFamily="34" charset="0"/>
                        </a:rPr>
                        <a:t>18.5 ⁰C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155402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46" r="4265" b="2864"/>
          <a:stretch/>
        </p:blipFill>
        <p:spPr>
          <a:xfrm>
            <a:off x="0" y="2286000"/>
            <a:ext cx="4397830" cy="3320143"/>
          </a:xfrm>
          <a:prstGeom prst="rect">
            <a:avLst/>
          </a:prstGeom>
          <a:ln>
            <a:solidFill>
              <a:schemeClr val="tx1"/>
            </a:solidFill>
          </a:ln>
        </p:spPr>
      </p:pic>
      <p:pic>
        <p:nvPicPr>
          <p:cNvPr id="4" name="Content Placeholder 3" descr="Screen Shot 2015-06-14 at 11.02.09 PM.png"/>
          <p:cNvPicPr>
            <a:picLocks noChangeAspect="1"/>
          </p:cNvPicPr>
          <p:nvPr/>
        </p:nvPicPr>
        <p:blipFill>
          <a:blip r:embed="rId4">
            <a:extLst>
              <a:ext uri="{28A0092B-C50C-407E-A947-70E740481C1C}">
                <a14:useLocalDpi xmlns:a14="http://schemas.microsoft.com/office/drawing/2010/main" val="0"/>
              </a:ext>
            </a:extLst>
          </a:blip>
          <a:srcRect l="10625" r="10625"/>
          <a:stretch>
            <a:fillRect/>
          </a:stretch>
        </p:blipFill>
        <p:spPr>
          <a:xfrm>
            <a:off x="4484914" y="2222001"/>
            <a:ext cx="6797769" cy="3441321"/>
          </a:xfrm>
          <a:prstGeom prst="rect">
            <a:avLst/>
          </a:prstGeom>
        </p:spPr>
      </p:pic>
    </p:spTree>
    <p:extLst>
      <p:ext uri="{BB962C8B-B14F-4D97-AF65-F5344CB8AC3E}">
        <p14:creationId xmlns:p14="http://schemas.microsoft.com/office/powerpoint/2010/main" val="1035970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24050185"/>
              </p:ext>
            </p:extLst>
          </p:nvPr>
        </p:nvGraphicFramePr>
        <p:xfrm>
          <a:off x="119743" y="1067130"/>
          <a:ext cx="6751782" cy="4343068"/>
        </p:xfrm>
        <a:graphic>
          <a:graphicData uri="http://schemas.openxmlformats.org/drawingml/2006/table">
            <a:tbl>
              <a:tblPr firstRow="1" firstCol="1" bandRow="1">
                <a:tableStyleId>{5C22544A-7EE6-4342-B048-85BDC9FD1C3A}</a:tableStyleId>
              </a:tblPr>
              <a:tblGrid>
                <a:gridCol w="2577060"/>
                <a:gridCol w="1352510"/>
                <a:gridCol w="1435023"/>
                <a:gridCol w="1387189"/>
              </a:tblGrid>
              <a:tr h="622434">
                <a:tc gridSpan="4">
                  <a:txBody>
                    <a:bodyPr/>
                    <a:lstStyle/>
                    <a:p>
                      <a:pPr marL="0" marR="0" algn="l">
                        <a:lnSpc>
                          <a:spcPct val="110000"/>
                        </a:lnSpc>
                        <a:spcBef>
                          <a:spcPts val="0"/>
                        </a:spcBef>
                        <a:spcAft>
                          <a:spcPts val="0"/>
                        </a:spcAft>
                      </a:pPr>
                      <a:r>
                        <a:rPr lang="en-US" sz="1800" dirty="0" smtClean="0">
                          <a:effectLst/>
                          <a:latin typeface="Arial" panose="020B0604020202020204" pitchFamily="34" charset="0"/>
                          <a:cs typeface="Arial" panose="020B0604020202020204" pitchFamily="34" charset="0"/>
                        </a:rPr>
                        <a:t>Time </a:t>
                      </a:r>
                      <a:r>
                        <a:rPr lang="en-US" sz="1800" dirty="0">
                          <a:effectLst/>
                          <a:latin typeface="Arial" panose="020B0604020202020204" pitchFamily="34" charset="0"/>
                          <a:cs typeface="Arial" panose="020B0604020202020204" pitchFamily="34" charset="0"/>
                        </a:rPr>
                        <a:t>required for full erosion at each </a:t>
                      </a:r>
                      <a:r>
                        <a:rPr lang="en-US" sz="1800" dirty="0" smtClean="0">
                          <a:effectLst/>
                          <a:latin typeface="Arial" panose="020B0604020202020204" pitchFamily="34" charset="0"/>
                          <a:cs typeface="Arial" panose="020B0604020202020204" pitchFamily="34" charset="0"/>
                        </a:rPr>
                        <a:t>area after full breach</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317726">
                <a:tc rowSpan="2">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Area</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Low Flow</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Mid Flow</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High Flow</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317726">
                <a:tc vMerge="1">
                  <a:txBody>
                    <a:bodyPr/>
                    <a:lstStyle/>
                    <a:p>
                      <a:endParaRPr lang="en-US"/>
                    </a:p>
                  </a:txBody>
                  <a:tcP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weeks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weeks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weeks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22434">
                <a:tc>
                  <a:txBody>
                    <a:bodyPr/>
                    <a:lstStyle/>
                    <a:p>
                      <a:pPr marL="0" marR="0">
                        <a:lnSpc>
                          <a:spcPct val="110000"/>
                        </a:lnSpc>
                        <a:spcBef>
                          <a:spcPts val="0"/>
                        </a:spcBef>
                        <a:spcAft>
                          <a:spcPts val="0"/>
                        </a:spcAft>
                      </a:pPr>
                      <a:r>
                        <a:rPr lang="en-CA" sz="1800" dirty="0" smtClean="0">
                          <a:effectLst/>
                          <a:latin typeface="Arial" panose="020B0604020202020204" pitchFamily="34" charset="0"/>
                          <a:cs typeface="Arial" panose="020B0604020202020204" pitchFamily="34" charset="0"/>
                        </a:rPr>
                        <a:t>Area 6:</a:t>
                      </a:r>
                      <a:r>
                        <a:rPr lang="en-CA" sz="1800" baseline="0" dirty="0" smtClean="0">
                          <a:effectLst/>
                          <a:latin typeface="Arial" panose="020B0604020202020204" pitchFamily="34" charset="0"/>
                          <a:cs typeface="Arial" panose="020B0604020202020204" pitchFamily="34" charset="0"/>
                        </a:rPr>
                        <a:t> </a:t>
                      </a:r>
                      <a:r>
                        <a:rPr lang="en-CA" sz="1800" dirty="0" smtClean="0">
                          <a:effectLst/>
                          <a:latin typeface="Arial" panose="020B0604020202020204" pitchFamily="34" charset="0"/>
                          <a:cs typeface="Arial" panose="020B0604020202020204" pitchFamily="34" charset="0"/>
                        </a:rPr>
                        <a:t>North </a:t>
                      </a:r>
                      <a:r>
                        <a:rPr lang="en-CA" sz="1800" dirty="0">
                          <a:effectLst/>
                          <a:latin typeface="Arial" panose="020B0604020202020204" pitchFamily="34" charset="0"/>
                          <a:cs typeface="Arial" panose="020B0604020202020204" pitchFamily="34" charset="0"/>
                        </a:rPr>
                        <a:t>of Yakima Inflow</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11.9</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0.7</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0.2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95446">
                <a:tc>
                  <a:txBody>
                    <a:bodyPr/>
                    <a:lstStyle/>
                    <a:p>
                      <a:pPr marL="0" marR="0">
                        <a:lnSpc>
                          <a:spcPct val="110000"/>
                        </a:lnSpc>
                        <a:spcBef>
                          <a:spcPts val="0"/>
                        </a:spcBef>
                        <a:spcAft>
                          <a:spcPts val="0"/>
                        </a:spcAft>
                      </a:pPr>
                      <a:r>
                        <a:rPr lang="en-CA" sz="1800" dirty="0" smtClean="0">
                          <a:effectLst/>
                          <a:latin typeface="Arial" panose="020B0604020202020204" pitchFamily="34" charset="0"/>
                          <a:cs typeface="Arial" panose="020B0604020202020204" pitchFamily="34" charset="0"/>
                        </a:rPr>
                        <a:t>Area 5:</a:t>
                      </a:r>
                      <a:r>
                        <a:rPr lang="en-CA" sz="1800" baseline="0" dirty="0" smtClean="0">
                          <a:effectLst/>
                          <a:latin typeface="Arial" panose="020B0604020202020204" pitchFamily="34" charset="0"/>
                          <a:cs typeface="Arial" panose="020B0604020202020204" pitchFamily="34" charset="0"/>
                        </a:rPr>
                        <a:t> </a:t>
                      </a:r>
                      <a:r>
                        <a:rPr lang="en-CA" sz="1800" dirty="0" smtClean="0">
                          <a:effectLst/>
                          <a:latin typeface="Arial" panose="020B0604020202020204" pitchFamily="34" charset="0"/>
                          <a:cs typeface="Arial" panose="020B0604020202020204" pitchFamily="34" charset="0"/>
                        </a:rPr>
                        <a:t>Yakima </a:t>
                      </a:r>
                      <a:r>
                        <a:rPr lang="en-CA" sz="1800" dirty="0">
                          <a:effectLst/>
                          <a:latin typeface="Arial" panose="020B0604020202020204" pitchFamily="34" charset="0"/>
                          <a:cs typeface="Arial" panose="020B0604020202020204" pitchFamily="34" charset="0"/>
                        </a:rPr>
                        <a:t>River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no movement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1.1</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0.3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22434">
                <a:tc>
                  <a:txBody>
                    <a:bodyPr/>
                    <a:lstStyle/>
                    <a:p>
                      <a:pPr marL="0" marR="0">
                        <a:lnSpc>
                          <a:spcPct val="110000"/>
                        </a:lnSpc>
                        <a:spcBef>
                          <a:spcPts val="0"/>
                        </a:spcBef>
                        <a:spcAft>
                          <a:spcPts val="0"/>
                        </a:spcAft>
                      </a:pPr>
                      <a:r>
                        <a:rPr lang="en-CA" sz="1800" dirty="0" smtClean="0">
                          <a:effectLst/>
                          <a:latin typeface="Arial" panose="020B0604020202020204" pitchFamily="34" charset="0"/>
                          <a:cs typeface="Arial" panose="020B0604020202020204" pitchFamily="34" charset="0"/>
                        </a:rPr>
                        <a:t>Area 1: West </a:t>
                      </a:r>
                      <a:r>
                        <a:rPr lang="en-CA" sz="1800" dirty="0">
                          <a:effectLst/>
                          <a:latin typeface="Arial" panose="020B0604020202020204" pitchFamily="34" charset="0"/>
                          <a:cs typeface="Arial" panose="020B0604020202020204" pitchFamily="34" charset="0"/>
                        </a:rPr>
                        <a:t>Side of Island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112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6.2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a:effectLst/>
                          <a:latin typeface="Arial" panose="020B0604020202020204" pitchFamily="34" charset="0"/>
                          <a:cs typeface="Arial" panose="020B0604020202020204" pitchFamily="34" charset="0"/>
                        </a:rPr>
                        <a:t>1.8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22434">
                <a:tc>
                  <a:txBody>
                    <a:bodyPr/>
                    <a:lstStyle/>
                    <a:p>
                      <a:pPr marL="0" marR="0">
                        <a:lnSpc>
                          <a:spcPct val="110000"/>
                        </a:lnSpc>
                        <a:spcBef>
                          <a:spcPts val="0"/>
                        </a:spcBef>
                        <a:spcAft>
                          <a:spcPts val="0"/>
                        </a:spcAft>
                      </a:pPr>
                      <a:r>
                        <a:rPr lang="en-CA" sz="1800" dirty="0" smtClean="0">
                          <a:effectLst/>
                          <a:latin typeface="Arial" panose="020B0604020202020204" pitchFamily="34" charset="0"/>
                          <a:cs typeface="Arial" panose="020B0604020202020204" pitchFamily="34" charset="0"/>
                        </a:rPr>
                        <a:t>Area 4: Small </a:t>
                      </a:r>
                      <a:r>
                        <a:rPr lang="en-CA" sz="1800" dirty="0">
                          <a:effectLst/>
                          <a:latin typeface="Arial" panose="020B0604020202020204" pitchFamily="34" charset="0"/>
                          <a:cs typeface="Arial" panose="020B0604020202020204" pitchFamily="34" charset="0"/>
                        </a:rPr>
                        <a:t>Channel South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no movement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184.7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10.2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22434">
                <a:tc>
                  <a:txBody>
                    <a:bodyPr/>
                    <a:lstStyle/>
                    <a:p>
                      <a:pPr marL="0" marR="0">
                        <a:lnSpc>
                          <a:spcPct val="110000"/>
                        </a:lnSpc>
                        <a:spcBef>
                          <a:spcPts val="0"/>
                        </a:spcBef>
                        <a:spcAft>
                          <a:spcPts val="0"/>
                        </a:spcAft>
                      </a:pPr>
                      <a:r>
                        <a:rPr lang="en-CA" sz="1800" dirty="0" smtClean="0">
                          <a:effectLst/>
                          <a:latin typeface="Arial" panose="020B0604020202020204" pitchFamily="34" charset="0"/>
                          <a:cs typeface="Arial" panose="020B0604020202020204" pitchFamily="34" charset="0"/>
                        </a:rPr>
                        <a:t>Area 3: West </a:t>
                      </a:r>
                      <a:r>
                        <a:rPr lang="en-CA" sz="1800" dirty="0">
                          <a:effectLst/>
                          <a:latin typeface="Arial" panose="020B0604020202020204" pitchFamily="34" charset="0"/>
                          <a:cs typeface="Arial" panose="020B0604020202020204" pitchFamily="34" charset="0"/>
                        </a:rPr>
                        <a:t>of Causeway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57.9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3.5</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CA" sz="1800" dirty="0">
                          <a:effectLst/>
                          <a:latin typeface="Arial" panose="020B0604020202020204" pitchFamily="34" charset="0"/>
                          <a:cs typeface="Arial" panose="020B0604020202020204" pitchFamily="34" charset="0"/>
                        </a:rPr>
                        <a:t>1.0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pic>
        <p:nvPicPr>
          <p:cNvPr id="5" name="Content Placeholder 4" descr="Screen Shot 2015-06-14 at 11.15.50 P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55972" y="1067130"/>
            <a:ext cx="4288972" cy="4355401"/>
          </a:xfrm>
          <a:prstGeom prst="rect">
            <a:avLst/>
          </a:prstGeom>
        </p:spPr>
      </p:pic>
    </p:spTree>
    <p:extLst>
      <p:ext uri="{BB962C8B-B14F-4D97-AF65-F5344CB8AC3E}">
        <p14:creationId xmlns:p14="http://schemas.microsoft.com/office/powerpoint/2010/main" val="900816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76" t="750" r="-6276" b="18306"/>
          <a:stretch/>
        </p:blipFill>
        <p:spPr>
          <a:xfrm>
            <a:off x="-483255" y="0"/>
            <a:ext cx="13528623" cy="7043057"/>
          </a:xfrm>
          <a:prstGeom prst="rect">
            <a:avLst/>
          </a:prstGeom>
        </p:spPr>
      </p:pic>
      <p:cxnSp>
        <p:nvCxnSpPr>
          <p:cNvPr id="6" name="Straight Arrow Connector 5"/>
          <p:cNvCxnSpPr/>
          <p:nvPr/>
        </p:nvCxnSpPr>
        <p:spPr>
          <a:xfrm flipV="1">
            <a:off x="654756" y="4075289"/>
            <a:ext cx="4380088" cy="3386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21336906">
            <a:off x="2528711" y="2889956"/>
            <a:ext cx="428978" cy="241582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344356" y="3951111"/>
            <a:ext cx="3070577" cy="1388533"/>
          </a:xfrm>
          <a:custGeom>
            <a:avLst/>
            <a:gdLst>
              <a:gd name="connsiteX0" fmla="*/ 0 w 3070577"/>
              <a:gd name="connsiteY0" fmla="*/ 1388533 h 1388533"/>
              <a:gd name="connsiteX1" fmla="*/ 45155 w 3070577"/>
              <a:gd name="connsiteY1" fmla="*/ 1332089 h 1388533"/>
              <a:gd name="connsiteX2" fmla="*/ 90311 w 3070577"/>
              <a:gd name="connsiteY2" fmla="*/ 1264356 h 1388533"/>
              <a:gd name="connsiteX3" fmla="*/ 112888 w 3070577"/>
              <a:gd name="connsiteY3" fmla="*/ 1140178 h 1388533"/>
              <a:gd name="connsiteX4" fmla="*/ 135466 w 3070577"/>
              <a:gd name="connsiteY4" fmla="*/ 1072445 h 1388533"/>
              <a:gd name="connsiteX5" fmla="*/ 158044 w 3070577"/>
              <a:gd name="connsiteY5" fmla="*/ 1004711 h 1388533"/>
              <a:gd name="connsiteX6" fmla="*/ 169333 w 3070577"/>
              <a:gd name="connsiteY6" fmla="*/ 970845 h 1388533"/>
              <a:gd name="connsiteX7" fmla="*/ 180622 w 3070577"/>
              <a:gd name="connsiteY7" fmla="*/ 936978 h 1388533"/>
              <a:gd name="connsiteX8" fmla="*/ 225777 w 3070577"/>
              <a:gd name="connsiteY8" fmla="*/ 869245 h 1388533"/>
              <a:gd name="connsiteX9" fmla="*/ 248355 w 3070577"/>
              <a:gd name="connsiteY9" fmla="*/ 835378 h 1388533"/>
              <a:gd name="connsiteX10" fmla="*/ 282222 w 3070577"/>
              <a:gd name="connsiteY10" fmla="*/ 767645 h 1388533"/>
              <a:gd name="connsiteX11" fmla="*/ 349955 w 3070577"/>
              <a:gd name="connsiteY11" fmla="*/ 688622 h 1388533"/>
              <a:gd name="connsiteX12" fmla="*/ 372533 w 3070577"/>
              <a:gd name="connsiteY12" fmla="*/ 654756 h 1388533"/>
              <a:gd name="connsiteX13" fmla="*/ 395111 w 3070577"/>
              <a:gd name="connsiteY13" fmla="*/ 575733 h 1388533"/>
              <a:gd name="connsiteX14" fmla="*/ 428977 w 3070577"/>
              <a:gd name="connsiteY14" fmla="*/ 474133 h 1388533"/>
              <a:gd name="connsiteX15" fmla="*/ 440266 w 3070577"/>
              <a:gd name="connsiteY15" fmla="*/ 440267 h 1388533"/>
              <a:gd name="connsiteX16" fmla="*/ 474133 w 3070577"/>
              <a:gd name="connsiteY16" fmla="*/ 316089 h 1388533"/>
              <a:gd name="connsiteX17" fmla="*/ 508000 w 3070577"/>
              <a:gd name="connsiteY17" fmla="*/ 248356 h 1388533"/>
              <a:gd name="connsiteX18" fmla="*/ 609600 w 3070577"/>
              <a:gd name="connsiteY18" fmla="*/ 214489 h 1388533"/>
              <a:gd name="connsiteX19" fmla="*/ 778933 w 3070577"/>
              <a:gd name="connsiteY19" fmla="*/ 191911 h 1388533"/>
              <a:gd name="connsiteX20" fmla="*/ 824088 w 3070577"/>
              <a:gd name="connsiteY20" fmla="*/ 180622 h 1388533"/>
              <a:gd name="connsiteX21" fmla="*/ 948266 w 3070577"/>
              <a:gd name="connsiteY21" fmla="*/ 146756 h 1388533"/>
              <a:gd name="connsiteX22" fmla="*/ 1332088 w 3070577"/>
              <a:gd name="connsiteY22" fmla="*/ 135467 h 1388533"/>
              <a:gd name="connsiteX23" fmla="*/ 1444977 w 3070577"/>
              <a:gd name="connsiteY23" fmla="*/ 101600 h 1388533"/>
              <a:gd name="connsiteX24" fmla="*/ 1478844 w 3070577"/>
              <a:gd name="connsiteY24" fmla="*/ 90311 h 1388533"/>
              <a:gd name="connsiteX25" fmla="*/ 1569155 w 3070577"/>
              <a:gd name="connsiteY25" fmla="*/ 101600 h 1388533"/>
              <a:gd name="connsiteX26" fmla="*/ 1603022 w 3070577"/>
              <a:gd name="connsiteY26" fmla="*/ 112889 h 1388533"/>
              <a:gd name="connsiteX27" fmla="*/ 1738488 w 3070577"/>
              <a:gd name="connsiteY27" fmla="*/ 101600 h 1388533"/>
              <a:gd name="connsiteX28" fmla="*/ 2099733 w 3070577"/>
              <a:gd name="connsiteY28" fmla="*/ 101600 h 1388533"/>
              <a:gd name="connsiteX29" fmla="*/ 2167466 w 3070577"/>
              <a:gd name="connsiteY29" fmla="*/ 79022 h 1388533"/>
              <a:gd name="connsiteX30" fmla="*/ 2223911 w 3070577"/>
              <a:gd name="connsiteY30" fmla="*/ 67733 h 1388533"/>
              <a:gd name="connsiteX31" fmla="*/ 2291644 w 3070577"/>
              <a:gd name="connsiteY31" fmla="*/ 45156 h 1388533"/>
              <a:gd name="connsiteX32" fmla="*/ 2810933 w 3070577"/>
              <a:gd name="connsiteY32" fmla="*/ 45156 h 1388533"/>
              <a:gd name="connsiteX33" fmla="*/ 2923822 w 3070577"/>
              <a:gd name="connsiteY33" fmla="*/ 33867 h 1388533"/>
              <a:gd name="connsiteX34" fmla="*/ 3002844 w 3070577"/>
              <a:gd name="connsiteY34" fmla="*/ 11289 h 1388533"/>
              <a:gd name="connsiteX35" fmla="*/ 3070577 w 3070577"/>
              <a:gd name="connsiteY35" fmla="*/ 0 h 138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70577" h="1388533">
                <a:moveTo>
                  <a:pt x="0" y="1388533"/>
                </a:moveTo>
                <a:cubicBezTo>
                  <a:pt x="15052" y="1369718"/>
                  <a:pt x="30983" y="1351575"/>
                  <a:pt x="45155" y="1332089"/>
                </a:cubicBezTo>
                <a:cubicBezTo>
                  <a:pt x="61115" y="1310144"/>
                  <a:pt x="90311" y="1264356"/>
                  <a:pt x="90311" y="1264356"/>
                </a:cubicBezTo>
                <a:cubicBezTo>
                  <a:pt x="121208" y="1171666"/>
                  <a:pt x="74593" y="1318889"/>
                  <a:pt x="112888" y="1140178"/>
                </a:cubicBezTo>
                <a:cubicBezTo>
                  <a:pt x="117874" y="1116907"/>
                  <a:pt x="127940" y="1095023"/>
                  <a:pt x="135466" y="1072445"/>
                </a:cubicBezTo>
                <a:lnTo>
                  <a:pt x="158044" y="1004711"/>
                </a:lnTo>
                <a:lnTo>
                  <a:pt x="169333" y="970845"/>
                </a:lnTo>
                <a:cubicBezTo>
                  <a:pt x="173096" y="959556"/>
                  <a:pt x="174021" y="946879"/>
                  <a:pt x="180622" y="936978"/>
                </a:cubicBezTo>
                <a:lnTo>
                  <a:pt x="225777" y="869245"/>
                </a:lnTo>
                <a:cubicBezTo>
                  <a:pt x="233303" y="857956"/>
                  <a:pt x="244065" y="848249"/>
                  <a:pt x="248355" y="835378"/>
                </a:cubicBezTo>
                <a:cubicBezTo>
                  <a:pt x="263934" y="788640"/>
                  <a:pt x="253043" y="811412"/>
                  <a:pt x="282222" y="767645"/>
                </a:cubicBezTo>
                <a:cubicBezTo>
                  <a:pt x="309706" y="685192"/>
                  <a:pt x="281711" y="705683"/>
                  <a:pt x="349955" y="688622"/>
                </a:cubicBezTo>
                <a:cubicBezTo>
                  <a:pt x="357481" y="677333"/>
                  <a:pt x="366465" y="666891"/>
                  <a:pt x="372533" y="654756"/>
                </a:cubicBezTo>
                <a:cubicBezTo>
                  <a:pt x="382017" y="635788"/>
                  <a:pt x="389686" y="593817"/>
                  <a:pt x="395111" y="575733"/>
                </a:cubicBezTo>
                <a:cubicBezTo>
                  <a:pt x="395116" y="575715"/>
                  <a:pt x="423330" y="491075"/>
                  <a:pt x="428977" y="474133"/>
                </a:cubicBezTo>
                <a:cubicBezTo>
                  <a:pt x="432740" y="462844"/>
                  <a:pt x="437932" y="451935"/>
                  <a:pt x="440266" y="440267"/>
                </a:cubicBezTo>
                <a:cubicBezTo>
                  <a:pt x="456223" y="360484"/>
                  <a:pt x="445487" y="402026"/>
                  <a:pt x="474133" y="316089"/>
                </a:cubicBezTo>
                <a:cubicBezTo>
                  <a:pt x="483315" y="288543"/>
                  <a:pt x="486115" y="270241"/>
                  <a:pt x="508000" y="248356"/>
                </a:cubicBezTo>
                <a:cubicBezTo>
                  <a:pt x="539748" y="216608"/>
                  <a:pt x="564187" y="222058"/>
                  <a:pt x="609600" y="214489"/>
                </a:cubicBezTo>
                <a:cubicBezTo>
                  <a:pt x="694190" y="186291"/>
                  <a:pt x="602143" y="214010"/>
                  <a:pt x="778933" y="191911"/>
                </a:cubicBezTo>
                <a:cubicBezTo>
                  <a:pt x="794328" y="189987"/>
                  <a:pt x="809227" y="185080"/>
                  <a:pt x="824088" y="180622"/>
                </a:cubicBezTo>
                <a:cubicBezTo>
                  <a:pt x="862366" y="169139"/>
                  <a:pt x="906908" y="148877"/>
                  <a:pt x="948266" y="146756"/>
                </a:cubicBezTo>
                <a:cubicBezTo>
                  <a:pt x="1076094" y="140201"/>
                  <a:pt x="1204147" y="139230"/>
                  <a:pt x="1332088" y="135467"/>
                </a:cubicBezTo>
                <a:cubicBezTo>
                  <a:pt x="1400333" y="118406"/>
                  <a:pt x="1362523" y="129085"/>
                  <a:pt x="1444977" y="101600"/>
                </a:cubicBezTo>
                <a:lnTo>
                  <a:pt x="1478844" y="90311"/>
                </a:lnTo>
                <a:cubicBezTo>
                  <a:pt x="1508948" y="94074"/>
                  <a:pt x="1539306" y="96173"/>
                  <a:pt x="1569155" y="101600"/>
                </a:cubicBezTo>
                <a:cubicBezTo>
                  <a:pt x="1580863" y="103729"/>
                  <a:pt x="1591122" y="112889"/>
                  <a:pt x="1603022" y="112889"/>
                </a:cubicBezTo>
                <a:cubicBezTo>
                  <a:pt x="1648334" y="112889"/>
                  <a:pt x="1693333" y="105363"/>
                  <a:pt x="1738488" y="101600"/>
                </a:cubicBezTo>
                <a:cubicBezTo>
                  <a:pt x="1890036" y="123250"/>
                  <a:pt x="1864088" y="124405"/>
                  <a:pt x="2099733" y="101600"/>
                </a:cubicBezTo>
                <a:cubicBezTo>
                  <a:pt x="2123421" y="99308"/>
                  <a:pt x="2144129" y="83689"/>
                  <a:pt x="2167466" y="79022"/>
                </a:cubicBezTo>
                <a:cubicBezTo>
                  <a:pt x="2186281" y="75259"/>
                  <a:pt x="2205399" y="72781"/>
                  <a:pt x="2223911" y="67733"/>
                </a:cubicBezTo>
                <a:cubicBezTo>
                  <a:pt x="2246871" y="61471"/>
                  <a:pt x="2291644" y="45156"/>
                  <a:pt x="2291644" y="45156"/>
                </a:cubicBezTo>
                <a:cubicBezTo>
                  <a:pt x="2477630" y="107151"/>
                  <a:pt x="2333021" y="63191"/>
                  <a:pt x="2810933" y="45156"/>
                </a:cubicBezTo>
                <a:cubicBezTo>
                  <a:pt x="2848723" y="43730"/>
                  <a:pt x="2886192" y="37630"/>
                  <a:pt x="2923822" y="33867"/>
                </a:cubicBezTo>
                <a:cubicBezTo>
                  <a:pt x="2956101" y="23107"/>
                  <a:pt x="2967404" y="18377"/>
                  <a:pt x="3002844" y="11289"/>
                </a:cubicBezTo>
                <a:cubicBezTo>
                  <a:pt x="3025289" y="6800"/>
                  <a:pt x="3070577" y="0"/>
                  <a:pt x="3070577" y="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5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uswateralliance.org/wp-content/uploads/2013/01/Mississippi-River-Excav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311" r="7430" b="679"/>
          <a:stretch/>
        </p:blipFill>
        <p:spPr bwMode="auto">
          <a:xfrm>
            <a:off x="6158799" y="140752"/>
            <a:ext cx="479652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4100" name="Picture 4" descr="http://www.epa.gov/glla/lincolnpark/images/lincolnpark-westox1010.jpg"/>
          <p:cNvPicPr>
            <a:picLocks noChangeAspect="1" noChangeArrowheads="1"/>
          </p:cNvPicPr>
          <p:nvPr/>
        </p:nvPicPr>
        <p:blipFill rotWithShape="1">
          <a:blip r:embed="rId4">
            <a:extLst>
              <a:ext uri="{28A0092B-C50C-407E-A947-70E740481C1C}">
                <a14:useLocalDpi xmlns:a14="http://schemas.microsoft.com/office/drawing/2010/main" val="0"/>
              </a:ext>
            </a:extLst>
          </a:blip>
          <a:srcRect b="6613"/>
          <a:stretch/>
        </p:blipFill>
        <p:spPr bwMode="auto">
          <a:xfrm>
            <a:off x="1261568" y="140752"/>
            <a:ext cx="45693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6" name="Picture 2" descr="http://bulkhead-pier.com/galleryfull/2x1g/DRIVING_VINYL_SHEET_PIL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8799" y="3568502"/>
            <a:ext cx="4796527" cy="3154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202" b="7397"/>
          <a:stretch/>
        </p:blipFill>
        <p:spPr>
          <a:xfrm>
            <a:off x="1261568" y="3568502"/>
            <a:ext cx="4569356" cy="3154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833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92" t="1642" r="6541" b="7138"/>
          <a:stretch/>
        </p:blipFill>
        <p:spPr>
          <a:xfrm>
            <a:off x="0" y="0"/>
            <a:ext cx="11582127" cy="6858000"/>
          </a:xfrm>
          <a:prstGeom prst="rect">
            <a:avLst/>
          </a:prstGeom>
        </p:spPr>
      </p:pic>
      <p:sp>
        <p:nvSpPr>
          <p:cNvPr id="5" name="Oval 4"/>
          <p:cNvSpPr/>
          <p:nvPr/>
        </p:nvSpPr>
        <p:spPr>
          <a:xfrm>
            <a:off x="2917371" y="3189514"/>
            <a:ext cx="816429" cy="174171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12971" y="3133611"/>
            <a:ext cx="816429" cy="174171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8035181" y="3684600"/>
            <a:ext cx="7563556" cy="369332"/>
          </a:xfrm>
          <a:prstGeom prst="rect">
            <a:avLst/>
          </a:prstGeom>
          <a:noFill/>
        </p:spPr>
        <p:txBody>
          <a:bodyPr wrap="square" rtlCol="0">
            <a:spAutoFit/>
          </a:bodyPr>
          <a:lstStyle/>
          <a:p>
            <a:r>
              <a:rPr lang="en-US" dirty="0" smtClean="0">
                <a:solidFill>
                  <a:schemeClr val="bg1"/>
                </a:solidFill>
              </a:rPr>
              <a:t>BOR, Yakima Basin River Operations Meeting, Sept. 3, 2014</a:t>
            </a:r>
            <a:endParaRPr lang="en-US" dirty="0">
              <a:solidFill>
                <a:schemeClr val="bg1"/>
              </a:solidFill>
            </a:endParaRPr>
          </a:p>
        </p:txBody>
      </p:sp>
    </p:spTree>
    <p:extLst>
      <p:ext uri="{BB962C8B-B14F-4D97-AF65-F5344CB8AC3E}">
        <p14:creationId xmlns:p14="http://schemas.microsoft.com/office/powerpoint/2010/main" val="1889173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4941"/>
          <a:stretch/>
        </p:blipFill>
        <p:spPr>
          <a:xfrm>
            <a:off x="12193" y="1"/>
            <a:ext cx="12202386" cy="6850698"/>
          </a:xfrm>
          <a:prstGeom prst="rect">
            <a:avLst/>
          </a:prstGeom>
        </p:spPr>
      </p:pic>
      <p:sp>
        <p:nvSpPr>
          <p:cNvPr id="2" name="Title 1"/>
          <p:cNvSpPr>
            <a:spLocks noGrp="1"/>
          </p:cNvSpPr>
          <p:nvPr>
            <p:ph type="title"/>
          </p:nvPr>
        </p:nvSpPr>
        <p:spPr>
          <a:xfrm>
            <a:off x="532530" y="1"/>
            <a:ext cx="9692640" cy="1325562"/>
          </a:xfrm>
        </p:spPr>
        <p:txBody>
          <a:bodyPr/>
          <a:lstStyle/>
          <a:p>
            <a:r>
              <a:rPr lang="en-US" dirty="0" smtClean="0"/>
              <a:t>Next steps</a:t>
            </a:r>
            <a:endParaRPr lang="en-US" dirty="0"/>
          </a:p>
        </p:txBody>
      </p:sp>
      <p:sp>
        <p:nvSpPr>
          <p:cNvPr id="3" name="Content Placeholder 2"/>
          <p:cNvSpPr>
            <a:spLocks noGrp="1"/>
          </p:cNvSpPr>
          <p:nvPr>
            <p:ph idx="1"/>
          </p:nvPr>
        </p:nvSpPr>
        <p:spPr>
          <a:xfrm>
            <a:off x="761130" y="1355726"/>
            <a:ext cx="8595360" cy="1561645"/>
          </a:xfrm>
        </p:spPr>
        <p:txBody>
          <a:bodyPr>
            <a:normAutofit fontScale="92500" lnSpcReduction="10000"/>
          </a:bodyPr>
          <a:lstStyle/>
          <a:p>
            <a:r>
              <a:rPr lang="en-US" sz="2800" dirty="0" smtClean="0"/>
              <a:t>Continued public involvement</a:t>
            </a:r>
          </a:p>
          <a:p>
            <a:r>
              <a:rPr lang="en-US" sz="2800" dirty="0" smtClean="0"/>
              <a:t>Permitting</a:t>
            </a:r>
          </a:p>
          <a:p>
            <a:r>
              <a:rPr lang="en-US" sz="2800" dirty="0" smtClean="0"/>
              <a:t>Funding</a:t>
            </a:r>
          </a:p>
          <a:p>
            <a:pPr marL="0" indent="0">
              <a:buNone/>
            </a:pPr>
            <a:endParaRPr lang="en-US" dirty="0"/>
          </a:p>
        </p:txBody>
      </p:sp>
    </p:spTree>
    <p:extLst>
      <p:ext uri="{BB962C8B-B14F-4D97-AF65-F5344CB8AC3E}">
        <p14:creationId xmlns:p14="http://schemas.microsoft.com/office/powerpoint/2010/main" val="382551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8440" y="-3103809"/>
            <a:ext cx="3777803" cy="2833352"/>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48" y="-1912216"/>
            <a:ext cx="11492512" cy="9052560"/>
          </a:xfrm>
          <a:prstGeom prst="rect">
            <a:avLst/>
          </a:prstGeom>
        </p:spPr>
      </p:pic>
      <p:sp>
        <p:nvSpPr>
          <p:cNvPr id="4" name="TextBox 3"/>
          <p:cNvSpPr txBox="1"/>
          <p:nvPr/>
        </p:nvSpPr>
        <p:spPr>
          <a:xfrm rot="2619240">
            <a:off x="7005712" y="1059097"/>
            <a:ext cx="3043422" cy="523220"/>
          </a:xfrm>
          <a:prstGeom prst="rect">
            <a:avLst/>
          </a:prstGeom>
          <a:noFill/>
        </p:spPr>
        <p:txBody>
          <a:bodyPr wrap="square" rtlCol="0">
            <a:spAutoFit/>
          </a:bodyPr>
          <a:lstStyle/>
          <a:p>
            <a:r>
              <a:rPr lang="en-US" sz="2800" dirty="0" smtClean="0">
                <a:solidFill>
                  <a:schemeClr val="bg1"/>
                </a:solidFill>
              </a:rPr>
              <a:t>Columbia River </a:t>
            </a:r>
            <a:endParaRPr lang="en-US" sz="2800" dirty="0">
              <a:solidFill>
                <a:schemeClr val="bg1"/>
              </a:solidFill>
            </a:endParaRPr>
          </a:p>
        </p:txBody>
      </p:sp>
      <p:cxnSp>
        <p:nvCxnSpPr>
          <p:cNvPr id="7" name="Straight Arrow Connector 6"/>
          <p:cNvCxnSpPr/>
          <p:nvPr/>
        </p:nvCxnSpPr>
        <p:spPr>
          <a:xfrm flipH="1" flipV="1">
            <a:off x="9671538" y="2338754"/>
            <a:ext cx="1114066" cy="1140282"/>
          </a:xfrm>
          <a:prstGeom prst="straightConnector1">
            <a:avLst/>
          </a:prstGeom>
          <a:ln w="25400">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19658">
            <a:off x="4167554" y="2859366"/>
            <a:ext cx="3622431" cy="523220"/>
          </a:xfrm>
          <a:prstGeom prst="rect">
            <a:avLst/>
          </a:prstGeom>
          <a:noFill/>
        </p:spPr>
        <p:txBody>
          <a:bodyPr wrap="square" rtlCol="0">
            <a:spAutoFit/>
          </a:bodyPr>
          <a:lstStyle/>
          <a:p>
            <a:r>
              <a:rPr lang="en-US" sz="2800" dirty="0" smtClean="0">
                <a:solidFill>
                  <a:schemeClr val="bg1"/>
                </a:solidFill>
              </a:rPr>
              <a:t>Yakima River</a:t>
            </a:r>
            <a:endParaRPr lang="en-US" sz="2800" dirty="0">
              <a:solidFill>
                <a:schemeClr val="bg1"/>
              </a:solidFill>
            </a:endParaRPr>
          </a:p>
        </p:txBody>
      </p:sp>
      <p:sp>
        <p:nvSpPr>
          <p:cNvPr id="16" name="Arc 15"/>
          <p:cNvSpPr/>
          <p:nvPr/>
        </p:nvSpPr>
        <p:spPr>
          <a:xfrm rot="5657232">
            <a:off x="5890702" y="1230039"/>
            <a:ext cx="2311791" cy="1671425"/>
          </a:xfrm>
          <a:prstGeom prst="arc">
            <a:avLst/>
          </a:prstGeom>
          <a:ln w="25400">
            <a:solidFill>
              <a:schemeClr val="bg1"/>
            </a:solidFill>
            <a:headEnd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Isosceles Triangle 16"/>
          <p:cNvSpPr/>
          <p:nvPr/>
        </p:nvSpPr>
        <p:spPr>
          <a:xfrm>
            <a:off x="7711402" y="1916723"/>
            <a:ext cx="254980" cy="14902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390185" y="4783015"/>
            <a:ext cx="633046" cy="117817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3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4941"/>
          <a:stretch/>
        </p:blipFill>
        <p:spPr>
          <a:xfrm>
            <a:off x="-10386" y="0"/>
            <a:ext cx="12202386" cy="6850698"/>
          </a:xfrm>
          <a:prstGeom prst="rect">
            <a:avLst/>
          </a:prstGeom>
        </p:spPr>
      </p:pic>
      <p:sp>
        <p:nvSpPr>
          <p:cNvPr id="2" name="Title 1"/>
          <p:cNvSpPr>
            <a:spLocks noGrp="1"/>
          </p:cNvSpPr>
          <p:nvPr>
            <p:ph type="title"/>
          </p:nvPr>
        </p:nvSpPr>
        <p:spPr>
          <a:xfrm>
            <a:off x="-1" y="406400"/>
            <a:ext cx="12192001" cy="2201333"/>
          </a:xfrm>
        </p:spPr>
        <p:txBody>
          <a:bodyPr>
            <a:normAutofit/>
          </a:bodyPr>
          <a:lstStyle/>
          <a:p>
            <a:pPr algn="ctr"/>
            <a:r>
              <a:rPr lang="en-US" sz="2500" dirty="0" smtClean="0">
                <a:latin typeface="Arial" panose="020B0604020202020204" pitchFamily="34" charset="0"/>
                <a:cs typeface="Arial" panose="020B0604020202020204" pitchFamily="34" charset="0"/>
              </a:rPr>
              <a:t>ftp://ftp.g-o.com/outgoing/MCFEG/Bateman%20Island%20Causeway%20Modifications</a:t>
            </a:r>
            <a:r>
              <a:rPr lang="en-US" sz="2500" u="sng" dirty="0" smtClean="0">
                <a:latin typeface="Arial" panose="020B0604020202020204" pitchFamily="34" charset="0"/>
                <a:cs typeface="Arial" panose="020B0604020202020204" pitchFamily="34" charset="0"/>
              </a:rPr>
              <a:t>/</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Username:  </a:t>
            </a:r>
            <a:r>
              <a:rPr lang="en-US" sz="2500" dirty="0" err="1" smtClean="0">
                <a:latin typeface="Arial" panose="020B0604020202020204" pitchFamily="34" charset="0"/>
                <a:cs typeface="Arial" panose="020B0604020202020204" pitchFamily="34" charset="0"/>
              </a:rPr>
              <a:t>goftp</a:t>
            </a:r>
            <a:r>
              <a:rPr lang="en-US" sz="2500" dirty="0" smtClean="0">
                <a:latin typeface="Arial" panose="020B0604020202020204" pitchFamily="34" charset="0"/>
                <a:cs typeface="Arial" panose="020B0604020202020204" pitchFamily="34" charset="0"/>
              </a:rPr>
              <a:t>			Password:  @</a:t>
            </a:r>
            <a:r>
              <a:rPr lang="en-US" sz="2500" dirty="0" err="1" smtClean="0">
                <a:latin typeface="Arial" panose="020B0604020202020204" pitchFamily="34" charset="0"/>
                <a:cs typeface="Arial" panose="020B0604020202020204" pitchFamily="34" charset="0"/>
              </a:rPr>
              <a:t>go.ftp</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934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616" t="5938" r="895" b="1272"/>
          <a:stretch/>
        </p:blipFill>
        <p:spPr bwMode="auto">
          <a:xfrm>
            <a:off x="0" y="0"/>
            <a:ext cx="11277600" cy="685800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0447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781" y="438187"/>
            <a:ext cx="9692640" cy="1325562"/>
          </a:xfrm>
        </p:spPr>
        <p:txBody>
          <a:bodyPr/>
          <a:lstStyle/>
          <a:p>
            <a:endParaRPr lang="en-US">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nvPr>
        </p:nvGraphicFramePr>
        <p:xfrm>
          <a:off x="0" y="0"/>
          <a:ext cx="11298725" cy="6858000"/>
        </p:xfrm>
        <a:graphic>
          <a:graphicData uri="http://schemas.openxmlformats.org/drawingml/2006/table">
            <a:tbl>
              <a:tblPr firstRow="1" firstCol="1" bandRow="1">
                <a:tableStyleId>{5C22544A-7EE6-4342-B048-85BDC9FD1C3A}</a:tableStyleId>
              </a:tblPr>
              <a:tblGrid>
                <a:gridCol w="3141921"/>
                <a:gridCol w="2172463"/>
                <a:gridCol w="2109458"/>
                <a:gridCol w="1946495"/>
                <a:gridCol w="1928388"/>
              </a:tblGrid>
              <a:tr h="1212030">
                <a:tc gridSpan="5">
                  <a:txBody>
                    <a:bodyPr/>
                    <a:lstStyle/>
                    <a:p>
                      <a:pPr marL="0" marR="0">
                        <a:lnSpc>
                          <a:spcPct val="110000"/>
                        </a:lnSpc>
                        <a:spcBef>
                          <a:spcPts val="0"/>
                        </a:spcBef>
                        <a:spcAft>
                          <a:spcPts val="0"/>
                        </a:spcAft>
                      </a:pPr>
                      <a:r>
                        <a:rPr lang="en-CA" sz="2800" dirty="0" smtClean="0">
                          <a:effectLst/>
                          <a:latin typeface="Arial" panose="020B0604020202020204" pitchFamily="34" charset="0"/>
                          <a:cs typeface="Arial" panose="020B0604020202020204" pitchFamily="34" charset="0"/>
                        </a:rPr>
                        <a:t>Percent </a:t>
                      </a:r>
                      <a:r>
                        <a:rPr lang="en-CA" sz="2800" dirty="0">
                          <a:effectLst/>
                          <a:latin typeface="Arial" panose="020B0604020202020204" pitchFamily="34" charset="0"/>
                          <a:cs typeface="Arial" panose="020B0604020202020204" pitchFamily="34" charset="0"/>
                        </a:rPr>
                        <a:t>of Total Flow Volume at Causeway Channel by Source (March through October)</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600">
                <a:tc rowSpan="2">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Alternative</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Yakima River Inflows</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marL="0" marR="0" algn="ctr">
                        <a:lnSpc>
                          <a:spcPct val="110000"/>
                        </a:lnSpc>
                        <a:spcBef>
                          <a:spcPts val="0"/>
                        </a:spcBef>
                        <a:spcAft>
                          <a:spcPts val="0"/>
                        </a:spcAft>
                      </a:pPr>
                      <a:r>
                        <a:rPr lang="en-US" sz="2800" dirty="0">
                          <a:effectLst/>
                          <a:latin typeface="Arial" panose="020B0604020202020204" pitchFamily="34" charset="0"/>
                          <a:cs typeface="Arial" panose="020B0604020202020204" pitchFamily="34" charset="0"/>
                        </a:rPr>
                        <a:t>Columbia River Inflows</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r>
              <a:tr h="644468">
                <a:tc vMerge="1">
                  <a:txBody>
                    <a:bodyPr/>
                    <a:lstStyle/>
                    <a:p>
                      <a:endParaRPr lang="en-US"/>
                    </a:p>
                  </a:txBody>
                  <a:tcP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2012</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2014</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dirty="0">
                          <a:effectLst/>
                          <a:latin typeface="Arial" panose="020B0604020202020204" pitchFamily="34" charset="0"/>
                          <a:cs typeface="Arial" panose="020B0604020202020204" pitchFamily="34" charset="0"/>
                        </a:rPr>
                        <a:t>2012</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2014</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44468">
                <a:tc>
                  <a:txBody>
                    <a:bodyPr/>
                    <a:lstStyle/>
                    <a:p>
                      <a:pPr marL="0" marR="0">
                        <a:lnSpc>
                          <a:spcPct val="110000"/>
                        </a:lnSpc>
                        <a:spcBef>
                          <a:spcPts val="0"/>
                        </a:spcBef>
                        <a:spcAft>
                          <a:spcPts val="0"/>
                        </a:spcAft>
                      </a:pPr>
                      <a:r>
                        <a:rPr lang="en-US" sz="2800">
                          <a:effectLst/>
                          <a:latin typeface="Arial" panose="020B0604020202020204" pitchFamily="34" charset="0"/>
                          <a:cs typeface="Arial" panose="020B0604020202020204" pitchFamily="34" charset="0"/>
                        </a:rPr>
                        <a:t>6 - 130' Breach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100%</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99%</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0%</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44468">
                <a:tc>
                  <a:txBody>
                    <a:bodyPr/>
                    <a:lstStyle/>
                    <a:p>
                      <a:pPr marL="0" marR="0">
                        <a:lnSpc>
                          <a:spcPct val="110000"/>
                        </a:lnSpc>
                        <a:spcBef>
                          <a:spcPts val="0"/>
                        </a:spcBef>
                        <a:spcAft>
                          <a:spcPts val="0"/>
                        </a:spcAft>
                      </a:pPr>
                      <a:r>
                        <a:rPr lang="en-US" sz="2800">
                          <a:effectLst/>
                          <a:latin typeface="Arial" panose="020B0604020202020204" pitchFamily="34" charset="0"/>
                          <a:cs typeface="Arial" panose="020B0604020202020204" pitchFamily="34" charset="0"/>
                        </a:rPr>
                        <a:t>7 - 200' Breach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95%</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93%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5%</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7%</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44468">
                <a:tc>
                  <a:txBody>
                    <a:bodyPr/>
                    <a:lstStyle/>
                    <a:p>
                      <a:pPr marL="0" marR="0">
                        <a:lnSpc>
                          <a:spcPct val="110000"/>
                        </a:lnSpc>
                        <a:spcBef>
                          <a:spcPts val="0"/>
                        </a:spcBef>
                        <a:spcAft>
                          <a:spcPts val="0"/>
                        </a:spcAft>
                      </a:pPr>
                      <a:r>
                        <a:rPr lang="en-US" sz="2800">
                          <a:effectLst/>
                          <a:latin typeface="Arial" panose="020B0604020202020204" pitchFamily="34" charset="0"/>
                          <a:cs typeface="Arial" panose="020B0604020202020204" pitchFamily="34" charset="0"/>
                        </a:rPr>
                        <a:t>5 - 260' Breach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76%</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83%</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24%</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17%</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644468">
                <a:tc>
                  <a:txBody>
                    <a:bodyPr/>
                    <a:lstStyle/>
                    <a:p>
                      <a:pPr marL="0" marR="0">
                        <a:lnSpc>
                          <a:spcPct val="110000"/>
                        </a:lnSpc>
                        <a:spcBef>
                          <a:spcPts val="0"/>
                        </a:spcBef>
                        <a:spcAft>
                          <a:spcPts val="0"/>
                        </a:spcAft>
                      </a:pPr>
                      <a:r>
                        <a:rPr lang="en-US" sz="2800">
                          <a:effectLst/>
                          <a:latin typeface="Arial" panose="020B0604020202020204" pitchFamily="34" charset="0"/>
                          <a:cs typeface="Arial" panose="020B0604020202020204" pitchFamily="34" charset="0"/>
                        </a:rPr>
                        <a:t>3 - Full Breach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72%</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81%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28%</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19%</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1212030">
                <a:tc>
                  <a:txBody>
                    <a:bodyPr/>
                    <a:lstStyle/>
                    <a:p>
                      <a:pPr marL="0" marR="0">
                        <a:lnSpc>
                          <a:spcPct val="110000"/>
                        </a:lnSpc>
                        <a:spcBef>
                          <a:spcPts val="0"/>
                        </a:spcBef>
                        <a:spcAft>
                          <a:spcPts val="0"/>
                        </a:spcAft>
                      </a:pPr>
                      <a:r>
                        <a:rPr lang="en-US" sz="2800">
                          <a:effectLst/>
                          <a:latin typeface="Arial" panose="020B0604020202020204" pitchFamily="34" charset="0"/>
                          <a:cs typeface="Arial" panose="020B0604020202020204" pitchFamily="34" charset="0"/>
                        </a:rPr>
                        <a:t>8 – Full breach + Breakwater</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75%</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80%</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a:effectLst/>
                          <a:latin typeface="Arial" panose="020B0604020202020204" pitchFamily="34" charset="0"/>
                          <a:cs typeface="Arial" panose="020B0604020202020204" pitchFamily="34" charset="0"/>
                        </a:rPr>
                        <a:t>25%</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0"/>
                        </a:spcAft>
                      </a:pPr>
                      <a:r>
                        <a:rPr lang="en-US" sz="2800" dirty="0">
                          <a:effectLst/>
                          <a:latin typeface="Arial" panose="020B0604020202020204" pitchFamily="34" charset="0"/>
                          <a:cs typeface="Arial" panose="020B0604020202020204" pitchFamily="34" charset="0"/>
                        </a:rPr>
                        <a:t>20%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875349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el\AppData\Local\Temp\Scan0001-00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9557"/>
            <a:ext cx="5814509" cy="3340397"/>
          </a:xfrm>
          <a:prstGeom prst="rect">
            <a:avLst/>
          </a:prstGeom>
          <a:solidFill>
            <a:srgbClr val="FFFFFF">
              <a:shade val="85000"/>
            </a:srgbClr>
          </a:solidFill>
          <a:ln w="762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14508" y="49556"/>
            <a:ext cx="5466137" cy="3340398"/>
          </a:xfrm>
          <a:prstGeom prst="rect">
            <a:avLst/>
          </a:prstGeom>
          <a:solidFill>
            <a:srgbClr val="FFFFFF">
              <a:shade val="85000"/>
            </a:srgbClr>
          </a:solidFill>
          <a:ln w="762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3389954"/>
            <a:ext cx="5814509" cy="3444597"/>
          </a:xfrm>
          <a:prstGeom prst="rect">
            <a:avLst/>
          </a:prstGeom>
          <a:solidFill>
            <a:srgbClr val="FFFFFF">
              <a:shade val="85000"/>
            </a:srgbClr>
          </a:solidFill>
          <a:ln w="762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814508" y="3389954"/>
            <a:ext cx="5466137" cy="3455281"/>
          </a:xfrm>
          <a:prstGeom prst="rect">
            <a:avLst/>
          </a:prstGeom>
          <a:solidFill>
            <a:srgbClr val="FFFFFF">
              <a:shade val="85000"/>
            </a:srgbClr>
          </a:solidFill>
          <a:ln w="762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45721" y="147918"/>
            <a:ext cx="5873676" cy="492443"/>
          </a:xfrm>
          <a:prstGeom prst="rect">
            <a:avLst/>
          </a:prstGeom>
          <a:solidFill>
            <a:srgbClr val="FFFFFF">
              <a:alpha val="50196"/>
            </a:srgbClr>
          </a:solidFill>
        </p:spPr>
        <p:txBody>
          <a:bodyPr wrap="square" rtlCol="0">
            <a:spAutoFit/>
          </a:bodyPr>
          <a:lstStyle/>
          <a:p>
            <a:r>
              <a:rPr lang="en-US" sz="2600" dirty="0" smtClean="0"/>
              <a:t>Alt. 2: Disconnect </a:t>
            </a:r>
            <a:r>
              <a:rPr lang="en-US" sz="2600" dirty="0" err="1" smtClean="0"/>
              <a:t>thalweg</a:t>
            </a:r>
            <a:endParaRPr lang="en-US" sz="2600" dirty="0"/>
          </a:p>
        </p:txBody>
      </p:sp>
      <p:sp>
        <p:nvSpPr>
          <p:cNvPr id="9" name="TextBox 8"/>
          <p:cNvSpPr txBox="1"/>
          <p:nvPr/>
        </p:nvSpPr>
        <p:spPr>
          <a:xfrm>
            <a:off x="5919398" y="147918"/>
            <a:ext cx="5241661" cy="492443"/>
          </a:xfrm>
          <a:prstGeom prst="rect">
            <a:avLst/>
          </a:prstGeom>
          <a:solidFill>
            <a:srgbClr val="FFFFFF">
              <a:alpha val="50196"/>
            </a:srgbClr>
          </a:solidFill>
        </p:spPr>
        <p:txBody>
          <a:bodyPr wrap="square" rtlCol="0">
            <a:spAutoFit/>
          </a:bodyPr>
          <a:lstStyle/>
          <a:p>
            <a:r>
              <a:rPr lang="en-US" sz="2600" dirty="0" smtClean="0"/>
              <a:t>Alt. 3: Full breach</a:t>
            </a:r>
            <a:endParaRPr lang="en-US" sz="2600" dirty="0"/>
          </a:p>
        </p:txBody>
      </p:sp>
      <p:sp>
        <p:nvSpPr>
          <p:cNvPr id="10" name="TextBox 9"/>
          <p:cNvSpPr txBox="1"/>
          <p:nvPr/>
        </p:nvSpPr>
        <p:spPr>
          <a:xfrm>
            <a:off x="45720" y="3488315"/>
            <a:ext cx="5649202" cy="492443"/>
          </a:xfrm>
          <a:prstGeom prst="rect">
            <a:avLst/>
          </a:prstGeom>
          <a:solidFill>
            <a:srgbClr val="FFFFFF">
              <a:alpha val="50196"/>
            </a:srgbClr>
          </a:solidFill>
        </p:spPr>
        <p:txBody>
          <a:bodyPr wrap="square" rtlCol="0">
            <a:spAutoFit/>
          </a:bodyPr>
          <a:lstStyle/>
          <a:p>
            <a:r>
              <a:rPr lang="en-US" sz="2600" dirty="0" smtClean="0"/>
              <a:t>Alts. 5, 6, &amp; 7: Partial breaches</a:t>
            </a:r>
            <a:endParaRPr lang="en-US" sz="2600" dirty="0"/>
          </a:p>
        </p:txBody>
      </p:sp>
      <p:sp>
        <p:nvSpPr>
          <p:cNvPr id="11" name="TextBox 10"/>
          <p:cNvSpPr txBox="1"/>
          <p:nvPr/>
        </p:nvSpPr>
        <p:spPr>
          <a:xfrm>
            <a:off x="5860229" y="3488315"/>
            <a:ext cx="5300830" cy="492443"/>
          </a:xfrm>
          <a:prstGeom prst="rect">
            <a:avLst/>
          </a:prstGeom>
          <a:solidFill>
            <a:srgbClr val="FFFFFF">
              <a:alpha val="50196"/>
            </a:srgbClr>
          </a:solidFill>
        </p:spPr>
        <p:txBody>
          <a:bodyPr wrap="square" rtlCol="0">
            <a:spAutoFit/>
          </a:bodyPr>
          <a:lstStyle/>
          <a:p>
            <a:r>
              <a:rPr lang="en-US" sz="2600" dirty="0" smtClean="0"/>
              <a:t>Alt. 8: Full breach &amp; breakwater</a:t>
            </a:r>
            <a:endParaRPr lang="en-US" sz="2600" dirty="0"/>
          </a:p>
        </p:txBody>
      </p:sp>
      <p:sp>
        <p:nvSpPr>
          <p:cNvPr id="2" name="Multiply 1"/>
          <p:cNvSpPr/>
          <p:nvPr/>
        </p:nvSpPr>
        <p:spPr>
          <a:xfrm>
            <a:off x="764355" y="240354"/>
            <a:ext cx="4654311" cy="3149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9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74904"/>
            <a:ext cx="9692640" cy="1325562"/>
          </a:xfrm>
        </p:spPr>
        <p:txBody>
          <a:bodyPr/>
          <a:lstStyle/>
          <a:p>
            <a:r>
              <a:rPr lang="en-US" dirty="0" smtClean="0"/>
              <a:t>Comparing between alternatives</a:t>
            </a:r>
            <a:endParaRPr lang="en-US" dirty="0"/>
          </a:p>
        </p:txBody>
      </p:sp>
      <p:graphicFrame>
        <p:nvGraphicFramePr>
          <p:cNvPr id="4" name="Diagram 3"/>
          <p:cNvGraphicFramePr/>
          <p:nvPr>
            <p:extLst>
              <p:ext uri="{D42A27DB-BD31-4B8C-83A1-F6EECF244321}">
                <p14:modId xmlns:p14="http://schemas.microsoft.com/office/powerpoint/2010/main" val="200473330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624141489"/>
              </p:ext>
            </p:extLst>
          </p:nvPr>
        </p:nvGraphicFramePr>
        <p:xfrm>
          <a:off x="166256" y="2105891"/>
          <a:ext cx="11055926" cy="53842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57634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Jul2012Trace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81075" y="14288"/>
            <a:ext cx="10085388" cy="7040562"/>
          </a:xfrm>
        </p:spPr>
      </p:pic>
    </p:spTree>
    <p:extLst>
      <p:ext uri="{BB962C8B-B14F-4D97-AF65-F5344CB8AC3E}">
        <p14:creationId xmlns:p14="http://schemas.microsoft.com/office/powerpoint/2010/main" val="3516132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1872" y="1562242"/>
            <a:ext cx="8595360" cy="4351337"/>
          </a:xfrm>
        </p:spPr>
        <p:txBody>
          <a:bodyPr/>
          <a:lstStyle/>
          <a:p>
            <a:pPr marL="0" indent="0">
              <a:buNone/>
            </a:pP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a:stretch/>
        </p:blipFill>
        <p:spPr bwMode="auto">
          <a:xfrm>
            <a:off x="1" y="0"/>
            <a:ext cx="11289670" cy="6857999"/>
          </a:xfrm>
          <a:prstGeom prst="rect">
            <a:avLst/>
          </a:prstGeom>
          <a:noFill/>
          <a:ln>
            <a:solidFill>
              <a:schemeClr val="tx1"/>
            </a:solidFill>
          </a:ln>
          <a:extLst>
            <a:ext uri="{53640926-AAD7-44D8-BBD7-CCE9431645EC}">
              <a14:shadowObscured xmlns:a14="http://schemas.microsoft.com/office/drawing/2010/main"/>
            </a:ext>
          </a:extLst>
        </p:spPr>
      </p:pic>
      <p:sp>
        <p:nvSpPr>
          <p:cNvPr id="5" name="TextBox 4"/>
          <p:cNvSpPr txBox="1"/>
          <p:nvPr/>
        </p:nvSpPr>
        <p:spPr>
          <a:xfrm>
            <a:off x="9576845" y="5009723"/>
            <a:ext cx="996606"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6367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87200" cy="6867874"/>
          </a:xfrm>
          <a:prstGeom prst="rect">
            <a:avLst/>
          </a:prstGeom>
        </p:spPr>
      </p:pic>
      <p:sp>
        <p:nvSpPr>
          <p:cNvPr id="5" name="TextBox 4"/>
          <p:cNvSpPr txBox="1"/>
          <p:nvPr/>
        </p:nvSpPr>
        <p:spPr>
          <a:xfrm>
            <a:off x="4807391" y="112355"/>
            <a:ext cx="3250194" cy="1077218"/>
          </a:xfrm>
          <a:prstGeom prst="rect">
            <a:avLst/>
          </a:prstGeom>
          <a:no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Alternative 8, June 1, 2012</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729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57100" cy="6858000"/>
          </a:xfrm>
          <a:prstGeom prst="rect">
            <a:avLst/>
          </a:prstGeom>
        </p:spPr>
      </p:pic>
      <p:sp>
        <p:nvSpPr>
          <p:cNvPr id="5" name="TextBox 4"/>
          <p:cNvSpPr txBox="1"/>
          <p:nvPr/>
        </p:nvSpPr>
        <p:spPr>
          <a:xfrm>
            <a:off x="4780229" y="89210"/>
            <a:ext cx="3268301" cy="1077218"/>
          </a:xfrm>
          <a:prstGeom prst="rect">
            <a:avLst/>
          </a:prstGeom>
          <a:no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Alternative </a:t>
            </a:r>
            <a:r>
              <a:rPr lang="en-US" sz="3200" b="1" dirty="0" smtClean="0">
                <a:solidFill>
                  <a:schemeClr val="bg1"/>
                </a:solidFill>
                <a:latin typeface="Arial" panose="020B0604020202020204" pitchFamily="34" charset="0"/>
                <a:cs typeface="Arial" panose="020B0604020202020204" pitchFamily="34" charset="0"/>
              </a:rPr>
              <a:t>8, June </a:t>
            </a:r>
            <a:r>
              <a:rPr lang="en-US" sz="3200" b="1" dirty="0" smtClean="0">
                <a:solidFill>
                  <a:schemeClr val="bg1"/>
                </a:solidFill>
                <a:latin typeface="Arial" panose="020B0604020202020204" pitchFamily="34" charset="0"/>
                <a:cs typeface="Arial" panose="020B0604020202020204" pitchFamily="34" charset="0"/>
              </a:rPr>
              <a:t>3, 2012</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290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5" y="0"/>
            <a:ext cx="11993499" cy="6858000"/>
          </a:xfrm>
          <a:prstGeom prst="rect">
            <a:avLst/>
          </a:prstGeom>
        </p:spPr>
      </p:pic>
      <p:sp>
        <p:nvSpPr>
          <p:cNvPr id="5" name="TextBox 4"/>
          <p:cNvSpPr txBox="1"/>
          <p:nvPr/>
        </p:nvSpPr>
        <p:spPr>
          <a:xfrm>
            <a:off x="4807391" y="112355"/>
            <a:ext cx="3250194" cy="1077218"/>
          </a:xfrm>
          <a:prstGeom prst="rect">
            <a:avLst/>
          </a:prstGeom>
          <a:no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Alternative 8, July 8, 2012</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098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886</TotalTime>
  <Words>916</Words>
  <Application>Microsoft Office PowerPoint</Application>
  <PresentationFormat>Widescreen</PresentationFormat>
  <Paragraphs>187</Paragraphs>
  <Slides>22</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Schoolbook</vt:lpstr>
      <vt:lpstr>Times New Roman</vt:lpstr>
      <vt:lpstr>Wingdings 2</vt:lpstr>
      <vt:lpstr>View</vt:lpstr>
      <vt:lpstr>Bateman Island Causeway Conceptual Design</vt:lpstr>
      <vt:lpstr>PowerPoint Presentation</vt:lpstr>
      <vt:lpstr>PowerPoint Presentation</vt:lpstr>
      <vt:lpstr>Comparing between alternatives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Sediment</vt:lpstr>
      <vt:lpstr>PowerPoint Presentation</vt:lpstr>
      <vt:lpstr>PowerPoint Presentation</vt:lpstr>
      <vt:lpstr>PowerPoint Presentation</vt:lpstr>
      <vt:lpstr>PowerPoint Presentation</vt:lpstr>
      <vt:lpstr>Next steps</vt:lpstr>
      <vt:lpstr>ftp://ftp.g-o.com/outgoing/MCFEG/Bateman%20Island%20Causeway%20Modifications/   Username:  goftp   Password:  @go.ftp#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Bateman Island Causeway Conceptual Design</dc:title>
  <dc:creator>User</dc:creator>
  <cp:lastModifiedBy>User</cp:lastModifiedBy>
  <cp:revision>49</cp:revision>
  <cp:lastPrinted>2015-06-18T06:24:59Z</cp:lastPrinted>
  <dcterms:created xsi:type="dcterms:W3CDTF">2015-06-10T22:52:54Z</dcterms:created>
  <dcterms:modified xsi:type="dcterms:W3CDTF">2015-06-18T07:27:22Z</dcterms:modified>
</cp:coreProperties>
</file>