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handoutMasterIdLst>
    <p:handoutMasterId r:id="rId36"/>
  </p:handoutMasterIdLst>
  <p:sldIdLst>
    <p:sldId id="289" r:id="rId2"/>
    <p:sldId id="348" r:id="rId3"/>
    <p:sldId id="344" r:id="rId4"/>
    <p:sldId id="324" r:id="rId5"/>
    <p:sldId id="323" r:id="rId6"/>
    <p:sldId id="346" r:id="rId7"/>
    <p:sldId id="366" r:id="rId8"/>
    <p:sldId id="347" r:id="rId9"/>
    <p:sldId id="333" r:id="rId10"/>
    <p:sldId id="276" r:id="rId11"/>
    <p:sldId id="299" r:id="rId12"/>
    <p:sldId id="292" r:id="rId13"/>
    <p:sldId id="298" r:id="rId14"/>
    <p:sldId id="300" r:id="rId15"/>
    <p:sldId id="281" r:id="rId16"/>
    <p:sldId id="339" r:id="rId17"/>
    <p:sldId id="340" r:id="rId18"/>
    <p:sldId id="286" r:id="rId19"/>
    <p:sldId id="342" r:id="rId20"/>
    <p:sldId id="356" r:id="rId21"/>
    <p:sldId id="350" r:id="rId22"/>
    <p:sldId id="357" r:id="rId23"/>
    <p:sldId id="355" r:id="rId24"/>
    <p:sldId id="358" r:id="rId25"/>
    <p:sldId id="352" r:id="rId26"/>
    <p:sldId id="360" r:id="rId27"/>
    <p:sldId id="361" r:id="rId28"/>
    <p:sldId id="365" r:id="rId29"/>
    <p:sldId id="354" r:id="rId30"/>
    <p:sldId id="367" r:id="rId31"/>
    <p:sldId id="334" r:id="rId32"/>
    <p:sldId id="362" r:id="rId33"/>
    <p:sldId id="36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95" autoAdjust="0"/>
    <p:restoredTop sz="94709" autoAdjust="0"/>
  </p:normalViewPr>
  <p:slideViewPr>
    <p:cSldViewPr>
      <p:cViewPr varScale="1">
        <p:scale>
          <a:sx n="77" d="100"/>
          <a:sy n="77" d="100"/>
        </p:scale>
        <p:origin x="6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notesViewPr>
    <p:cSldViewPr>
      <p:cViewPr varScale="1">
        <p:scale>
          <a:sx n="56" d="100"/>
          <a:sy n="56" d="100"/>
        </p:scale>
        <p:origin x="-25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A3C32-4542-4890-A78A-490C92781B28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36A09-BCCF-4534-BFD1-E36267D1E8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8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614C3-9FE7-4F64-877D-2702E96481CD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51B83-7E14-4D2C-B622-DC6D845C2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7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6827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9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5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4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70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39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11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4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6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0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7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7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9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475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51B83-7E14-4D2C-B622-DC6D845C2AB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7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29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2176DA9-818B-4DAA-9596-E70F409E2C0A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B5CE11B-BDED-478F-9476-CFA26CC9F2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ykfpsubbasinsmap_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6727" y="0"/>
            <a:ext cx="52372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"/>
            <a:ext cx="9906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1" y="304800"/>
            <a:ext cx="4094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Yakima Klickitat Fisheries Project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81200" y="1066801"/>
            <a:ext cx="3385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   </a:t>
            </a:r>
          </a:p>
          <a:p>
            <a:endParaRPr lang="en-US" sz="1600" dirty="0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" y="1810300"/>
            <a:ext cx="4114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Tx/>
              <a:buChar char="•"/>
            </a:pP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Avian and Fish Predation Studies</a:t>
            </a:r>
          </a:p>
          <a:p>
            <a:pPr>
              <a:buFontTx/>
              <a:buChar char="•"/>
            </a:pP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Yakima River Basin</a:t>
            </a:r>
          </a:p>
          <a:p>
            <a:pPr>
              <a:buFontTx/>
              <a:buChar char="•"/>
            </a:pP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Great Blue Heron PIT Recoveries</a:t>
            </a:r>
          </a:p>
          <a:p>
            <a:pPr>
              <a:buFontTx/>
              <a:buChar char="•"/>
            </a:pP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Chinook Survival in the Yakima River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Yakima River Fish Predators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762001" y="914401"/>
            <a:ext cx="192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Michael Porter</a:t>
            </a:r>
          </a:p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Fisheries Biologist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iesAbundance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1" y="0"/>
            <a:ext cx="8875059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Rectangle 5"/>
          <p:cNvSpPr/>
          <p:nvPr/>
        </p:nvSpPr>
        <p:spPr>
          <a:xfrm>
            <a:off x="1219200" y="152401"/>
            <a:ext cx="48006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Fish Surveys and Predator  Management 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Lower Yakima River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&amp; the Yakima Delta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8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SMALLMOUTH BASS – </a:t>
            </a:r>
            <a:br>
              <a:rPr lang="en-US" dirty="0" smtClean="0"/>
            </a:br>
            <a:r>
              <a:rPr lang="en-US" i="1" dirty="0" smtClean="0"/>
              <a:t>Micropterus dolomieu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2" y="4876800"/>
            <a:ext cx="7314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1925, 5000, Smallmouth Bass had been introduced to the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Yakima River and had established resident populations.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 Yakima River serves as a spawning nursery for Smallmouth Bass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coming from the Columbia River</a:t>
            </a:r>
          </a:p>
        </p:txBody>
      </p:sp>
      <p:pic>
        <p:nvPicPr>
          <p:cNvPr id="39938" name="Picture 2" descr="http://www.fow-ebook.us/images/Smallmouth_bass_Figure%202_710_Final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1"/>
            <a:ext cx="6705600" cy="3676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8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CHANNEL CATFISH – </a:t>
            </a:r>
            <a:br>
              <a:rPr lang="en-US" dirty="0" smtClean="0"/>
            </a:br>
            <a:r>
              <a:rPr lang="en-US" i="1" dirty="0" smtClean="0"/>
              <a:t>Ictaluras Punctatus</a:t>
            </a:r>
            <a:endParaRPr lang="en-US" dirty="0"/>
          </a:p>
        </p:txBody>
      </p:sp>
      <p:pic>
        <p:nvPicPr>
          <p:cNvPr id="1026" name="Picture 2" descr="Channel catfish, caught in Nacimiento Reservoir in May 2008 by Teejay O'Rear. Photo by Amber Manfre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1"/>
            <a:ext cx="5048251" cy="37814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2" y="4876800"/>
            <a:ext cx="8670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Introduced into Washington State in 1892 (Lampman 1946)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Channel Catfish naturally produce in only the Columbia , Snake, Walla Walla, and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Yakima Rivers. 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8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BROWN BULLHEAD – </a:t>
            </a:r>
            <a:br>
              <a:rPr lang="en-US" dirty="0" smtClean="0"/>
            </a:br>
            <a:r>
              <a:rPr lang="en-US" i="1" dirty="0" smtClean="0"/>
              <a:t>Ameiurus Nebuloso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76800"/>
            <a:ext cx="6849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Introduced into Washington State in 1882 - 1883(Lampman 1946)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Brown Bullheads inhabit warm-water ponds, lakes, sloughs, and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Sluggish areas in streams.  (Yakima Delta)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Brown Bullhead.jpg"/>
          <p:cNvPicPr>
            <a:picLocks noChangeAspect="1"/>
          </p:cNvPicPr>
          <p:nvPr/>
        </p:nvPicPr>
        <p:blipFill>
          <a:blip r:embed="rId3" cstate="print"/>
          <a:srcRect r="21875" b="34722"/>
          <a:stretch>
            <a:fillRect/>
          </a:stretch>
        </p:blipFill>
        <p:spPr>
          <a:xfrm>
            <a:off x="304800" y="1066800"/>
            <a:ext cx="57150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888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LARGEMOUTH BASS – </a:t>
            </a:r>
            <a:br>
              <a:rPr lang="en-US" dirty="0" smtClean="0"/>
            </a:br>
            <a:r>
              <a:rPr lang="en-US" i="1" dirty="0" smtClean="0"/>
              <a:t>Micropterus Salmoides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76800"/>
            <a:ext cx="6986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Widely introduced into Washington by 1895 the Largemouth Bass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has established large populations in much of the Columbia River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is frequently  present in the Delta of the Yakima River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7346" name="Picture 2" descr="http://www.fcps.edu/islandcreekes/ecology/Fish/Largemouth%20Bass/Misal_u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6096000" cy="339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2956" y="762000"/>
            <a:ext cx="5426044" cy="609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Lower Yakima River and Delta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23 Fish Species</a:t>
            </a:r>
            <a:r>
              <a:rPr kumimoji="0" lang="en-US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8600"/>
            <a:ext cx="7543800" cy="64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486400" cy="522288"/>
          </a:xfrm>
        </p:spPr>
        <p:txBody>
          <a:bodyPr/>
          <a:lstStyle/>
          <a:p>
            <a:r>
              <a:rPr lang="en-US" dirty="0" smtClean="0"/>
              <a:t>Yakima Delta Fish Survey Areas</a:t>
            </a:r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838200"/>
            <a:ext cx="7527925" cy="58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DELTA 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1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09601"/>
            <a:ext cx="6477000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West of Causeway Below Bateman Island Displayed Greatest Utilization of Non-native fish species and piscivorous fish</a:t>
            </a:r>
          </a:p>
          <a:p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Abundant Numbers of: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Smallmouth Bass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Largemouth Bass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Brown Bullhead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1" y="292003"/>
            <a:ext cx="7346951" cy="636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124200" y="5349895"/>
            <a:ext cx="6019800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PIT Tags – Passive Integrated Transponder Tags</a:t>
            </a:r>
          </a:p>
          <a:p>
            <a:pPr>
              <a:buFont typeface="Arial" charset="0"/>
              <a:buChar char="•"/>
            </a:pPr>
            <a:r>
              <a:rPr lang="en-US" dirty="0"/>
              <a:t> Detailed info – Origin, Run, Rear</a:t>
            </a:r>
            <a:r>
              <a:rPr lang="en-US" dirty="0" smtClean="0"/>
              <a:t>….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In river interrogation sites tracking tagged </a:t>
            </a:r>
            <a:r>
              <a:rPr lang="en-US" dirty="0" smtClean="0"/>
              <a:t>fish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Portable Antennas used for scanning</a:t>
            </a: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24200" y="0"/>
            <a:ext cx="60198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28 Great Blue Heron Rookeries Identified 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8 New Rookeries in 2014 and 2015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2 Rookeries Contain Cormorants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yearling Chinook Survival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Prosser to McNary Dam survival limitations</a:t>
            </a:r>
          </a:p>
          <a:p>
            <a:r>
              <a:rPr lang="en-US" dirty="0" smtClean="0"/>
              <a:t>Mortality in relation to Temperature</a:t>
            </a:r>
          </a:p>
          <a:p>
            <a:r>
              <a:rPr lang="en-US" dirty="0" smtClean="0"/>
              <a:t>Parceling out areas of Sub yearling Chinook Losses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Survival as a function of Temperature</a:t>
            </a:r>
          </a:p>
          <a:p>
            <a:r>
              <a:rPr lang="en-US" dirty="0" smtClean="0"/>
              <a:t>Fish Predation</a:t>
            </a:r>
          </a:p>
          <a:p>
            <a:r>
              <a:rPr lang="en-US" dirty="0" smtClean="0"/>
              <a:t>Avian Predation</a:t>
            </a:r>
          </a:p>
          <a:p>
            <a:r>
              <a:rPr lang="en-US" dirty="0" smtClean="0"/>
              <a:t>Acoustic Tags 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54" y="0"/>
            <a:ext cx="7128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ATS Acoustic Tags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Used to investigate the location and level of </a:t>
            </a:r>
            <a:r>
              <a:rPr lang="en-US" dirty="0"/>
              <a:t>s</a:t>
            </a:r>
            <a:r>
              <a:rPr lang="en-US" dirty="0" smtClean="0"/>
              <a:t>ub yearling Chinook losses in the Lower Yakima River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05000"/>
            <a:ext cx="324335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0886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Tag Receiver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1131888"/>
            <a:ext cx="5715000" cy="977925"/>
          </a:xfrm>
        </p:spPr>
        <p:txBody>
          <a:bodyPr>
            <a:normAutofit/>
          </a:bodyPr>
          <a:lstStyle/>
          <a:p>
            <a:r>
              <a:rPr lang="en-US" dirty="0" smtClean="0"/>
              <a:t>12 ATS, Trident SR3000 Receivers will be strategically located in the Lower Yakima River and the Columbia River these will be paired with  temperature gages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438400"/>
            <a:ext cx="6606539" cy="3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2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Tag Pilot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524000"/>
            <a:ext cx="4419600" cy="4800600"/>
          </a:xfrm>
        </p:spPr>
        <p:txBody>
          <a:bodyPr/>
          <a:lstStyle/>
          <a:p>
            <a:r>
              <a:rPr lang="en-US" dirty="0" smtClean="0"/>
              <a:t>Determine Location and Magnitude of Sub yearling Chinook Losses</a:t>
            </a:r>
          </a:p>
          <a:p>
            <a:r>
              <a:rPr lang="en-US" dirty="0" smtClean="0"/>
              <a:t>Attempt to Identify Mortality Causes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Fish Predation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Avian Predation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Structure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Water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Yakima Delta as a non-native fish </a:t>
            </a:r>
            <a:r>
              <a:rPr lang="en-US" sz="2800" dirty="0"/>
              <a:t>p</a:t>
            </a:r>
            <a:r>
              <a:rPr lang="en-US" sz="2800" dirty="0" smtClean="0"/>
              <a:t>redator rearing area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r="11058"/>
          <a:stretch>
            <a:fillRect/>
          </a:stretch>
        </p:blipFill>
        <p:spPr>
          <a:xfrm>
            <a:off x="1295400" y="1981200"/>
            <a:ext cx="6400800" cy="4622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Use Towed Bongo Nets to collect Larval Fish for identification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85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4"/>
          <a:stretch/>
        </p:blipFill>
        <p:spPr>
          <a:xfrm>
            <a:off x="1905000" y="381000"/>
            <a:ext cx="5105400" cy="61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b="31351"/>
          <a:stretch/>
        </p:blipFill>
        <p:spPr>
          <a:xfrm>
            <a:off x="762000" y="27992"/>
            <a:ext cx="7291388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24814"/>
          <a:stretch/>
        </p:blipFill>
        <p:spPr>
          <a:xfrm rot="10800000">
            <a:off x="2133600" y="4125214"/>
            <a:ext cx="4038600" cy="27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22225"/>
            <a:ext cx="8809037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33" y="16625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Implications of non-native fish predators rearing in Yakima River Delta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Larval Walleye in lacustrine Yakima</a:t>
            </a:r>
          </a:p>
          <a:p>
            <a:r>
              <a:rPr lang="en-US" dirty="0" smtClean="0"/>
              <a:t>Adult piscivores actively spawning in Yakima River</a:t>
            </a:r>
          </a:p>
          <a:p>
            <a:r>
              <a:rPr lang="en-US" dirty="0" smtClean="0"/>
              <a:t>Various non-native piscivores rearing in delta</a:t>
            </a:r>
          </a:p>
          <a:p>
            <a:r>
              <a:rPr lang="en-US" dirty="0" smtClean="0"/>
              <a:t>Unknown component of Walleye predation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39830" r="3448" b="14408"/>
          <a:stretch/>
        </p:blipFill>
        <p:spPr>
          <a:xfrm rot="16200000">
            <a:off x="4191001" y="1981199"/>
            <a:ext cx="5486400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Yakima Delta – Bateman Island Causeway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Blocks Yakima River Flow</a:t>
            </a:r>
          </a:p>
          <a:p>
            <a:r>
              <a:rPr lang="en-US" sz="2400" dirty="0" smtClean="0"/>
              <a:t>Creates an unnatural River Delta with stagnant water </a:t>
            </a:r>
          </a:p>
          <a:p>
            <a:r>
              <a:rPr lang="en-US" sz="2400" dirty="0" smtClean="0"/>
              <a:t>Stagnant pool raises water temperatures and creates recruitment habitat for exotic predator fish species</a:t>
            </a:r>
          </a:p>
          <a:p>
            <a:r>
              <a:rPr lang="en-US" sz="2400" dirty="0" smtClean="0"/>
              <a:t>Creates a thermal barrier for adult salmon migrating to the Yakima Basin by mixing with flowing river water</a:t>
            </a:r>
            <a:endParaRPr lang="en-US" sz="2400" dirty="0"/>
          </a:p>
          <a:p>
            <a:r>
              <a:rPr lang="en-US" sz="2400" dirty="0" smtClean="0"/>
              <a:t>Changes to the Delta structurally </a:t>
            </a:r>
          </a:p>
          <a:p>
            <a:r>
              <a:rPr lang="en-US" sz="2400" dirty="0" smtClean="0"/>
              <a:t>Water management may cause failure in year classes of exotic predators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Acknowlegments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819400"/>
            <a:ext cx="4040188" cy="75088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err="1" smtClean="0"/>
              <a:t>Mainstem</a:t>
            </a:r>
            <a:r>
              <a:rPr lang="en-US" dirty="0" smtClean="0"/>
              <a:t> Fish Research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421188" y="2795847"/>
            <a:ext cx="4041775" cy="7508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Pacific Northwest National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4648201"/>
            <a:ext cx="5562600" cy="120032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Located along the Roza Reach of Yakima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Frequently drops</a:t>
            </a:r>
            <a:r>
              <a:rPr lang="en-US" dirty="0"/>
              <a:t> </a:t>
            </a:r>
            <a:r>
              <a:rPr lang="en-US" dirty="0" smtClean="0"/>
              <a:t>below the ideal flow regime for smolt out-migration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Creates predation opportunities for wading birds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01383" y="228601"/>
            <a:ext cx="3103735" cy="92333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/>
              <a:t>Selah  </a:t>
            </a:r>
            <a:r>
              <a:rPr lang="en-US" b="1" i="1" dirty="0" smtClean="0"/>
              <a:t>Rookery</a:t>
            </a:r>
          </a:p>
          <a:p>
            <a:r>
              <a:rPr lang="en-US" dirty="0" smtClean="0"/>
              <a:t>Surveys from 2008 to 2013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produced over 3100 PIT tags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392112"/>
            <a:ext cx="10469563" cy="725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830996"/>
            <a:ext cx="4648200" cy="2923877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000" b="1" dirty="0" smtClean="0"/>
              <a:t>Roza Reach </a:t>
            </a:r>
          </a:p>
          <a:p>
            <a:endParaRPr lang="en-US" sz="2000" b="1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 Roza Dam to confluence Naches River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 Reach Distance - 18.3 Km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Roza Dam diverts water for Irrigation</a:t>
            </a:r>
            <a:r>
              <a:rPr lang="en-US" dirty="0"/>
              <a:t> </a:t>
            </a:r>
            <a:r>
              <a:rPr lang="en-US" dirty="0" smtClean="0"/>
              <a:t>&amp; Power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715002" y="0"/>
            <a:ext cx="125066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Roza Dam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191000" y="6096000"/>
            <a:ext cx="154882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Naches River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4" y="1066800"/>
            <a:ext cx="8188112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219200" y="0"/>
            <a:ext cx="3505200" cy="2585323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Seeding PIT tags for Detection Efficiencies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Detection </a:t>
            </a:r>
            <a:r>
              <a:rPr lang="en-US" altLang="en-US" dirty="0"/>
              <a:t>Efficiency Results: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Selah </a:t>
            </a:r>
            <a:r>
              <a:rPr lang="en-US" altLang="en-US" dirty="0" smtClean="0"/>
              <a:t>Rookery </a:t>
            </a:r>
            <a:r>
              <a:rPr lang="en-US" altLang="en-US" dirty="0"/>
              <a:t>61%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Wapato Wildlife </a:t>
            </a:r>
            <a:r>
              <a:rPr lang="en-US" altLang="en-US" dirty="0" smtClean="0"/>
              <a:t>Rookery </a:t>
            </a:r>
            <a:r>
              <a:rPr lang="en-US" altLang="en-US" dirty="0"/>
              <a:t>71%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600" y="4876800"/>
            <a:ext cx="3505200" cy="1754326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/>
              <a:t>Wapato Wildlife Rookery</a:t>
            </a:r>
          </a:p>
          <a:p>
            <a:endParaRPr lang="en-US"/>
          </a:p>
          <a:p>
            <a:r>
              <a:rPr lang="en-US"/>
              <a:t>Produced – 4097 PIT tags</a:t>
            </a:r>
          </a:p>
          <a:p>
            <a:endParaRPr lang="en-US"/>
          </a:p>
          <a:p>
            <a:r>
              <a:rPr lang="en-US"/>
              <a:t>Located below both Parker and Sunnyside Dams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1295400"/>
            <a:ext cx="8578215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 Blue Heron PIT tag Surveys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57400"/>
            <a:ext cx="6400800" cy="518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Useful in pointing out areas of smolt vulnerability to predation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Investigation  of close proximity Irrigation Diversion Canals and Fish Screening Facilities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Gives a baseline Mortality  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2958</TotalTime>
  <Words>661</Words>
  <Application>Microsoft Office PowerPoint</Application>
  <PresentationFormat>On-screen Show (4:3)</PresentationFormat>
  <Paragraphs>145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Blue Heron PIT tag Surveys</vt:lpstr>
      <vt:lpstr>PowerPoint Presentation</vt:lpstr>
      <vt:lpstr>SMALLMOUTH BASS –  Micropterus dolomieu</vt:lpstr>
      <vt:lpstr>CHANNEL CATFISH –  Ictaluras Punctatus</vt:lpstr>
      <vt:lpstr>BROWN BULLHEAD –  Ameiurus Nebuloso</vt:lpstr>
      <vt:lpstr>LARGEMOUTH BASS –  Micropterus Salmoides</vt:lpstr>
      <vt:lpstr>PowerPoint Presentation</vt:lpstr>
      <vt:lpstr>PowerPoint Presentation</vt:lpstr>
      <vt:lpstr>Yakima Delta Fish Survey Areas</vt:lpstr>
      <vt:lpstr>PowerPoint Presentation</vt:lpstr>
      <vt:lpstr>PowerPoint Presentation</vt:lpstr>
      <vt:lpstr>Sub yearling Chinook Survival </vt:lpstr>
      <vt:lpstr>PowerPoint Presentation</vt:lpstr>
      <vt:lpstr>ATS Acoustic Tags </vt:lpstr>
      <vt:lpstr>PowerPoint Presentation</vt:lpstr>
      <vt:lpstr>Acoustic Tag Receiver</vt:lpstr>
      <vt:lpstr>PowerPoint Presentation</vt:lpstr>
      <vt:lpstr>Acoustic Tag Pilot Study</vt:lpstr>
      <vt:lpstr>Yakima Delta as a non-native fish predator rearing area</vt:lpstr>
      <vt:lpstr>PowerPoint Presentation</vt:lpstr>
      <vt:lpstr>PowerPoint Presentation</vt:lpstr>
      <vt:lpstr>Implications of non-native fish predators rearing in Yakima River Delta</vt:lpstr>
      <vt:lpstr>Yakima Delta – Bateman Island Causeway </vt:lpstr>
      <vt:lpstr>Acknowlegments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YKFP  Wapato Reach Assessment Project</dc:title>
  <dc:creator>porter</dc:creator>
  <cp:lastModifiedBy>TOUGHBOOK</cp:lastModifiedBy>
  <cp:revision>213</cp:revision>
  <dcterms:created xsi:type="dcterms:W3CDTF">2010-03-10T18:08:29Z</dcterms:created>
  <dcterms:modified xsi:type="dcterms:W3CDTF">2015-06-18T05:48:15Z</dcterms:modified>
</cp:coreProperties>
</file>