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2"/>
  </p:notesMasterIdLst>
  <p:sldIdLst>
    <p:sldId id="256" r:id="rId2"/>
    <p:sldId id="257" r:id="rId3"/>
    <p:sldId id="269" r:id="rId4"/>
    <p:sldId id="260" r:id="rId5"/>
    <p:sldId id="261" r:id="rId6"/>
    <p:sldId id="264" r:id="rId7"/>
    <p:sldId id="270" r:id="rId8"/>
    <p:sldId id="265" r:id="rId9"/>
    <p:sldId id="271" r:id="rId10"/>
    <p:sldId id="268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906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1.bin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en-US"/>
              <a:t>Prosser vs. Roza Sockeye Passage, 2014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area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PRO</c:v>
                </c:pt>
              </c:strCache>
            </c:strRef>
          </c:tx>
          <c:spPr>
            <a:solidFill>
              <a:srgbClr val="0070C0"/>
            </a:solidFill>
            <a:ln w="25400">
              <a:noFill/>
            </a:ln>
            <a:effectLst>
              <a:innerShdw dist="12700" dir="16200000">
                <a:schemeClr val="lt1"/>
              </a:innerShdw>
            </a:effectLst>
          </c:spPr>
          <c:cat>
            <c:numRef>
              <c:f>'G:\Work\Excel\AnnualCts\[Final14_Counts.xlsx]SOCK'!$A$6:$A$144</c:f>
              <c:numCache>
                <c:formatCode>General</c:formatCode>
                <c:ptCount val="139"/>
                <c:pt idx="1">
                  <c:v>41795</c:v>
                </c:pt>
                <c:pt idx="2">
                  <c:v>41796</c:v>
                </c:pt>
                <c:pt idx="3">
                  <c:v>41797</c:v>
                </c:pt>
                <c:pt idx="4">
                  <c:v>41798</c:v>
                </c:pt>
                <c:pt idx="5">
                  <c:v>41799</c:v>
                </c:pt>
                <c:pt idx="6">
                  <c:v>41800</c:v>
                </c:pt>
                <c:pt idx="7">
                  <c:v>41801</c:v>
                </c:pt>
                <c:pt idx="8">
                  <c:v>41802</c:v>
                </c:pt>
                <c:pt idx="9">
                  <c:v>41803</c:v>
                </c:pt>
                <c:pt idx="10">
                  <c:v>41804</c:v>
                </c:pt>
                <c:pt idx="11">
                  <c:v>41805</c:v>
                </c:pt>
                <c:pt idx="12">
                  <c:v>41806</c:v>
                </c:pt>
                <c:pt idx="13">
                  <c:v>41807</c:v>
                </c:pt>
                <c:pt idx="14">
                  <c:v>41808</c:v>
                </c:pt>
                <c:pt idx="15">
                  <c:v>41809</c:v>
                </c:pt>
                <c:pt idx="16">
                  <c:v>41810</c:v>
                </c:pt>
                <c:pt idx="17">
                  <c:v>41811</c:v>
                </c:pt>
                <c:pt idx="18">
                  <c:v>41812</c:v>
                </c:pt>
                <c:pt idx="19">
                  <c:v>41813</c:v>
                </c:pt>
                <c:pt idx="20">
                  <c:v>41814</c:v>
                </c:pt>
                <c:pt idx="21">
                  <c:v>41815</c:v>
                </c:pt>
                <c:pt idx="22">
                  <c:v>41816</c:v>
                </c:pt>
                <c:pt idx="23">
                  <c:v>41817</c:v>
                </c:pt>
                <c:pt idx="24">
                  <c:v>41818</c:v>
                </c:pt>
                <c:pt idx="25">
                  <c:v>41819</c:v>
                </c:pt>
                <c:pt idx="26">
                  <c:v>41820</c:v>
                </c:pt>
                <c:pt idx="27">
                  <c:v>41821</c:v>
                </c:pt>
                <c:pt idx="28">
                  <c:v>41822</c:v>
                </c:pt>
                <c:pt idx="29">
                  <c:v>41823</c:v>
                </c:pt>
                <c:pt idx="30">
                  <c:v>41824</c:v>
                </c:pt>
                <c:pt idx="31">
                  <c:v>41825</c:v>
                </c:pt>
                <c:pt idx="32">
                  <c:v>41826</c:v>
                </c:pt>
                <c:pt idx="33">
                  <c:v>41827</c:v>
                </c:pt>
                <c:pt idx="34">
                  <c:v>41828</c:v>
                </c:pt>
                <c:pt idx="35">
                  <c:v>41829</c:v>
                </c:pt>
                <c:pt idx="36">
                  <c:v>41830</c:v>
                </c:pt>
                <c:pt idx="37">
                  <c:v>41831</c:v>
                </c:pt>
                <c:pt idx="38">
                  <c:v>41832</c:v>
                </c:pt>
                <c:pt idx="39">
                  <c:v>41833</c:v>
                </c:pt>
                <c:pt idx="40">
                  <c:v>41834</c:v>
                </c:pt>
                <c:pt idx="41">
                  <c:v>41835</c:v>
                </c:pt>
                <c:pt idx="42">
                  <c:v>41836</c:v>
                </c:pt>
                <c:pt idx="43">
                  <c:v>41837</c:v>
                </c:pt>
                <c:pt idx="44">
                  <c:v>41838</c:v>
                </c:pt>
                <c:pt idx="45">
                  <c:v>41839</c:v>
                </c:pt>
                <c:pt idx="46">
                  <c:v>41840</c:v>
                </c:pt>
                <c:pt idx="47">
                  <c:v>41841</c:v>
                </c:pt>
                <c:pt idx="48">
                  <c:v>41842</c:v>
                </c:pt>
                <c:pt idx="49">
                  <c:v>41843</c:v>
                </c:pt>
                <c:pt idx="50">
                  <c:v>41844</c:v>
                </c:pt>
                <c:pt idx="51">
                  <c:v>41845</c:v>
                </c:pt>
                <c:pt idx="52">
                  <c:v>41846</c:v>
                </c:pt>
                <c:pt idx="53">
                  <c:v>41847</c:v>
                </c:pt>
                <c:pt idx="54">
                  <c:v>41848</c:v>
                </c:pt>
                <c:pt idx="55">
                  <c:v>41849</c:v>
                </c:pt>
                <c:pt idx="56">
                  <c:v>41850</c:v>
                </c:pt>
                <c:pt idx="57">
                  <c:v>41851</c:v>
                </c:pt>
                <c:pt idx="58">
                  <c:v>41852</c:v>
                </c:pt>
                <c:pt idx="59">
                  <c:v>41853</c:v>
                </c:pt>
                <c:pt idx="60">
                  <c:v>41854</c:v>
                </c:pt>
                <c:pt idx="61">
                  <c:v>41855</c:v>
                </c:pt>
                <c:pt idx="62">
                  <c:v>41856</c:v>
                </c:pt>
                <c:pt idx="63">
                  <c:v>41857</c:v>
                </c:pt>
                <c:pt idx="64">
                  <c:v>41858</c:v>
                </c:pt>
                <c:pt idx="65">
                  <c:v>41859</c:v>
                </c:pt>
                <c:pt idx="66">
                  <c:v>41860</c:v>
                </c:pt>
                <c:pt idx="67">
                  <c:v>41861</c:v>
                </c:pt>
                <c:pt idx="68">
                  <c:v>41862</c:v>
                </c:pt>
                <c:pt idx="69">
                  <c:v>41863</c:v>
                </c:pt>
                <c:pt idx="70">
                  <c:v>41864</c:v>
                </c:pt>
                <c:pt idx="71">
                  <c:v>41865</c:v>
                </c:pt>
                <c:pt idx="72">
                  <c:v>41866</c:v>
                </c:pt>
                <c:pt idx="73">
                  <c:v>41867</c:v>
                </c:pt>
                <c:pt idx="74">
                  <c:v>41868</c:v>
                </c:pt>
                <c:pt idx="75">
                  <c:v>41869</c:v>
                </c:pt>
                <c:pt idx="76">
                  <c:v>41870</c:v>
                </c:pt>
                <c:pt idx="77">
                  <c:v>41871</c:v>
                </c:pt>
                <c:pt idx="78">
                  <c:v>41872</c:v>
                </c:pt>
                <c:pt idx="79">
                  <c:v>41873</c:v>
                </c:pt>
                <c:pt idx="80">
                  <c:v>41874</c:v>
                </c:pt>
                <c:pt idx="81">
                  <c:v>41875</c:v>
                </c:pt>
                <c:pt idx="82">
                  <c:v>41876</c:v>
                </c:pt>
                <c:pt idx="83">
                  <c:v>41877</c:v>
                </c:pt>
                <c:pt idx="84">
                  <c:v>41878</c:v>
                </c:pt>
                <c:pt idx="85">
                  <c:v>41879</c:v>
                </c:pt>
                <c:pt idx="86">
                  <c:v>41880</c:v>
                </c:pt>
                <c:pt idx="87">
                  <c:v>41881</c:v>
                </c:pt>
                <c:pt idx="88">
                  <c:v>41882</c:v>
                </c:pt>
                <c:pt idx="89">
                  <c:v>41883</c:v>
                </c:pt>
                <c:pt idx="90">
                  <c:v>41884</c:v>
                </c:pt>
                <c:pt idx="91">
                  <c:v>41885</c:v>
                </c:pt>
                <c:pt idx="92">
                  <c:v>41886</c:v>
                </c:pt>
                <c:pt idx="93">
                  <c:v>41887</c:v>
                </c:pt>
                <c:pt idx="94">
                  <c:v>41888</c:v>
                </c:pt>
                <c:pt idx="95">
                  <c:v>41889</c:v>
                </c:pt>
                <c:pt idx="96">
                  <c:v>41890</c:v>
                </c:pt>
                <c:pt idx="97">
                  <c:v>41891</c:v>
                </c:pt>
                <c:pt idx="98">
                  <c:v>41892</c:v>
                </c:pt>
                <c:pt idx="99">
                  <c:v>41893</c:v>
                </c:pt>
                <c:pt idx="100">
                  <c:v>41894</c:v>
                </c:pt>
                <c:pt idx="101">
                  <c:v>41895</c:v>
                </c:pt>
                <c:pt idx="102">
                  <c:v>41896</c:v>
                </c:pt>
                <c:pt idx="103">
                  <c:v>41897</c:v>
                </c:pt>
                <c:pt idx="104">
                  <c:v>41898</c:v>
                </c:pt>
                <c:pt idx="105">
                  <c:v>41899</c:v>
                </c:pt>
                <c:pt idx="106">
                  <c:v>41900</c:v>
                </c:pt>
                <c:pt idx="107">
                  <c:v>41901</c:v>
                </c:pt>
                <c:pt idx="108">
                  <c:v>41902</c:v>
                </c:pt>
                <c:pt idx="109">
                  <c:v>41903</c:v>
                </c:pt>
                <c:pt idx="110">
                  <c:v>41904</c:v>
                </c:pt>
                <c:pt idx="111">
                  <c:v>41905</c:v>
                </c:pt>
                <c:pt idx="112">
                  <c:v>41906</c:v>
                </c:pt>
                <c:pt idx="113">
                  <c:v>41907</c:v>
                </c:pt>
                <c:pt idx="114">
                  <c:v>41908</c:v>
                </c:pt>
                <c:pt idx="115">
                  <c:v>41909</c:v>
                </c:pt>
                <c:pt idx="116">
                  <c:v>41910</c:v>
                </c:pt>
                <c:pt idx="117">
                  <c:v>41911</c:v>
                </c:pt>
                <c:pt idx="118">
                  <c:v>41912</c:v>
                </c:pt>
                <c:pt idx="119">
                  <c:v>41913</c:v>
                </c:pt>
                <c:pt idx="120">
                  <c:v>41914</c:v>
                </c:pt>
                <c:pt idx="121">
                  <c:v>41915</c:v>
                </c:pt>
                <c:pt idx="122">
                  <c:v>41916</c:v>
                </c:pt>
                <c:pt idx="123">
                  <c:v>41917</c:v>
                </c:pt>
                <c:pt idx="124">
                  <c:v>41918</c:v>
                </c:pt>
                <c:pt idx="125">
                  <c:v>41919</c:v>
                </c:pt>
                <c:pt idx="126">
                  <c:v>41920</c:v>
                </c:pt>
                <c:pt idx="127">
                  <c:v>41921</c:v>
                </c:pt>
                <c:pt idx="128">
                  <c:v>41922</c:v>
                </c:pt>
                <c:pt idx="129">
                  <c:v>41923</c:v>
                </c:pt>
                <c:pt idx="130">
                  <c:v>41924</c:v>
                </c:pt>
                <c:pt idx="131">
                  <c:v>41925</c:v>
                </c:pt>
                <c:pt idx="132">
                  <c:v>41926</c:v>
                </c:pt>
                <c:pt idx="133">
                  <c:v>41927</c:v>
                </c:pt>
                <c:pt idx="134">
                  <c:v>41928</c:v>
                </c:pt>
                <c:pt idx="135">
                  <c:v>41929</c:v>
                </c:pt>
                <c:pt idx="136">
                  <c:v>41930</c:v>
                </c:pt>
                <c:pt idx="137">
                  <c:v>41931</c:v>
                </c:pt>
                <c:pt idx="138">
                  <c:v>41932</c:v>
                </c:pt>
              </c:numCache>
            </c:numRef>
          </c:cat>
          <c:val>
            <c:numRef>
              <c:f>Sheet1!$B$3:$B$140</c:f>
              <c:numCache>
                <c:formatCode>General</c:formatCode>
                <c:ptCount val="138"/>
                <c:pt idx="10">
                  <c:v>0</c:v>
                </c:pt>
                <c:pt idx="11">
                  <c:v>3</c:v>
                </c:pt>
                <c:pt idx="12">
                  <c:v>0</c:v>
                </c:pt>
                <c:pt idx="13">
                  <c:v>1</c:v>
                </c:pt>
                <c:pt idx="14">
                  <c:v>3</c:v>
                </c:pt>
                <c:pt idx="15">
                  <c:v>5</c:v>
                </c:pt>
                <c:pt idx="16">
                  <c:v>3</c:v>
                </c:pt>
                <c:pt idx="17">
                  <c:v>6</c:v>
                </c:pt>
                <c:pt idx="18">
                  <c:v>6</c:v>
                </c:pt>
                <c:pt idx="19">
                  <c:v>5</c:v>
                </c:pt>
                <c:pt idx="20">
                  <c:v>1</c:v>
                </c:pt>
                <c:pt idx="21">
                  <c:v>0</c:v>
                </c:pt>
                <c:pt idx="22">
                  <c:v>5</c:v>
                </c:pt>
                <c:pt idx="23">
                  <c:v>10</c:v>
                </c:pt>
                <c:pt idx="24">
                  <c:v>55</c:v>
                </c:pt>
                <c:pt idx="25">
                  <c:v>136</c:v>
                </c:pt>
                <c:pt idx="26">
                  <c:v>82</c:v>
                </c:pt>
                <c:pt idx="27">
                  <c:v>75</c:v>
                </c:pt>
                <c:pt idx="28">
                  <c:v>10</c:v>
                </c:pt>
                <c:pt idx="29">
                  <c:v>1</c:v>
                </c:pt>
                <c:pt idx="30">
                  <c:v>0</c:v>
                </c:pt>
                <c:pt idx="46">
                  <c:v>0</c:v>
                </c:pt>
                <c:pt idx="47">
                  <c:v>1</c:v>
                </c:pt>
                <c:pt idx="48">
                  <c:v>47</c:v>
                </c:pt>
                <c:pt idx="49">
                  <c:v>181</c:v>
                </c:pt>
                <c:pt idx="50">
                  <c:v>732</c:v>
                </c:pt>
                <c:pt idx="51">
                  <c:v>846</c:v>
                </c:pt>
                <c:pt idx="52">
                  <c:v>263</c:v>
                </c:pt>
                <c:pt idx="53">
                  <c:v>75</c:v>
                </c:pt>
                <c:pt idx="54">
                  <c:v>13</c:v>
                </c:pt>
                <c:pt idx="55">
                  <c:v>0</c:v>
                </c:pt>
                <c:pt idx="56">
                  <c:v>0</c:v>
                </c:pt>
                <c:pt idx="57">
                  <c:v>1</c:v>
                </c:pt>
                <c:pt idx="58">
                  <c:v>1</c:v>
                </c:pt>
                <c:pt idx="59">
                  <c:v>0</c:v>
                </c:pt>
                <c:pt idx="60">
                  <c:v>0</c:v>
                </c:pt>
                <c:pt idx="61">
                  <c:v>3</c:v>
                </c:pt>
                <c:pt idx="62">
                  <c:v>0</c:v>
                </c:pt>
                <c:pt idx="65">
                  <c:v>0</c:v>
                </c:pt>
                <c:pt idx="66">
                  <c:v>1</c:v>
                </c:pt>
                <c:pt idx="67">
                  <c:v>0</c:v>
                </c:pt>
                <c:pt idx="68">
                  <c:v>0</c:v>
                </c:pt>
                <c:pt idx="69">
                  <c:v>1</c:v>
                </c:pt>
                <c:pt idx="70">
                  <c:v>0</c:v>
                </c:pt>
                <c:pt idx="71">
                  <c:v>0</c:v>
                </c:pt>
                <c:pt idx="72">
                  <c:v>1</c:v>
                </c:pt>
                <c:pt idx="73">
                  <c:v>0</c:v>
                </c:pt>
                <c:pt idx="74">
                  <c:v>1</c:v>
                </c:pt>
                <c:pt idx="75">
                  <c:v>0</c:v>
                </c:pt>
                <c:pt idx="76">
                  <c:v>1</c:v>
                </c:pt>
                <c:pt idx="77">
                  <c:v>0</c:v>
                </c:pt>
                <c:pt idx="78">
                  <c:v>0</c:v>
                </c:pt>
                <c:pt idx="79">
                  <c:v>2</c:v>
                </c:pt>
                <c:pt idx="80">
                  <c:v>4</c:v>
                </c:pt>
                <c:pt idx="81">
                  <c:v>11</c:v>
                </c:pt>
                <c:pt idx="82">
                  <c:v>11</c:v>
                </c:pt>
                <c:pt idx="83">
                  <c:v>10</c:v>
                </c:pt>
                <c:pt idx="84">
                  <c:v>7</c:v>
                </c:pt>
                <c:pt idx="85">
                  <c:v>6</c:v>
                </c:pt>
                <c:pt idx="86">
                  <c:v>3</c:v>
                </c:pt>
                <c:pt idx="87">
                  <c:v>1</c:v>
                </c:pt>
                <c:pt idx="88">
                  <c:v>2</c:v>
                </c:pt>
                <c:pt idx="89">
                  <c:v>1</c:v>
                </c:pt>
                <c:pt idx="90">
                  <c:v>5</c:v>
                </c:pt>
                <c:pt idx="91">
                  <c:v>3</c:v>
                </c:pt>
                <c:pt idx="92">
                  <c:v>1</c:v>
                </c:pt>
                <c:pt idx="93">
                  <c:v>3</c:v>
                </c:pt>
                <c:pt idx="94">
                  <c:v>8</c:v>
                </c:pt>
                <c:pt idx="95">
                  <c:v>4</c:v>
                </c:pt>
                <c:pt idx="96">
                  <c:v>1</c:v>
                </c:pt>
                <c:pt idx="97">
                  <c:v>4</c:v>
                </c:pt>
                <c:pt idx="98">
                  <c:v>2</c:v>
                </c:pt>
                <c:pt idx="99">
                  <c:v>1</c:v>
                </c:pt>
                <c:pt idx="100">
                  <c:v>2</c:v>
                </c:pt>
                <c:pt idx="101">
                  <c:v>0</c:v>
                </c:pt>
                <c:pt idx="102">
                  <c:v>1</c:v>
                </c:pt>
                <c:pt idx="103">
                  <c:v>1</c:v>
                </c:pt>
                <c:pt idx="104">
                  <c:v>2</c:v>
                </c:pt>
                <c:pt idx="105">
                  <c:v>2</c:v>
                </c:pt>
                <c:pt idx="106">
                  <c:v>0</c:v>
                </c:pt>
                <c:pt idx="107">
                  <c:v>1</c:v>
                </c:pt>
                <c:pt idx="108">
                  <c:v>0</c:v>
                </c:pt>
                <c:pt idx="109">
                  <c:v>2</c:v>
                </c:pt>
                <c:pt idx="110">
                  <c:v>0</c:v>
                </c:pt>
                <c:pt idx="116">
                  <c:v>0</c:v>
                </c:pt>
                <c:pt idx="117">
                  <c:v>1</c:v>
                </c:pt>
                <c:pt idx="118">
                  <c:v>0</c:v>
                </c:pt>
                <c:pt idx="120">
                  <c:v>0</c:v>
                </c:pt>
                <c:pt idx="121">
                  <c:v>1</c:v>
                </c:pt>
                <c:pt idx="122">
                  <c:v>0</c:v>
                </c:pt>
                <c:pt idx="128">
                  <c:v>0</c:v>
                </c:pt>
                <c:pt idx="129">
                  <c:v>1</c:v>
                </c:pt>
                <c:pt idx="130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58807552"/>
        <c:axId val="158809472"/>
      </c:areaChar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ROZA</c:v>
                </c:pt>
              </c:strCache>
            </c:strRef>
          </c:tx>
          <c:spPr>
            <a:ln w="31750" cap="rnd">
              <a:solidFill>
                <a:schemeClr val="accent2">
                  <a:alpha val="85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Sheet1!$A$3:$A$140</c:f>
              <c:numCache>
                <c:formatCode>m/d/yyyy</c:formatCode>
                <c:ptCount val="138"/>
                <c:pt idx="0">
                  <c:v>41795</c:v>
                </c:pt>
                <c:pt idx="1">
                  <c:v>41796</c:v>
                </c:pt>
                <c:pt idx="2">
                  <c:v>41797</c:v>
                </c:pt>
                <c:pt idx="3">
                  <c:v>41798</c:v>
                </c:pt>
                <c:pt idx="4">
                  <c:v>41799</c:v>
                </c:pt>
                <c:pt idx="5">
                  <c:v>41800</c:v>
                </c:pt>
                <c:pt idx="6">
                  <c:v>41801</c:v>
                </c:pt>
                <c:pt idx="7">
                  <c:v>41802</c:v>
                </c:pt>
                <c:pt idx="8">
                  <c:v>41803</c:v>
                </c:pt>
                <c:pt idx="9">
                  <c:v>41804</c:v>
                </c:pt>
                <c:pt idx="10">
                  <c:v>41805</c:v>
                </c:pt>
                <c:pt idx="11">
                  <c:v>41806</c:v>
                </c:pt>
                <c:pt idx="12">
                  <c:v>41807</c:v>
                </c:pt>
                <c:pt idx="13">
                  <c:v>41808</c:v>
                </c:pt>
                <c:pt idx="14">
                  <c:v>41809</c:v>
                </c:pt>
                <c:pt idx="15">
                  <c:v>41810</c:v>
                </c:pt>
                <c:pt idx="16">
                  <c:v>41811</c:v>
                </c:pt>
                <c:pt idx="17">
                  <c:v>41812</c:v>
                </c:pt>
                <c:pt idx="18">
                  <c:v>41813</c:v>
                </c:pt>
                <c:pt idx="19">
                  <c:v>41814</c:v>
                </c:pt>
                <c:pt idx="20">
                  <c:v>41815</c:v>
                </c:pt>
                <c:pt idx="21">
                  <c:v>41816</c:v>
                </c:pt>
                <c:pt idx="22">
                  <c:v>41817</c:v>
                </c:pt>
                <c:pt idx="23">
                  <c:v>41818</c:v>
                </c:pt>
                <c:pt idx="24">
                  <c:v>41819</c:v>
                </c:pt>
                <c:pt idx="25">
                  <c:v>41820</c:v>
                </c:pt>
                <c:pt idx="26">
                  <c:v>41821</c:v>
                </c:pt>
                <c:pt idx="27">
                  <c:v>41822</c:v>
                </c:pt>
                <c:pt idx="28">
                  <c:v>41823</c:v>
                </c:pt>
                <c:pt idx="29">
                  <c:v>41824</c:v>
                </c:pt>
                <c:pt idx="30">
                  <c:v>41825</c:v>
                </c:pt>
                <c:pt idx="31">
                  <c:v>41826</c:v>
                </c:pt>
                <c:pt idx="32">
                  <c:v>41827</c:v>
                </c:pt>
                <c:pt idx="33">
                  <c:v>41828</c:v>
                </c:pt>
                <c:pt idx="34">
                  <c:v>41829</c:v>
                </c:pt>
                <c:pt idx="35">
                  <c:v>41830</c:v>
                </c:pt>
                <c:pt idx="36">
                  <c:v>41831</c:v>
                </c:pt>
                <c:pt idx="37">
                  <c:v>41832</c:v>
                </c:pt>
                <c:pt idx="38">
                  <c:v>41833</c:v>
                </c:pt>
                <c:pt idx="39">
                  <c:v>41834</c:v>
                </c:pt>
                <c:pt idx="40">
                  <c:v>41835</c:v>
                </c:pt>
                <c:pt idx="41">
                  <c:v>41836</c:v>
                </c:pt>
                <c:pt idx="42">
                  <c:v>41837</c:v>
                </c:pt>
                <c:pt idx="43">
                  <c:v>41838</c:v>
                </c:pt>
                <c:pt idx="44">
                  <c:v>41839</c:v>
                </c:pt>
                <c:pt idx="45">
                  <c:v>41840</c:v>
                </c:pt>
                <c:pt idx="46">
                  <c:v>41841</c:v>
                </c:pt>
                <c:pt idx="47">
                  <c:v>41842</c:v>
                </c:pt>
                <c:pt idx="48">
                  <c:v>41843</c:v>
                </c:pt>
                <c:pt idx="49">
                  <c:v>41844</c:v>
                </c:pt>
                <c:pt idx="50">
                  <c:v>41845</c:v>
                </c:pt>
                <c:pt idx="51">
                  <c:v>41846</c:v>
                </c:pt>
                <c:pt idx="52">
                  <c:v>41847</c:v>
                </c:pt>
                <c:pt idx="53">
                  <c:v>41848</c:v>
                </c:pt>
                <c:pt idx="54">
                  <c:v>41849</c:v>
                </c:pt>
                <c:pt idx="55">
                  <c:v>41850</c:v>
                </c:pt>
                <c:pt idx="56">
                  <c:v>41851</c:v>
                </c:pt>
                <c:pt idx="57">
                  <c:v>41852</c:v>
                </c:pt>
                <c:pt idx="58">
                  <c:v>41853</c:v>
                </c:pt>
                <c:pt idx="59">
                  <c:v>41854</c:v>
                </c:pt>
                <c:pt idx="60">
                  <c:v>41855</c:v>
                </c:pt>
                <c:pt idx="61">
                  <c:v>41856</c:v>
                </c:pt>
                <c:pt idx="62">
                  <c:v>41857</c:v>
                </c:pt>
                <c:pt idx="63">
                  <c:v>41858</c:v>
                </c:pt>
                <c:pt idx="64">
                  <c:v>41859</c:v>
                </c:pt>
                <c:pt idx="65">
                  <c:v>41860</c:v>
                </c:pt>
                <c:pt idx="66">
                  <c:v>41861</c:v>
                </c:pt>
                <c:pt idx="67">
                  <c:v>41862</c:v>
                </c:pt>
                <c:pt idx="68">
                  <c:v>41863</c:v>
                </c:pt>
                <c:pt idx="69">
                  <c:v>41864</c:v>
                </c:pt>
                <c:pt idx="70">
                  <c:v>41865</c:v>
                </c:pt>
                <c:pt idx="71">
                  <c:v>41866</c:v>
                </c:pt>
                <c:pt idx="72">
                  <c:v>41867</c:v>
                </c:pt>
                <c:pt idx="73">
                  <c:v>41868</c:v>
                </c:pt>
                <c:pt idx="74">
                  <c:v>41869</c:v>
                </c:pt>
                <c:pt idx="75">
                  <c:v>41870</c:v>
                </c:pt>
                <c:pt idx="76">
                  <c:v>41871</c:v>
                </c:pt>
                <c:pt idx="77">
                  <c:v>41872</c:v>
                </c:pt>
                <c:pt idx="78">
                  <c:v>41873</c:v>
                </c:pt>
                <c:pt idx="79">
                  <c:v>41874</c:v>
                </c:pt>
                <c:pt idx="80">
                  <c:v>41875</c:v>
                </c:pt>
                <c:pt idx="81">
                  <c:v>41876</c:v>
                </c:pt>
                <c:pt idx="82">
                  <c:v>41877</c:v>
                </c:pt>
                <c:pt idx="83">
                  <c:v>41878</c:v>
                </c:pt>
                <c:pt idx="84">
                  <c:v>41879</c:v>
                </c:pt>
                <c:pt idx="85">
                  <c:v>41880</c:v>
                </c:pt>
                <c:pt idx="86">
                  <c:v>41881</c:v>
                </c:pt>
                <c:pt idx="87">
                  <c:v>41882</c:v>
                </c:pt>
                <c:pt idx="88">
                  <c:v>41883</c:v>
                </c:pt>
                <c:pt idx="89">
                  <c:v>41884</c:v>
                </c:pt>
                <c:pt idx="90">
                  <c:v>41885</c:v>
                </c:pt>
                <c:pt idx="91">
                  <c:v>41886</c:v>
                </c:pt>
                <c:pt idx="92">
                  <c:v>41887</c:v>
                </c:pt>
                <c:pt idx="93">
                  <c:v>41888</c:v>
                </c:pt>
                <c:pt idx="94">
                  <c:v>41889</c:v>
                </c:pt>
                <c:pt idx="95">
                  <c:v>41890</c:v>
                </c:pt>
                <c:pt idx="96">
                  <c:v>41891</c:v>
                </c:pt>
                <c:pt idx="97">
                  <c:v>41892</c:v>
                </c:pt>
                <c:pt idx="98">
                  <c:v>41893</c:v>
                </c:pt>
                <c:pt idx="99">
                  <c:v>41894</c:v>
                </c:pt>
                <c:pt idx="100">
                  <c:v>41895</c:v>
                </c:pt>
                <c:pt idx="101">
                  <c:v>41896</c:v>
                </c:pt>
                <c:pt idx="102">
                  <c:v>41897</c:v>
                </c:pt>
                <c:pt idx="103">
                  <c:v>41898</c:v>
                </c:pt>
                <c:pt idx="104">
                  <c:v>41899</c:v>
                </c:pt>
                <c:pt idx="105">
                  <c:v>41900</c:v>
                </c:pt>
                <c:pt idx="106">
                  <c:v>41901</c:v>
                </c:pt>
                <c:pt idx="107">
                  <c:v>41902</c:v>
                </c:pt>
                <c:pt idx="108">
                  <c:v>41903</c:v>
                </c:pt>
                <c:pt idx="109">
                  <c:v>41904</c:v>
                </c:pt>
                <c:pt idx="110">
                  <c:v>41905</c:v>
                </c:pt>
                <c:pt idx="111">
                  <c:v>41906</c:v>
                </c:pt>
                <c:pt idx="112">
                  <c:v>41907</c:v>
                </c:pt>
                <c:pt idx="113">
                  <c:v>41908</c:v>
                </c:pt>
                <c:pt idx="114">
                  <c:v>41909</c:v>
                </c:pt>
                <c:pt idx="115">
                  <c:v>41910</c:v>
                </c:pt>
                <c:pt idx="116">
                  <c:v>41911</c:v>
                </c:pt>
                <c:pt idx="117">
                  <c:v>41912</c:v>
                </c:pt>
                <c:pt idx="118">
                  <c:v>41913</c:v>
                </c:pt>
                <c:pt idx="119">
                  <c:v>41914</c:v>
                </c:pt>
                <c:pt idx="120">
                  <c:v>41915</c:v>
                </c:pt>
                <c:pt idx="121">
                  <c:v>41916</c:v>
                </c:pt>
                <c:pt idx="122">
                  <c:v>41917</c:v>
                </c:pt>
                <c:pt idx="123">
                  <c:v>41918</c:v>
                </c:pt>
                <c:pt idx="124">
                  <c:v>41919</c:v>
                </c:pt>
                <c:pt idx="125">
                  <c:v>41920</c:v>
                </c:pt>
                <c:pt idx="126">
                  <c:v>41921</c:v>
                </c:pt>
                <c:pt idx="127">
                  <c:v>41922</c:v>
                </c:pt>
                <c:pt idx="128">
                  <c:v>41923</c:v>
                </c:pt>
                <c:pt idx="129">
                  <c:v>41924</c:v>
                </c:pt>
                <c:pt idx="130">
                  <c:v>41925</c:v>
                </c:pt>
                <c:pt idx="131">
                  <c:v>41926</c:v>
                </c:pt>
                <c:pt idx="132">
                  <c:v>41927</c:v>
                </c:pt>
                <c:pt idx="133">
                  <c:v>41928</c:v>
                </c:pt>
                <c:pt idx="134">
                  <c:v>41929</c:v>
                </c:pt>
                <c:pt idx="135">
                  <c:v>41930</c:v>
                </c:pt>
                <c:pt idx="136">
                  <c:v>41931</c:v>
                </c:pt>
                <c:pt idx="137">
                  <c:v>41932</c:v>
                </c:pt>
              </c:numCache>
            </c:numRef>
          </c:cat>
          <c:val>
            <c:numRef>
              <c:f>Sheet1!$C$3:$C$140</c:f>
              <c:numCache>
                <c:formatCode>General</c:formatCode>
                <c:ptCount val="138"/>
                <c:pt idx="18">
                  <c:v>0</c:v>
                </c:pt>
                <c:pt idx="19">
                  <c:v>1</c:v>
                </c:pt>
                <c:pt idx="20">
                  <c:v>0</c:v>
                </c:pt>
                <c:pt idx="21">
                  <c:v>0</c:v>
                </c:pt>
                <c:pt idx="22">
                  <c:v>1</c:v>
                </c:pt>
                <c:pt idx="23">
                  <c:v>0</c:v>
                </c:pt>
                <c:pt idx="24">
                  <c:v>1</c:v>
                </c:pt>
                <c:pt idx="25">
                  <c:v>5</c:v>
                </c:pt>
                <c:pt idx="26">
                  <c:v>3</c:v>
                </c:pt>
                <c:pt idx="27">
                  <c:v>1</c:v>
                </c:pt>
                <c:pt idx="28">
                  <c:v>4</c:v>
                </c:pt>
                <c:pt idx="29">
                  <c:v>5</c:v>
                </c:pt>
                <c:pt idx="30">
                  <c:v>5</c:v>
                </c:pt>
                <c:pt idx="31">
                  <c:v>5</c:v>
                </c:pt>
                <c:pt idx="32">
                  <c:v>10</c:v>
                </c:pt>
                <c:pt idx="33">
                  <c:v>26</c:v>
                </c:pt>
                <c:pt idx="34">
                  <c:v>23</c:v>
                </c:pt>
                <c:pt idx="35">
                  <c:v>32</c:v>
                </c:pt>
                <c:pt idx="36">
                  <c:v>13</c:v>
                </c:pt>
                <c:pt idx="37">
                  <c:v>7</c:v>
                </c:pt>
                <c:pt idx="38">
                  <c:v>2</c:v>
                </c:pt>
                <c:pt idx="39">
                  <c:v>1</c:v>
                </c:pt>
                <c:pt idx="40">
                  <c:v>3</c:v>
                </c:pt>
                <c:pt idx="41">
                  <c:v>2</c:v>
                </c:pt>
                <c:pt idx="42">
                  <c:v>3</c:v>
                </c:pt>
                <c:pt idx="43">
                  <c:v>2</c:v>
                </c:pt>
                <c:pt idx="44">
                  <c:v>2</c:v>
                </c:pt>
                <c:pt idx="45">
                  <c:v>1</c:v>
                </c:pt>
                <c:pt idx="46">
                  <c:v>0</c:v>
                </c:pt>
                <c:pt idx="47">
                  <c:v>3</c:v>
                </c:pt>
                <c:pt idx="48">
                  <c:v>5</c:v>
                </c:pt>
                <c:pt idx="49">
                  <c:v>1</c:v>
                </c:pt>
                <c:pt idx="50">
                  <c:v>1</c:v>
                </c:pt>
                <c:pt idx="51">
                  <c:v>7</c:v>
                </c:pt>
                <c:pt idx="52">
                  <c:v>12</c:v>
                </c:pt>
                <c:pt idx="53">
                  <c:v>22</c:v>
                </c:pt>
                <c:pt idx="54">
                  <c:v>36</c:v>
                </c:pt>
                <c:pt idx="55">
                  <c:v>91</c:v>
                </c:pt>
                <c:pt idx="56">
                  <c:v>87</c:v>
                </c:pt>
                <c:pt idx="57">
                  <c:v>124</c:v>
                </c:pt>
                <c:pt idx="58">
                  <c:v>196</c:v>
                </c:pt>
                <c:pt idx="59">
                  <c:v>92</c:v>
                </c:pt>
                <c:pt idx="60">
                  <c:v>136</c:v>
                </c:pt>
                <c:pt idx="61">
                  <c:v>230</c:v>
                </c:pt>
                <c:pt idx="62">
                  <c:v>175</c:v>
                </c:pt>
                <c:pt idx="63">
                  <c:v>78</c:v>
                </c:pt>
                <c:pt idx="64">
                  <c:v>118</c:v>
                </c:pt>
                <c:pt idx="65">
                  <c:v>122</c:v>
                </c:pt>
                <c:pt idx="66">
                  <c:v>124</c:v>
                </c:pt>
                <c:pt idx="67">
                  <c:v>70</c:v>
                </c:pt>
                <c:pt idx="68">
                  <c:v>83</c:v>
                </c:pt>
                <c:pt idx="69">
                  <c:v>90</c:v>
                </c:pt>
                <c:pt idx="70">
                  <c:v>27</c:v>
                </c:pt>
                <c:pt idx="71">
                  <c:v>29</c:v>
                </c:pt>
                <c:pt idx="72">
                  <c:v>12</c:v>
                </c:pt>
                <c:pt idx="73">
                  <c:v>45</c:v>
                </c:pt>
                <c:pt idx="74">
                  <c:v>48</c:v>
                </c:pt>
                <c:pt idx="75">
                  <c:v>48</c:v>
                </c:pt>
                <c:pt idx="76">
                  <c:v>38</c:v>
                </c:pt>
                <c:pt idx="77">
                  <c:v>21</c:v>
                </c:pt>
                <c:pt idx="78">
                  <c:v>15</c:v>
                </c:pt>
                <c:pt idx="79">
                  <c:v>26</c:v>
                </c:pt>
                <c:pt idx="80">
                  <c:v>24</c:v>
                </c:pt>
                <c:pt idx="81">
                  <c:v>12</c:v>
                </c:pt>
                <c:pt idx="82">
                  <c:v>22</c:v>
                </c:pt>
                <c:pt idx="83">
                  <c:v>13</c:v>
                </c:pt>
                <c:pt idx="84">
                  <c:v>23</c:v>
                </c:pt>
                <c:pt idx="85">
                  <c:v>12</c:v>
                </c:pt>
                <c:pt idx="86">
                  <c:v>7</c:v>
                </c:pt>
                <c:pt idx="87">
                  <c:v>5</c:v>
                </c:pt>
                <c:pt idx="88">
                  <c:v>5</c:v>
                </c:pt>
                <c:pt idx="89">
                  <c:v>2</c:v>
                </c:pt>
                <c:pt idx="90">
                  <c:v>2</c:v>
                </c:pt>
                <c:pt idx="91">
                  <c:v>0</c:v>
                </c:pt>
                <c:pt idx="92">
                  <c:v>6</c:v>
                </c:pt>
                <c:pt idx="93">
                  <c:v>0</c:v>
                </c:pt>
                <c:pt idx="94">
                  <c:v>0</c:v>
                </c:pt>
                <c:pt idx="95">
                  <c:v>8</c:v>
                </c:pt>
                <c:pt idx="96">
                  <c:v>1</c:v>
                </c:pt>
                <c:pt idx="97">
                  <c:v>4</c:v>
                </c:pt>
                <c:pt idx="98">
                  <c:v>1</c:v>
                </c:pt>
                <c:pt idx="99">
                  <c:v>1</c:v>
                </c:pt>
                <c:pt idx="100">
                  <c:v>0</c:v>
                </c:pt>
                <c:pt idx="101">
                  <c:v>0</c:v>
                </c:pt>
                <c:pt idx="102">
                  <c:v>4</c:v>
                </c:pt>
                <c:pt idx="103">
                  <c:v>7</c:v>
                </c:pt>
                <c:pt idx="104">
                  <c:v>7</c:v>
                </c:pt>
                <c:pt idx="105">
                  <c:v>8</c:v>
                </c:pt>
                <c:pt idx="106">
                  <c:v>7</c:v>
                </c:pt>
                <c:pt idx="107">
                  <c:v>0</c:v>
                </c:pt>
                <c:pt idx="108">
                  <c:v>0</c:v>
                </c:pt>
                <c:pt idx="109">
                  <c:v>18</c:v>
                </c:pt>
                <c:pt idx="110">
                  <c:v>0</c:v>
                </c:pt>
                <c:pt idx="115">
                  <c:v>0</c:v>
                </c:pt>
                <c:pt idx="116">
                  <c:v>5</c:v>
                </c:pt>
                <c:pt idx="117">
                  <c:v>0</c:v>
                </c:pt>
                <c:pt idx="118">
                  <c:v>0</c:v>
                </c:pt>
                <c:pt idx="119">
                  <c:v>1</c:v>
                </c:pt>
                <c:pt idx="120">
                  <c:v>1</c:v>
                </c:pt>
                <c:pt idx="121">
                  <c:v>0</c:v>
                </c:pt>
                <c:pt idx="125">
                  <c:v>0</c:v>
                </c:pt>
                <c:pt idx="126">
                  <c:v>1</c:v>
                </c:pt>
                <c:pt idx="127">
                  <c:v>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8807552"/>
        <c:axId val="158809472"/>
      </c:lineChart>
      <c:lineChart>
        <c:grouping val="standard"/>
        <c:varyColors val="0"/>
        <c:ser>
          <c:idx val="2"/>
          <c:order val="2"/>
          <c:tx>
            <c:strRef>
              <c:f>Sheet1!$D$1</c:f>
              <c:strCache>
                <c:ptCount val="1"/>
                <c:pt idx="0">
                  <c:v>°F</c:v>
                </c:pt>
              </c:strCache>
            </c:strRef>
          </c:tx>
          <c:spPr>
            <a:ln w="158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numRef>
              <c:f>Sheet1!$A$3:$A$140</c:f>
              <c:numCache>
                <c:formatCode>m/d/yyyy</c:formatCode>
                <c:ptCount val="138"/>
                <c:pt idx="0">
                  <c:v>41795</c:v>
                </c:pt>
                <c:pt idx="1">
                  <c:v>41796</c:v>
                </c:pt>
                <c:pt idx="2">
                  <c:v>41797</c:v>
                </c:pt>
                <c:pt idx="3">
                  <c:v>41798</c:v>
                </c:pt>
                <c:pt idx="4">
                  <c:v>41799</c:v>
                </c:pt>
                <c:pt idx="5">
                  <c:v>41800</c:v>
                </c:pt>
                <c:pt idx="6">
                  <c:v>41801</c:v>
                </c:pt>
                <c:pt idx="7">
                  <c:v>41802</c:v>
                </c:pt>
                <c:pt idx="8">
                  <c:v>41803</c:v>
                </c:pt>
                <c:pt idx="9">
                  <c:v>41804</c:v>
                </c:pt>
                <c:pt idx="10">
                  <c:v>41805</c:v>
                </c:pt>
                <c:pt idx="11">
                  <c:v>41806</c:v>
                </c:pt>
                <c:pt idx="12">
                  <c:v>41807</c:v>
                </c:pt>
                <c:pt idx="13">
                  <c:v>41808</c:v>
                </c:pt>
                <c:pt idx="14">
                  <c:v>41809</c:v>
                </c:pt>
                <c:pt idx="15">
                  <c:v>41810</c:v>
                </c:pt>
                <c:pt idx="16">
                  <c:v>41811</c:v>
                </c:pt>
                <c:pt idx="17">
                  <c:v>41812</c:v>
                </c:pt>
                <c:pt idx="18">
                  <c:v>41813</c:v>
                </c:pt>
                <c:pt idx="19">
                  <c:v>41814</c:v>
                </c:pt>
                <c:pt idx="20">
                  <c:v>41815</c:v>
                </c:pt>
                <c:pt idx="21">
                  <c:v>41816</c:v>
                </c:pt>
                <c:pt idx="22">
                  <c:v>41817</c:v>
                </c:pt>
                <c:pt idx="23">
                  <c:v>41818</c:v>
                </c:pt>
                <c:pt idx="24">
                  <c:v>41819</c:v>
                </c:pt>
                <c:pt idx="25">
                  <c:v>41820</c:v>
                </c:pt>
                <c:pt idx="26">
                  <c:v>41821</c:v>
                </c:pt>
                <c:pt idx="27">
                  <c:v>41822</c:v>
                </c:pt>
                <c:pt idx="28">
                  <c:v>41823</c:v>
                </c:pt>
                <c:pt idx="29">
                  <c:v>41824</c:v>
                </c:pt>
                <c:pt idx="30">
                  <c:v>41825</c:v>
                </c:pt>
                <c:pt idx="31">
                  <c:v>41826</c:v>
                </c:pt>
                <c:pt idx="32">
                  <c:v>41827</c:v>
                </c:pt>
                <c:pt idx="33">
                  <c:v>41828</c:v>
                </c:pt>
                <c:pt idx="34">
                  <c:v>41829</c:v>
                </c:pt>
                <c:pt idx="35">
                  <c:v>41830</c:v>
                </c:pt>
                <c:pt idx="36">
                  <c:v>41831</c:v>
                </c:pt>
                <c:pt idx="37">
                  <c:v>41832</c:v>
                </c:pt>
                <c:pt idx="38">
                  <c:v>41833</c:v>
                </c:pt>
                <c:pt idx="39">
                  <c:v>41834</c:v>
                </c:pt>
                <c:pt idx="40">
                  <c:v>41835</c:v>
                </c:pt>
                <c:pt idx="41">
                  <c:v>41836</c:v>
                </c:pt>
                <c:pt idx="42">
                  <c:v>41837</c:v>
                </c:pt>
                <c:pt idx="43">
                  <c:v>41838</c:v>
                </c:pt>
                <c:pt idx="44">
                  <c:v>41839</c:v>
                </c:pt>
                <c:pt idx="45">
                  <c:v>41840</c:v>
                </c:pt>
                <c:pt idx="46">
                  <c:v>41841</c:v>
                </c:pt>
                <c:pt idx="47">
                  <c:v>41842</c:v>
                </c:pt>
                <c:pt idx="48">
                  <c:v>41843</c:v>
                </c:pt>
                <c:pt idx="49">
                  <c:v>41844</c:v>
                </c:pt>
                <c:pt idx="50">
                  <c:v>41845</c:v>
                </c:pt>
                <c:pt idx="51">
                  <c:v>41846</c:v>
                </c:pt>
                <c:pt idx="52">
                  <c:v>41847</c:v>
                </c:pt>
                <c:pt idx="53">
                  <c:v>41848</c:v>
                </c:pt>
                <c:pt idx="54">
                  <c:v>41849</c:v>
                </c:pt>
                <c:pt idx="55">
                  <c:v>41850</c:v>
                </c:pt>
                <c:pt idx="56">
                  <c:v>41851</c:v>
                </c:pt>
                <c:pt idx="57">
                  <c:v>41852</c:v>
                </c:pt>
                <c:pt idx="58">
                  <c:v>41853</c:v>
                </c:pt>
                <c:pt idx="59">
                  <c:v>41854</c:v>
                </c:pt>
                <c:pt idx="60">
                  <c:v>41855</c:v>
                </c:pt>
                <c:pt idx="61">
                  <c:v>41856</c:v>
                </c:pt>
                <c:pt idx="62">
                  <c:v>41857</c:v>
                </c:pt>
                <c:pt idx="63">
                  <c:v>41858</c:v>
                </c:pt>
                <c:pt idx="64">
                  <c:v>41859</c:v>
                </c:pt>
                <c:pt idx="65">
                  <c:v>41860</c:v>
                </c:pt>
                <c:pt idx="66">
                  <c:v>41861</c:v>
                </c:pt>
                <c:pt idx="67">
                  <c:v>41862</c:v>
                </c:pt>
                <c:pt idx="68">
                  <c:v>41863</c:v>
                </c:pt>
                <c:pt idx="69">
                  <c:v>41864</c:v>
                </c:pt>
                <c:pt idx="70">
                  <c:v>41865</c:v>
                </c:pt>
                <c:pt idx="71">
                  <c:v>41866</c:v>
                </c:pt>
                <c:pt idx="72">
                  <c:v>41867</c:v>
                </c:pt>
                <c:pt idx="73">
                  <c:v>41868</c:v>
                </c:pt>
                <c:pt idx="74">
                  <c:v>41869</c:v>
                </c:pt>
                <c:pt idx="75">
                  <c:v>41870</c:v>
                </c:pt>
                <c:pt idx="76">
                  <c:v>41871</c:v>
                </c:pt>
                <c:pt idx="77">
                  <c:v>41872</c:v>
                </c:pt>
                <c:pt idx="78">
                  <c:v>41873</c:v>
                </c:pt>
                <c:pt idx="79">
                  <c:v>41874</c:v>
                </c:pt>
                <c:pt idx="80">
                  <c:v>41875</c:v>
                </c:pt>
                <c:pt idx="81">
                  <c:v>41876</c:v>
                </c:pt>
                <c:pt idx="82">
                  <c:v>41877</c:v>
                </c:pt>
                <c:pt idx="83">
                  <c:v>41878</c:v>
                </c:pt>
                <c:pt idx="84">
                  <c:v>41879</c:v>
                </c:pt>
                <c:pt idx="85">
                  <c:v>41880</c:v>
                </c:pt>
                <c:pt idx="86">
                  <c:v>41881</c:v>
                </c:pt>
                <c:pt idx="87">
                  <c:v>41882</c:v>
                </c:pt>
                <c:pt idx="88">
                  <c:v>41883</c:v>
                </c:pt>
                <c:pt idx="89">
                  <c:v>41884</c:v>
                </c:pt>
                <c:pt idx="90">
                  <c:v>41885</c:v>
                </c:pt>
                <c:pt idx="91">
                  <c:v>41886</c:v>
                </c:pt>
                <c:pt idx="92">
                  <c:v>41887</c:v>
                </c:pt>
                <c:pt idx="93">
                  <c:v>41888</c:v>
                </c:pt>
                <c:pt idx="94">
                  <c:v>41889</c:v>
                </c:pt>
                <c:pt idx="95">
                  <c:v>41890</c:v>
                </c:pt>
                <c:pt idx="96">
                  <c:v>41891</c:v>
                </c:pt>
                <c:pt idx="97">
                  <c:v>41892</c:v>
                </c:pt>
                <c:pt idx="98">
                  <c:v>41893</c:v>
                </c:pt>
                <c:pt idx="99">
                  <c:v>41894</c:v>
                </c:pt>
                <c:pt idx="100">
                  <c:v>41895</c:v>
                </c:pt>
                <c:pt idx="101">
                  <c:v>41896</c:v>
                </c:pt>
                <c:pt idx="102">
                  <c:v>41897</c:v>
                </c:pt>
                <c:pt idx="103">
                  <c:v>41898</c:v>
                </c:pt>
                <c:pt idx="104">
                  <c:v>41899</c:v>
                </c:pt>
                <c:pt idx="105">
                  <c:v>41900</c:v>
                </c:pt>
                <c:pt idx="106">
                  <c:v>41901</c:v>
                </c:pt>
                <c:pt idx="107">
                  <c:v>41902</c:v>
                </c:pt>
                <c:pt idx="108">
                  <c:v>41903</c:v>
                </c:pt>
                <c:pt idx="109">
                  <c:v>41904</c:v>
                </c:pt>
                <c:pt idx="110">
                  <c:v>41905</c:v>
                </c:pt>
                <c:pt idx="111">
                  <c:v>41906</c:v>
                </c:pt>
                <c:pt idx="112">
                  <c:v>41907</c:v>
                </c:pt>
                <c:pt idx="113">
                  <c:v>41908</c:v>
                </c:pt>
                <c:pt idx="114">
                  <c:v>41909</c:v>
                </c:pt>
                <c:pt idx="115">
                  <c:v>41910</c:v>
                </c:pt>
                <c:pt idx="116">
                  <c:v>41911</c:v>
                </c:pt>
                <c:pt idx="117">
                  <c:v>41912</c:v>
                </c:pt>
                <c:pt idx="118">
                  <c:v>41913</c:v>
                </c:pt>
                <c:pt idx="119">
                  <c:v>41914</c:v>
                </c:pt>
                <c:pt idx="120">
                  <c:v>41915</c:v>
                </c:pt>
                <c:pt idx="121">
                  <c:v>41916</c:v>
                </c:pt>
                <c:pt idx="122">
                  <c:v>41917</c:v>
                </c:pt>
                <c:pt idx="123">
                  <c:v>41918</c:v>
                </c:pt>
                <c:pt idx="124">
                  <c:v>41919</c:v>
                </c:pt>
                <c:pt idx="125">
                  <c:v>41920</c:v>
                </c:pt>
                <c:pt idx="126">
                  <c:v>41921</c:v>
                </c:pt>
                <c:pt idx="127">
                  <c:v>41922</c:v>
                </c:pt>
                <c:pt idx="128">
                  <c:v>41923</c:v>
                </c:pt>
                <c:pt idx="129">
                  <c:v>41924</c:v>
                </c:pt>
                <c:pt idx="130">
                  <c:v>41925</c:v>
                </c:pt>
                <c:pt idx="131">
                  <c:v>41926</c:v>
                </c:pt>
                <c:pt idx="132">
                  <c:v>41927</c:v>
                </c:pt>
                <c:pt idx="133">
                  <c:v>41928</c:v>
                </c:pt>
                <c:pt idx="134">
                  <c:v>41929</c:v>
                </c:pt>
                <c:pt idx="135">
                  <c:v>41930</c:v>
                </c:pt>
                <c:pt idx="136">
                  <c:v>41931</c:v>
                </c:pt>
                <c:pt idx="137">
                  <c:v>41932</c:v>
                </c:pt>
              </c:numCache>
            </c:numRef>
          </c:cat>
          <c:val>
            <c:numRef>
              <c:f>Sheet1!$D$3:$D$140</c:f>
              <c:numCache>
                <c:formatCode>0.00</c:formatCode>
                <c:ptCount val="138"/>
                <c:pt idx="0">
                  <c:v>64.307083333333338</c:v>
                </c:pt>
                <c:pt idx="1">
                  <c:v>63.091354166666669</c:v>
                </c:pt>
                <c:pt idx="2">
                  <c:v>63.184479166666662</c:v>
                </c:pt>
                <c:pt idx="3">
                  <c:v>64.552395833333335</c:v>
                </c:pt>
                <c:pt idx="4">
                  <c:v>66.146979166666668</c:v>
                </c:pt>
                <c:pt idx="5">
                  <c:v>66.517395833333325</c:v>
                </c:pt>
                <c:pt idx="6">
                  <c:v>65.30802083333333</c:v>
                </c:pt>
                <c:pt idx="7">
                  <c:v>64.853229166666665</c:v>
                </c:pt>
                <c:pt idx="8">
                  <c:v>63.286145833333329</c:v>
                </c:pt>
                <c:pt idx="9">
                  <c:v>62.907499999999999</c:v>
                </c:pt>
                <c:pt idx="10">
                  <c:v>62.123958333333341</c:v>
                </c:pt>
                <c:pt idx="11">
                  <c:v>62.162708333333335</c:v>
                </c:pt>
                <c:pt idx="12">
                  <c:v>62.620208333333331</c:v>
                </c:pt>
                <c:pt idx="13">
                  <c:v>63.475312500000001</c:v>
                </c:pt>
                <c:pt idx="14">
                  <c:v>65.748958333333334</c:v>
                </c:pt>
                <c:pt idx="15">
                  <c:v>68.217395833333327</c:v>
                </c:pt>
                <c:pt idx="16">
                  <c:v>68.544166666666683</c:v>
                </c:pt>
                <c:pt idx="17">
                  <c:v>69.551145833333337</c:v>
                </c:pt>
                <c:pt idx="18">
                  <c:v>70.415000000000006</c:v>
                </c:pt>
                <c:pt idx="19">
                  <c:v>71.38666666666667</c:v>
                </c:pt>
                <c:pt idx="20">
                  <c:v>71.732187500000009</c:v>
                </c:pt>
                <c:pt idx="21">
                  <c:v>71.372083333333322</c:v>
                </c:pt>
                <c:pt idx="22">
                  <c:v>70.996562499999996</c:v>
                </c:pt>
                <c:pt idx="23">
                  <c:v>69.02010416666667</c:v>
                </c:pt>
                <c:pt idx="24">
                  <c:v>68.822083333333325</c:v>
                </c:pt>
                <c:pt idx="25">
                  <c:v>69.528854166666662</c:v>
                </c:pt>
                <c:pt idx="26">
                  <c:v>71.099999999999994</c:v>
                </c:pt>
                <c:pt idx="27">
                  <c:v>71.602500000000006</c:v>
                </c:pt>
                <c:pt idx="28">
                  <c:v>72.290729166666665</c:v>
                </c:pt>
                <c:pt idx="29">
                  <c:v>72.305937499999999</c:v>
                </c:pt>
                <c:pt idx="30">
                  <c:v>72.792916666666656</c:v>
                </c:pt>
                <c:pt idx="31">
                  <c:v>74.290208333333325</c:v>
                </c:pt>
                <c:pt idx="32">
                  <c:v>75.591041666666669</c:v>
                </c:pt>
                <c:pt idx="33">
                  <c:v>76.776354166666664</c:v>
                </c:pt>
                <c:pt idx="34">
                  <c:v>77.272708333333327</c:v>
                </c:pt>
                <c:pt idx="35">
                  <c:v>77.175416666666678</c:v>
                </c:pt>
                <c:pt idx="36">
                  <c:v>77.27624999999999</c:v>
                </c:pt>
                <c:pt idx="37">
                  <c:v>77.417708333333337</c:v>
                </c:pt>
                <c:pt idx="38">
                  <c:v>76.559270833333329</c:v>
                </c:pt>
                <c:pt idx="39">
                  <c:v>75.765000000000001</c:v>
                </c:pt>
                <c:pt idx="40">
                  <c:v>76.510312499999998</c:v>
                </c:pt>
                <c:pt idx="41">
                  <c:v>77.148854166666666</c:v>
                </c:pt>
                <c:pt idx="42">
                  <c:v>77.160208333333344</c:v>
                </c:pt>
                <c:pt idx="43">
                  <c:v>76.329062500000006</c:v>
                </c:pt>
                <c:pt idx="44">
                  <c:v>75.898749999999993</c:v>
                </c:pt>
                <c:pt idx="45">
                  <c:v>74.61437500000001</c:v>
                </c:pt>
                <c:pt idx="46">
                  <c:v>72.201354166666647</c:v>
                </c:pt>
                <c:pt idx="47">
                  <c:v>71.351666666666674</c:v>
                </c:pt>
                <c:pt idx="48">
                  <c:v>69.921145833333341</c:v>
                </c:pt>
                <c:pt idx="49">
                  <c:v>67.86</c:v>
                </c:pt>
                <c:pt idx="50">
                  <c:v>68.464791666666684</c:v>
                </c:pt>
                <c:pt idx="51">
                  <c:v>69.309791666666655</c:v>
                </c:pt>
                <c:pt idx="52">
                  <c:v>70.889375000000001</c:v>
                </c:pt>
                <c:pt idx="53">
                  <c:v>73.048749999999998</c:v>
                </c:pt>
                <c:pt idx="54">
                  <c:v>75.076250000000002</c:v>
                </c:pt>
                <c:pt idx="55">
                  <c:v>76.650833333333338</c:v>
                </c:pt>
                <c:pt idx="56">
                  <c:v>76.946250000000006</c:v>
                </c:pt>
                <c:pt idx="57">
                  <c:v>76.802708333333328</c:v>
                </c:pt>
                <c:pt idx="58">
                  <c:v>76.378437500000004</c:v>
                </c:pt>
                <c:pt idx="59">
                  <c:v>75.066666666666663</c:v>
                </c:pt>
                <c:pt idx="60">
                  <c:v>75.55083333333333</c:v>
                </c:pt>
                <c:pt idx="61">
                  <c:v>75.593229166666674</c:v>
                </c:pt>
                <c:pt idx="62">
                  <c:v>75.627395833333338</c:v>
                </c:pt>
                <c:pt idx="63">
                  <c:v>75.394062500000004</c:v>
                </c:pt>
                <c:pt idx="64">
                  <c:v>74.963541666666657</c:v>
                </c:pt>
                <c:pt idx="65">
                  <c:v>74.301458333333329</c:v>
                </c:pt>
                <c:pt idx="66">
                  <c:v>74.39395833333333</c:v>
                </c:pt>
                <c:pt idx="67">
                  <c:v>74.586562499999999</c:v>
                </c:pt>
                <c:pt idx="68">
                  <c:v>74.455416666666665</c:v>
                </c:pt>
                <c:pt idx="69">
                  <c:v>73.837708333333325</c:v>
                </c:pt>
                <c:pt idx="70">
                  <c:v>73.98489583333334</c:v>
                </c:pt>
                <c:pt idx="71">
                  <c:v>72.57864583333334</c:v>
                </c:pt>
                <c:pt idx="72">
                  <c:v>71.981145833333329</c:v>
                </c:pt>
                <c:pt idx="73">
                  <c:v>72.309895833333329</c:v>
                </c:pt>
                <c:pt idx="74">
                  <c:v>73.092708333333334</c:v>
                </c:pt>
                <c:pt idx="75">
                  <c:v>73.626041666666666</c:v>
                </c:pt>
                <c:pt idx="76">
                  <c:v>73.727499999999992</c:v>
                </c:pt>
                <c:pt idx="77">
                  <c:v>72.365729166666682</c:v>
                </c:pt>
                <c:pt idx="78">
                  <c:v>71.350104166666668</c:v>
                </c:pt>
                <c:pt idx="79">
                  <c:v>70.867395833333347</c:v>
                </c:pt>
                <c:pt idx="80">
                  <c:v>70.433750000000003</c:v>
                </c:pt>
                <c:pt idx="81">
                  <c:v>69.970312500000006</c:v>
                </c:pt>
                <c:pt idx="82">
                  <c:v>70.428020833333335</c:v>
                </c:pt>
                <c:pt idx="83">
                  <c:v>71.180729166666666</c:v>
                </c:pt>
                <c:pt idx="84">
                  <c:v>71.973854166666669</c:v>
                </c:pt>
                <c:pt idx="85">
                  <c:v>71.928020833333335</c:v>
                </c:pt>
                <c:pt idx="86">
                  <c:v>70.815416666666678</c:v>
                </c:pt>
                <c:pt idx="87">
                  <c:v>68.948020833333345</c:v>
                </c:pt>
                <c:pt idx="88">
                  <c:v>68.281458333333333</c:v>
                </c:pt>
                <c:pt idx="89">
                  <c:v>67.830312499999991</c:v>
                </c:pt>
                <c:pt idx="90">
                  <c:v>66.747083333333336</c:v>
                </c:pt>
                <c:pt idx="91">
                  <c:v>66.354791666666671</c:v>
                </c:pt>
                <c:pt idx="92">
                  <c:v>66.221145833333324</c:v>
                </c:pt>
                <c:pt idx="93">
                  <c:v>66.436458333333334</c:v>
                </c:pt>
                <c:pt idx="94">
                  <c:v>66.697083333333339</c:v>
                </c:pt>
                <c:pt idx="95">
                  <c:v>66.684583333333336</c:v>
                </c:pt>
                <c:pt idx="96">
                  <c:v>66.513645833333342</c:v>
                </c:pt>
                <c:pt idx="97">
                  <c:v>66.078541666666666</c:v>
                </c:pt>
                <c:pt idx="98">
                  <c:v>64.44197916666667</c:v>
                </c:pt>
                <c:pt idx="99">
                  <c:v>63.489583333333329</c:v>
                </c:pt>
                <c:pt idx="100">
                  <c:v>62.980729166666663</c:v>
                </c:pt>
                <c:pt idx="101">
                  <c:v>62.877499999999998</c:v>
                </c:pt>
                <c:pt idx="102">
                  <c:v>63.177500000000009</c:v>
                </c:pt>
                <c:pt idx="103">
                  <c:v>63.646770833333335</c:v>
                </c:pt>
                <c:pt idx="104">
                  <c:v>64.371354166666663</c:v>
                </c:pt>
                <c:pt idx="105">
                  <c:v>65.196770833333346</c:v>
                </c:pt>
                <c:pt idx="106">
                  <c:v>65.595312500000006</c:v>
                </c:pt>
                <c:pt idx="107">
                  <c:v>66.076979166666661</c:v>
                </c:pt>
                <c:pt idx="108">
                  <c:v>66.70031250000001</c:v>
                </c:pt>
                <c:pt idx="109">
                  <c:v>66.885312499999998</c:v>
                </c:pt>
                <c:pt idx="110">
                  <c:v>66.536666666666662</c:v>
                </c:pt>
                <c:pt idx="111">
                  <c:v>65.375312500000007</c:v>
                </c:pt>
                <c:pt idx="112">
                  <c:v>63.757083333333334</c:v>
                </c:pt>
                <c:pt idx="113">
                  <c:v>62.813645833333332</c:v>
                </c:pt>
                <c:pt idx="114">
                  <c:v>62.865729166666675</c:v>
                </c:pt>
                <c:pt idx="115">
                  <c:v>63.343541666666667</c:v>
                </c:pt>
                <c:pt idx="116">
                  <c:v>63.976458333333341</c:v>
                </c:pt>
                <c:pt idx="117">
                  <c:v>63.423541666666665</c:v>
                </c:pt>
                <c:pt idx="118">
                  <c:v>62.228541666666658</c:v>
                </c:pt>
                <c:pt idx="119">
                  <c:v>61.841041666666669</c:v>
                </c:pt>
                <c:pt idx="120">
                  <c:v>61.142708333333331</c:v>
                </c:pt>
                <c:pt idx="121">
                  <c:v>60.932187500000005</c:v>
                </c:pt>
                <c:pt idx="122">
                  <c:v>61.303125000000001</c:v>
                </c:pt>
                <c:pt idx="123">
                  <c:v>62.128437500000004</c:v>
                </c:pt>
                <c:pt idx="124">
                  <c:v>63.004583333333336</c:v>
                </c:pt>
                <c:pt idx="125">
                  <c:v>63.224062499999995</c:v>
                </c:pt>
                <c:pt idx="126">
                  <c:v>62.746145833333337</c:v>
                </c:pt>
                <c:pt idx="127">
                  <c:v>62.350625000000001</c:v>
                </c:pt>
                <c:pt idx="128">
                  <c:v>62.193020833333328</c:v>
                </c:pt>
                <c:pt idx="129">
                  <c:v>60.825833333333335</c:v>
                </c:pt>
                <c:pt idx="130">
                  <c:v>60.501979166666665</c:v>
                </c:pt>
                <c:pt idx="131">
                  <c:v>59.929166666666667</c:v>
                </c:pt>
                <c:pt idx="132">
                  <c:v>59.092083333333335</c:v>
                </c:pt>
                <c:pt idx="133">
                  <c:v>57.993541666666665</c:v>
                </c:pt>
                <c:pt idx="134">
                  <c:v>57.800104166666671</c:v>
                </c:pt>
                <c:pt idx="135">
                  <c:v>58.428333333333327</c:v>
                </c:pt>
                <c:pt idx="136">
                  <c:v>58.937812500000007</c:v>
                </c:pt>
                <c:pt idx="137">
                  <c:v>58.998645833333342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8813184"/>
        <c:axId val="158811648"/>
      </c:lineChart>
      <c:catAx>
        <c:axId val="15880755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n-US" sz="1400"/>
                  <a:t>Prosser:   2,679	Roza:   2,577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out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158809472"/>
        <c:crosses val="autoZero"/>
        <c:auto val="1"/>
        <c:lblAlgn val="ctr"/>
        <c:lblOffset val="100"/>
        <c:noMultiLvlLbl val="1"/>
      </c:catAx>
      <c:valAx>
        <c:axId val="158809472"/>
        <c:scaling>
          <c:orientation val="minMax"/>
        </c:scaling>
        <c:delete val="0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50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n-US" sz="1050"/>
                  <a:t>Daily Counts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158807552"/>
        <c:crosses val="autoZero"/>
        <c:crossBetween val="between"/>
      </c:valAx>
      <c:valAx>
        <c:axId val="158811648"/>
        <c:scaling>
          <c:orientation val="minMax"/>
        </c:scaling>
        <c:delete val="0"/>
        <c:axPos val="r"/>
        <c:numFmt formatCode="0.0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158813184"/>
        <c:crosses val="max"/>
        <c:crossBetween val="between"/>
      </c:valAx>
      <c:dateAx>
        <c:axId val="158813184"/>
        <c:scaling>
          <c:orientation val="minMax"/>
        </c:scaling>
        <c:delete val="1"/>
        <c:axPos val="b"/>
        <c:numFmt formatCode="m/d/yyyy" sourceLinked="1"/>
        <c:majorTickMark val="out"/>
        <c:minorTickMark val="none"/>
        <c:tickLblPos val="nextTo"/>
        <c:crossAx val="158811648"/>
        <c:crosses val="autoZero"/>
        <c:auto val="1"/>
        <c:lblOffset val="100"/>
        <c:baseTimeUnit val="days"/>
      </c:dateAx>
      <c:spPr>
        <a:noFill/>
        <a:ln>
          <a:noFill/>
        </a:ln>
        <a:effectLst/>
      </c:spPr>
    </c:plotArea>
    <c:legend>
      <c:legendPos val="r"/>
      <c:layout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zero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19588A-9592-4FE8-994D-84CE898352CF}" type="datetimeFigureOut">
              <a:rPr lang="en-US" smtClean="0"/>
              <a:t>6/16/2015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5AE61D-0971-4D76-B0C4-FEF6CA44F5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0382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1B2F9633-591A-48A3-A629-D5AE592A7D67}" type="slidenum">
              <a:rPr lang="en-US" sz="1200" smtClean="0">
                <a:solidFill>
                  <a:prstClr val="black"/>
                </a:solidFill>
              </a:rPr>
              <a:pPr algn="r" eaLnBrk="1" hangingPunct="1"/>
              <a:t>3</a:t>
            </a:fld>
            <a:endParaRPr lang="en-US" sz="1200" smtClean="0">
              <a:solidFill>
                <a:prstClr val="black"/>
              </a:solidFill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dirty="0" smtClean="0"/>
              <a:t>After escapement goals</a:t>
            </a:r>
            <a:r>
              <a:rPr lang="en-US" baseline="0" dirty="0" smtClean="0"/>
              <a:t> are reached our adult take and transfer can begin. The Production Advisory Committee approved a sliding scale so as the run increases the take can increase, ranging from 1000 to 10,000 adult transferred per year.</a:t>
            </a:r>
            <a:endParaRPr 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1647CF-F75D-4D1F-A58E-4D703C865040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30922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214E0-1577-4C83-9952-77ED6B38C89A}" type="datetimeFigureOut">
              <a:rPr lang="en-US" smtClean="0"/>
              <a:t>6/16/2015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1240C-D97A-4DC2-A684-91841F1B92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214E0-1577-4C83-9952-77ED6B38C89A}" type="datetimeFigureOut">
              <a:rPr lang="en-US" smtClean="0"/>
              <a:t>6/16/2015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1240C-D97A-4DC2-A684-91841F1B92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214E0-1577-4C83-9952-77ED6B38C89A}" type="datetimeFigureOut">
              <a:rPr lang="en-US" smtClean="0"/>
              <a:t>6/16/2015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1240C-D97A-4DC2-A684-91841F1B92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214E0-1577-4C83-9952-77ED6B38C89A}" type="datetimeFigureOut">
              <a:rPr lang="en-US" smtClean="0"/>
              <a:t>6/16/2015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1240C-D97A-4DC2-A684-91841F1B92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214E0-1577-4C83-9952-77ED6B38C89A}" type="datetimeFigureOut">
              <a:rPr lang="en-US" smtClean="0"/>
              <a:t>6/16/2015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1240C-D97A-4DC2-A684-91841F1B92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214E0-1577-4C83-9952-77ED6B38C89A}" type="datetimeFigureOut">
              <a:rPr lang="en-US" smtClean="0"/>
              <a:t>6/16/2015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1240C-D97A-4DC2-A684-91841F1B92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214E0-1577-4C83-9952-77ED6B38C89A}" type="datetimeFigureOut">
              <a:rPr lang="en-US" smtClean="0"/>
              <a:t>6/16/2015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1240C-D97A-4DC2-A684-91841F1B92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214E0-1577-4C83-9952-77ED6B38C89A}" type="datetimeFigureOut">
              <a:rPr lang="en-US" smtClean="0"/>
              <a:t>6/16/2015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1240C-D97A-4DC2-A684-91841F1B92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214E0-1577-4C83-9952-77ED6B38C89A}" type="datetimeFigureOut">
              <a:rPr lang="en-US" smtClean="0"/>
              <a:t>6/16/2015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1240C-D97A-4DC2-A684-91841F1B92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214E0-1577-4C83-9952-77ED6B38C89A}" type="datetimeFigureOut">
              <a:rPr lang="en-US" smtClean="0"/>
              <a:t>6/16/2015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1240C-D97A-4DC2-A684-91841F1B92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214E0-1577-4C83-9952-77ED6B38C89A}" type="datetimeFigureOut">
              <a:rPr lang="en-US" smtClean="0"/>
              <a:t>6/16/2015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5AD1240C-D97A-4DC2-A684-91841F1B9245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0F214E0-1577-4C83-9952-77ED6B38C89A}" type="datetimeFigureOut">
              <a:rPr lang="en-US" smtClean="0"/>
              <a:t>6/16/2015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AD1240C-D97A-4DC2-A684-91841F1B9245}" type="slidenum">
              <a:rPr lang="en-US" smtClean="0"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gif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 descr="0861200-R1-022-9A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24746B"/>
              </a:clrFrom>
              <a:clrTo>
                <a:srgbClr val="24746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5222" y="1161370"/>
            <a:ext cx="7004870" cy="4406673"/>
          </a:xfrm>
          <a:prstGeom prst="rect">
            <a:avLst/>
          </a:prstGeom>
          <a:ln>
            <a:noFill/>
          </a:ln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136546" y="1905000"/>
            <a:ext cx="8967848" cy="23622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6000" dirty="0"/>
              <a:t>Yakama Nation: </a:t>
            </a:r>
            <a:br>
              <a:rPr lang="en-US" sz="6000" dirty="0"/>
            </a:br>
            <a:r>
              <a:rPr lang="en-US" sz="6000" dirty="0" smtClean="0"/>
              <a:t>Sockeye Reintroduction</a:t>
            </a:r>
            <a:r>
              <a:rPr lang="en-US" sz="6000" dirty="0"/>
              <a:t/>
            </a:r>
            <a:br>
              <a:rPr lang="en-US" sz="6000" dirty="0"/>
            </a:br>
            <a:r>
              <a:rPr lang="en-US" sz="6000" dirty="0" smtClean="0"/>
              <a:t>Passage Update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431" y="3962400"/>
            <a:ext cx="7854696" cy="1752600"/>
          </a:xfrm>
        </p:spPr>
        <p:txBody>
          <a:bodyPr>
            <a:normAutofit/>
          </a:bodyPr>
          <a:lstStyle/>
          <a:p>
            <a:pPr algn="l"/>
            <a:endParaRPr lang="en-US" sz="2400" b="1" dirty="0" smtClean="0">
              <a:solidFill>
                <a:srgbClr val="92D050"/>
              </a:solidFill>
              <a:latin typeface="+mj-lt"/>
            </a:endParaRPr>
          </a:p>
          <a:p>
            <a:pPr algn="l"/>
            <a:endParaRPr lang="en-US" sz="2400" b="1" dirty="0">
              <a:solidFill>
                <a:srgbClr val="92D050"/>
              </a:solidFill>
              <a:latin typeface="+mj-lt"/>
            </a:endParaRPr>
          </a:p>
          <a:p>
            <a:pPr algn="l"/>
            <a:r>
              <a:rPr lang="en-US" sz="2200" dirty="0" smtClean="0">
                <a:latin typeface="+mj-lt"/>
              </a:rPr>
              <a:t>Mark Johnston, Dave Fast, &amp; Brian Paul </a:t>
            </a:r>
            <a:r>
              <a:rPr lang="en-US" sz="2200" dirty="0" err="1" smtClean="0">
                <a:latin typeface="+mj-lt"/>
              </a:rPr>
              <a:t>Saluskin</a:t>
            </a:r>
            <a:endParaRPr lang="en-US" sz="2400" b="1" dirty="0">
              <a:latin typeface="+mj-lt"/>
            </a:endParaRPr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028" y="648038"/>
            <a:ext cx="7151687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51691" y="5491843"/>
            <a:ext cx="914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8317" y="5369379"/>
            <a:ext cx="1276350" cy="127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 descr="G:\ecy_logo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95600" y="5810930"/>
            <a:ext cx="2657475" cy="504825"/>
          </a:xfrm>
          <a:prstGeom prst="rect">
            <a:avLst/>
          </a:prstGeom>
          <a:noFill/>
        </p:spPr>
      </p:pic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30143" y="5515512"/>
            <a:ext cx="1752600" cy="1090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0" descr="http://afs2011.org/wp-content/uploads/2011/07/critfc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791200" y="5568043"/>
            <a:ext cx="1021556" cy="990600"/>
          </a:xfrm>
          <a:prstGeom prst="rect">
            <a:avLst/>
          </a:prstGeom>
          <a:noFill/>
        </p:spPr>
      </p:pic>
      <p:pic>
        <p:nvPicPr>
          <p:cNvPr id="11" name="Picture 10" descr="ynlogo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898" y="1066799"/>
            <a:ext cx="991793" cy="1229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7510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650796"/>
            <a:ext cx="86106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5000" b="1" dirty="0" smtClean="0">
                <a:solidFill>
                  <a:srgbClr val="0BD0D9">
                    <a:tint val="90000"/>
                    <a:satMod val="120000"/>
                  </a:srgb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Calibri"/>
                <a:ea typeface="+mj-ea"/>
                <a:cs typeface="+mj-cs"/>
              </a:rPr>
              <a:t>QUESTIONS?</a:t>
            </a:r>
            <a:endParaRPr lang="en-US" sz="4800" dirty="0">
              <a:ln w="3175">
                <a:solidFill>
                  <a:schemeClr val="bg1"/>
                </a:solidFill>
              </a:ln>
              <a:latin typeface="+mj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1524000"/>
            <a:ext cx="5571067" cy="4648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512570"/>
            <a:ext cx="2971799" cy="51168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72976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SOCKEYE REINTRODUCTION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048000"/>
            <a:ext cx="7854696" cy="2362200"/>
          </a:xfrm>
        </p:spPr>
        <p:txBody>
          <a:bodyPr>
            <a:normAutofit/>
          </a:bodyPr>
          <a:lstStyle/>
          <a:p>
            <a:pPr marL="342900" marR="0" lvl="0" indent="-342900" algn="l">
              <a:lnSpc>
                <a:spcPct val="90000"/>
              </a:lnSpc>
              <a:buClr>
                <a:prstClr val="white">
                  <a:lumMod val="95000"/>
                </a:prstClr>
              </a:buClr>
              <a:buSzTx/>
              <a:buFont typeface="Arial" pitchFamily="34" charset="0"/>
              <a:buChar char="•"/>
            </a:pPr>
            <a:r>
              <a:rPr lang="en-US" sz="2000" dirty="0">
                <a:solidFill>
                  <a:prstClr val="white">
                    <a:lumMod val="95000"/>
                  </a:prstClr>
                </a:solidFill>
                <a:latin typeface="+mj-lt"/>
              </a:rPr>
              <a:t>Two donor stocks Lake Wenatchee and Lake </a:t>
            </a:r>
            <a:r>
              <a:rPr lang="en-US" sz="2000" dirty="0" err="1" smtClean="0">
                <a:solidFill>
                  <a:prstClr val="white">
                    <a:lumMod val="95000"/>
                  </a:prstClr>
                </a:solidFill>
                <a:latin typeface="+mj-lt"/>
              </a:rPr>
              <a:t>Osoyoos</a:t>
            </a:r>
            <a:endParaRPr lang="en-US" sz="2000" dirty="0">
              <a:solidFill>
                <a:prstClr val="white">
                  <a:lumMod val="95000"/>
                </a:prstClr>
              </a:solidFill>
              <a:latin typeface="+mj-lt"/>
            </a:endParaRPr>
          </a:p>
          <a:p>
            <a:pPr marL="342900" marR="0" lvl="0" indent="-342900" algn="l">
              <a:lnSpc>
                <a:spcPct val="90000"/>
              </a:lnSpc>
              <a:buClr>
                <a:prstClr val="white">
                  <a:lumMod val="95000"/>
                </a:prstClr>
              </a:buClr>
              <a:buSzTx/>
              <a:buFont typeface="Arial" pitchFamily="34" charset="0"/>
              <a:buChar char="•"/>
            </a:pPr>
            <a:r>
              <a:rPr lang="en-US" sz="2000" dirty="0">
                <a:solidFill>
                  <a:prstClr val="white">
                    <a:lumMod val="95000"/>
                  </a:prstClr>
                </a:solidFill>
                <a:latin typeface="+mj-lt"/>
              </a:rPr>
              <a:t>Letter to Grant County Public Utilities District to use Adult trap at Priest </a:t>
            </a:r>
            <a:r>
              <a:rPr lang="en-US" sz="2000" dirty="0" smtClean="0">
                <a:solidFill>
                  <a:prstClr val="white">
                    <a:lumMod val="95000"/>
                  </a:prstClr>
                </a:solidFill>
                <a:latin typeface="+mj-lt"/>
              </a:rPr>
              <a:t>Rapids Dam</a:t>
            </a:r>
            <a:endParaRPr lang="en-US" sz="2000" dirty="0">
              <a:solidFill>
                <a:prstClr val="white">
                  <a:lumMod val="95000"/>
                </a:prstClr>
              </a:solidFill>
              <a:latin typeface="+mj-lt"/>
            </a:endParaRPr>
          </a:p>
          <a:p>
            <a:pPr marL="342900" marR="0" lvl="0" indent="-342900" algn="l">
              <a:lnSpc>
                <a:spcPct val="90000"/>
              </a:lnSpc>
              <a:buClr>
                <a:prstClr val="white">
                  <a:lumMod val="95000"/>
                </a:prstClr>
              </a:buClr>
              <a:buSzTx/>
              <a:buFont typeface="Arial" pitchFamily="34" charset="0"/>
              <a:buChar char="•"/>
            </a:pPr>
            <a:r>
              <a:rPr lang="en-US" sz="2000" dirty="0">
                <a:solidFill>
                  <a:prstClr val="white">
                    <a:lumMod val="95000"/>
                  </a:prstClr>
                </a:solidFill>
                <a:latin typeface="+mj-lt"/>
              </a:rPr>
              <a:t>Received a transport permit from Washington Department Fish &amp; </a:t>
            </a:r>
            <a:r>
              <a:rPr lang="en-US" sz="2000" dirty="0" smtClean="0">
                <a:solidFill>
                  <a:prstClr val="white">
                    <a:lumMod val="95000"/>
                  </a:prstClr>
                </a:solidFill>
                <a:latin typeface="+mj-lt"/>
              </a:rPr>
              <a:t>Wildlife</a:t>
            </a:r>
            <a:endParaRPr lang="en-US" sz="2000" dirty="0">
              <a:solidFill>
                <a:prstClr val="white">
                  <a:lumMod val="95000"/>
                </a:prstClr>
              </a:solidFill>
              <a:latin typeface="+mj-lt"/>
            </a:endParaRPr>
          </a:p>
          <a:p>
            <a:pPr marL="342900" marR="0" lvl="0" indent="-342900" algn="l">
              <a:lnSpc>
                <a:spcPct val="90000"/>
              </a:lnSpc>
              <a:buClr>
                <a:prstClr val="white">
                  <a:lumMod val="95000"/>
                </a:prstClr>
              </a:buClr>
              <a:buSzTx/>
              <a:buFont typeface="Arial" pitchFamily="34" charset="0"/>
              <a:buChar char="•"/>
            </a:pPr>
            <a:r>
              <a:rPr lang="en-US" sz="2000" dirty="0">
                <a:solidFill>
                  <a:prstClr val="white">
                    <a:lumMod val="95000"/>
                  </a:prstClr>
                </a:solidFill>
                <a:latin typeface="+mj-lt"/>
              </a:rPr>
              <a:t>Notified all interested Agencies on our intensions </a:t>
            </a:r>
          </a:p>
          <a:p>
            <a:pPr marL="342900" marR="0" lvl="0" indent="-342900" algn="l">
              <a:lnSpc>
                <a:spcPct val="90000"/>
              </a:lnSpc>
              <a:buClr>
                <a:prstClr val="white">
                  <a:lumMod val="95000"/>
                </a:prstClr>
              </a:buClr>
              <a:buSzTx/>
              <a:buFont typeface="Arial" pitchFamily="34" charset="0"/>
              <a:buChar char="•"/>
            </a:pPr>
            <a:r>
              <a:rPr lang="en-US" sz="2000" dirty="0">
                <a:solidFill>
                  <a:prstClr val="white">
                    <a:lumMod val="95000"/>
                  </a:prstClr>
                </a:solidFill>
                <a:latin typeface="+mj-lt"/>
              </a:rPr>
              <a:t>Contacted local land owner on accessing his property to release sockeye </a:t>
            </a:r>
          </a:p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028" y="685800"/>
            <a:ext cx="7151687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98394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85057" y="890133"/>
            <a:ext cx="8686800" cy="1143000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en-US" b="1" dirty="0">
                <a:solidFill>
                  <a:srgbClr val="0BD0D9">
                    <a:tint val="90000"/>
                    <a:satMod val="120000"/>
                  </a:srgb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  <a:t>SOCKEYE REINTRODUCTION</a:t>
            </a:r>
            <a:r>
              <a:rPr lang="en-US" sz="4000" b="1" dirty="0" smtClean="0">
                <a:solidFill>
                  <a:schemeClr val="bg1"/>
                </a:solidFill>
                <a:latin typeface="Baskerville Old Face" pitchFamily="18" charset="0"/>
              </a:rPr>
              <a:t> </a:t>
            </a:r>
            <a:endParaRPr lang="en-US" sz="4000" b="1" dirty="0">
              <a:solidFill>
                <a:schemeClr val="bg1"/>
              </a:solidFill>
              <a:latin typeface="Baskerville Old Face" panose="02020602080505020303" pitchFamily="18" charset="0"/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457200" y="1905000"/>
            <a:ext cx="8305800" cy="2971800"/>
          </a:xfrm>
        </p:spPr>
        <p:txBody>
          <a:bodyPr numCol="1">
            <a:normAutofit/>
          </a:bodyPr>
          <a:lstStyle/>
          <a:p>
            <a:pPr eaLnBrk="1" hangingPunct="1">
              <a:buClr>
                <a:schemeClr val="tx1"/>
              </a:buClr>
              <a:buFont typeface="Arial" charset="0"/>
              <a:buChar char="•"/>
            </a:pPr>
            <a:endParaRPr lang="en-US" sz="2400" b="1" dirty="0" smtClean="0">
              <a:solidFill>
                <a:schemeClr val="bg1"/>
              </a:solidFill>
            </a:endParaRPr>
          </a:p>
          <a:p>
            <a:pPr marL="0" indent="0" eaLnBrk="1" hangingPunct="1">
              <a:buClr>
                <a:schemeClr val="tx1"/>
              </a:buClr>
              <a:buNone/>
            </a:pPr>
            <a:r>
              <a:rPr lang="en-US" sz="2000" dirty="0" smtClean="0">
                <a:latin typeface="+mj-lt"/>
              </a:rPr>
              <a:t>After escapement goals are reached at Bonneville Dam of 80,000 returning sockeye, </a:t>
            </a:r>
            <a:r>
              <a:rPr lang="en-US" sz="2000" dirty="0">
                <a:latin typeface="+mj-lt"/>
              </a:rPr>
              <a:t>a</a:t>
            </a:r>
            <a:r>
              <a:rPr lang="en-US" sz="2000" dirty="0" smtClean="0">
                <a:latin typeface="+mj-lt"/>
              </a:rPr>
              <a:t> collection can begin at Priest Rapids Dam</a:t>
            </a:r>
          </a:p>
          <a:p>
            <a:pPr marL="0" indent="0" eaLnBrk="1" hangingPunct="1">
              <a:buClr>
                <a:schemeClr val="tx1"/>
              </a:buClr>
              <a:buNone/>
            </a:pPr>
            <a:r>
              <a:rPr lang="en-US" sz="2000" dirty="0" smtClean="0">
                <a:latin typeface="+mj-lt"/>
              </a:rPr>
              <a:t>The adult take starts at 1000 and can increase to 10,000 as the run increases the take increases per PAC approved sliding scale</a:t>
            </a:r>
          </a:p>
          <a:p>
            <a:pPr marL="0" indent="0" eaLnBrk="1" hangingPunct="1">
              <a:buClr>
                <a:schemeClr val="tx1"/>
              </a:buClr>
              <a:buNone/>
            </a:pPr>
            <a:r>
              <a:rPr lang="en-US" sz="2000" dirty="0" smtClean="0">
                <a:latin typeface="+mj-lt"/>
              </a:rPr>
              <a:t>Adult Take Numbers:</a:t>
            </a:r>
          </a:p>
          <a:p>
            <a:pPr marL="0" indent="0" eaLnBrk="1" hangingPunct="1">
              <a:buClr>
                <a:schemeClr val="tx1"/>
              </a:buClr>
              <a:buNone/>
            </a:pPr>
            <a:endParaRPr lang="en-US" sz="3600" b="1" dirty="0" smtClean="0">
              <a:latin typeface="+mj-lt"/>
            </a:endParaRPr>
          </a:p>
          <a:p>
            <a:pPr eaLnBrk="1" hangingPunct="1">
              <a:buClr>
                <a:schemeClr val="tx1"/>
              </a:buClr>
              <a:buFont typeface="Arial" charset="0"/>
              <a:buChar char="•"/>
            </a:pPr>
            <a:endParaRPr lang="en-US" sz="3600" b="1" dirty="0" smtClean="0">
              <a:latin typeface="+mj-lt"/>
            </a:endParaRPr>
          </a:p>
          <a:p>
            <a:pPr eaLnBrk="1" hangingPunct="1">
              <a:buFontTx/>
              <a:buNone/>
            </a:pPr>
            <a:endParaRPr lang="en-US" b="1" dirty="0" smtClean="0">
              <a:solidFill>
                <a:schemeClr val="bg1"/>
              </a:solidFill>
            </a:endParaRPr>
          </a:p>
          <a:p>
            <a:pPr eaLnBrk="1" hangingPunct="1"/>
            <a:endParaRPr lang="en-US" b="1" dirty="0" smtClean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33400" y="4800600"/>
            <a:ext cx="8305800" cy="1046440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marL="914400" lvl="1" indent="-396875" defTabSz="914363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+mj-lt"/>
              </a:rPr>
              <a:t>1000 in 2009</a:t>
            </a:r>
          </a:p>
          <a:p>
            <a:pPr marL="914400" lvl="1" indent="-396875" defTabSz="914363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+mj-lt"/>
              </a:rPr>
              <a:t>2500 in2010</a:t>
            </a:r>
          </a:p>
          <a:p>
            <a:pPr marL="914400" lvl="1" indent="-396875" defTabSz="914363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+mj-lt"/>
              </a:rPr>
              <a:t>4100 in 2011</a:t>
            </a:r>
          </a:p>
          <a:p>
            <a:pPr marL="914400" lvl="1" indent="-396875" defTabSz="914363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+mj-lt"/>
              </a:rPr>
              <a:t>10,000 in 2012</a:t>
            </a:r>
          </a:p>
          <a:p>
            <a:pPr marL="914400" lvl="1" indent="-396875" defTabSz="914363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+mj-lt"/>
              </a:rPr>
              <a:t>3996 in 2013</a:t>
            </a:r>
          </a:p>
          <a:p>
            <a:pPr marL="914400" lvl="1" indent="-396875" defTabSz="914363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+mj-lt"/>
              </a:rPr>
              <a:t>10,000 in 2014</a:t>
            </a:r>
            <a:endParaRPr lang="en-US" sz="2000" dirty="0">
              <a:latin typeface="+mj-lt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685800"/>
            <a:ext cx="7151687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75592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3774" y="929480"/>
            <a:ext cx="7851648" cy="1828800"/>
          </a:xfrm>
        </p:spPr>
        <p:txBody>
          <a:bodyPr/>
          <a:lstStyle/>
          <a:p>
            <a:pPr algn="ctr"/>
            <a:r>
              <a:rPr lang="en-US" sz="5000" dirty="0">
                <a:solidFill>
                  <a:srgbClr val="0BD0D9">
                    <a:tint val="90000"/>
                    <a:satMod val="120000"/>
                  </a:srgbClr>
                </a:solidFill>
              </a:rPr>
              <a:t>SOCKEYE REINTRODUCTION</a:t>
            </a:r>
            <a:br>
              <a:rPr lang="en-US" sz="5000" dirty="0">
                <a:solidFill>
                  <a:srgbClr val="0BD0D9">
                    <a:tint val="90000"/>
                    <a:satMod val="120000"/>
                  </a:srgbClr>
                </a:solidFill>
              </a:rPr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5299" y="2079171"/>
            <a:ext cx="7848600" cy="2667000"/>
          </a:xfrm>
        </p:spPr>
        <p:txBody>
          <a:bodyPr>
            <a:normAutofit fontScale="85000" lnSpcReduction="20000"/>
          </a:bodyPr>
          <a:lstStyle/>
          <a:p>
            <a:pPr marR="0" lvl="0" algn="l">
              <a:buClr>
                <a:prstClr val="black"/>
              </a:buClr>
              <a:buSzTx/>
            </a:pPr>
            <a:r>
              <a:rPr lang="en-US" sz="2400" dirty="0">
                <a:solidFill>
                  <a:prstClr val="white"/>
                </a:solidFill>
                <a:latin typeface="+mj-lt"/>
              </a:rPr>
              <a:t>Bio-sampling helps determine which stock is succeeding in the project Lake Wenatchee and Lake </a:t>
            </a:r>
            <a:r>
              <a:rPr lang="en-US" sz="2400" dirty="0" err="1">
                <a:solidFill>
                  <a:prstClr val="white"/>
                </a:solidFill>
                <a:latin typeface="+mj-lt"/>
              </a:rPr>
              <a:t>Osoyoos</a:t>
            </a:r>
            <a:r>
              <a:rPr lang="en-US" sz="2400" dirty="0">
                <a:solidFill>
                  <a:prstClr val="white"/>
                </a:solidFill>
                <a:latin typeface="+mj-lt"/>
              </a:rPr>
              <a:t>, this occurs at four different times in the reintroduction: </a:t>
            </a:r>
          </a:p>
          <a:p>
            <a:pPr marR="0" lvl="0" algn="l">
              <a:buClr>
                <a:prstClr val="black"/>
              </a:buClr>
              <a:buSzTx/>
            </a:pPr>
            <a:r>
              <a:rPr lang="en-US" sz="2400" dirty="0">
                <a:solidFill>
                  <a:prstClr val="white"/>
                </a:solidFill>
                <a:latin typeface="+mj-lt"/>
              </a:rPr>
              <a:t>1.) Priest Rapids Dam adult collection </a:t>
            </a:r>
          </a:p>
          <a:p>
            <a:pPr marR="0" lvl="0" algn="l">
              <a:buClr>
                <a:prstClr val="black"/>
              </a:buClr>
              <a:buSzTx/>
            </a:pPr>
            <a:r>
              <a:rPr lang="en-US" sz="2400" dirty="0">
                <a:solidFill>
                  <a:prstClr val="white"/>
                </a:solidFill>
                <a:latin typeface="+mj-lt"/>
              </a:rPr>
              <a:t>2.) On spawning grounds (carcass surveys) </a:t>
            </a:r>
          </a:p>
          <a:p>
            <a:pPr marR="0" lvl="0" algn="l">
              <a:buClr>
                <a:prstClr val="black"/>
              </a:buClr>
              <a:buSzTx/>
            </a:pPr>
            <a:r>
              <a:rPr lang="en-US" sz="2400" dirty="0">
                <a:solidFill>
                  <a:prstClr val="white"/>
                </a:solidFill>
                <a:latin typeface="+mj-lt"/>
              </a:rPr>
              <a:t>3.) </a:t>
            </a:r>
            <a:r>
              <a:rPr lang="en-US" sz="2400" dirty="0" err="1">
                <a:solidFill>
                  <a:prstClr val="white"/>
                </a:solidFill>
                <a:latin typeface="+mj-lt"/>
              </a:rPr>
              <a:t>Smolt</a:t>
            </a:r>
            <a:r>
              <a:rPr lang="en-US" sz="2400" dirty="0">
                <a:solidFill>
                  <a:prstClr val="white"/>
                </a:solidFill>
                <a:latin typeface="+mj-lt"/>
              </a:rPr>
              <a:t> migration at </a:t>
            </a:r>
            <a:r>
              <a:rPr lang="en-US" sz="2400" dirty="0" err="1">
                <a:solidFill>
                  <a:prstClr val="white"/>
                </a:solidFill>
                <a:latin typeface="+mj-lt"/>
              </a:rPr>
              <a:t>Roza</a:t>
            </a:r>
            <a:r>
              <a:rPr lang="en-US" sz="2400" dirty="0">
                <a:solidFill>
                  <a:prstClr val="white"/>
                </a:solidFill>
                <a:latin typeface="+mj-lt"/>
              </a:rPr>
              <a:t> Dam and Chandler </a:t>
            </a:r>
            <a:r>
              <a:rPr lang="en-US" sz="2400" dirty="0" smtClean="0">
                <a:solidFill>
                  <a:prstClr val="white"/>
                </a:solidFill>
                <a:latin typeface="+mj-lt"/>
              </a:rPr>
              <a:t>JV</a:t>
            </a:r>
          </a:p>
          <a:p>
            <a:pPr marR="0" lvl="0" algn="l">
              <a:buClr>
                <a:prstClr val="black"/>
              </a:buClr>
              <a:buSzTx/>
            </a:pPr>
            <a:r>
              <a:rPr lang="en-US" sz="2400" dirty="0">
                <a:solidFill>
                  <a:prstClr val="white"/>
                </a:solidFill>
                <a:latin typeface="+mj-lt"/>
              </a:rPr>
              <a:t>4.) Returning adults back to the Yakima </a:t>
            </a:r>
            <a:r>
              <a:rPr lang="en-US" sz="2400" dirty="0" smtClean="0">
                <a:solidFill>
                  <a:prstClr val="white"/>
                </a:solidFill>
                <a:latin typeface="+mj-lt"/>
              </a:rPr>
              <a:t>Basin</a:t>
            </a:r>
            <a:br>
              <a:rPr lang="en-US" sz="2400" dirty="0" smtClean="0">
                <a:solidFill>
                  <a:prstClr val="white"/>
                </a:solidFill>
                <a:latin typeface="+mj-lt"/>
              </a:rPr>
            </a:br>
            <a:endParaRPr lang="en-US" sz="2200" dirty="0" smtClean="0">
              <a:solidFill>
                <a:prstClr val="white"/>
              </a:solidFill>
              <a:latin typeface="+mj-lt"/>
            </a:endParaRPr>
          </a:p>
          <a:p>
            <a:pPr marR="0" lvl="0" algn="ctr">
              <a:buClr>
                <a:prstClr val="black"/>
              </a:buClr>
              <a:buSzTx/>
            </a:pPr>
            <a:r>
              <a:rPr lang="en-US" sz="2400" b="1" dirty="0" err="1" smtClean="0">
                <a:solidFill>
                  <a:prstClr val="white"/>
                </a:solidFill>
                <a:latin typeface="+mj-lt"/>
              </a:rPr>
              <a:t>Smolt</a:t>
            </a:r>
            <a:r>
              <a:rPr lang="en-US" sz="2400" b="1" dirty="0" smtClean="0">
                <a:solidFill>
                  <a:prstClr val="white"/>
                </a:solidFill>
                <a:latin typeface="+mj-lt"/>
              </a:rPr>
              <a:t> Production/Migration</a:t>
            </a:r>
          </a:p>
          <a:p>
            <a:pPr marR="0" lvl="0" algn="l">
              <a:buClr>
                <a:prstClr val="black"/>
              </a:buClr>
              <a:buSzTx/>
            </a:pPr>
            <a:endParaRPr lang="en-US" sz="2300" b="1" dirty="0">
              <a:solidFill>
                <a:prstClr val="black"/>
              </a:solidFill>
              <a:latin typeface="Calibri"/>
            </a:endParaRPr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799" y="4724400"/>
            <a:ext cx="5943600" cy="15813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755" y="685799"/>
            <a:ext cx="7151687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3593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457200" y="522514"/>
            <a:ext cx="7851648" cy="914400"/>
          </a:xfrm>
        </p:spPr>
        <p:txBody>
          <a:bodyPr>
            <a:normAutofit/>
          </a:bodyPr>
          <a:lstStyle/>
          <a:p>
            <a:pPr algn="ctr"/>
            <a:r>
              <a:rPr lang="en-US" sz="5000" dirty="0" smtClean="0"/>
              <a:t>FIRST RETURNS</a:t>
            </a:r>
            <a:endParaRPr lang="en-US" sz="5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1524000"/>
            <a:ext cx="2971800" cy="5034561"/>
          </a:xfrm>
        </p:spPr>
        <p:txBody>
          <a:bodyPr>
            <a:normAutofit/>
          </a:bodyPr>
          <a:lstStyle/>
          <a:p>
            <a:pPr marR="0" lvl="0" algn="l">
              <a:spcBef>
                <a:spcPts val="0"/>
              </a:spcBef>
              <a:buClrTx/>
              <a:buSzTx/>
            </a:pPr>
            <a:endParaRPr lang="en-US" sz="2000" dirty="0" smtClean="0">
              <a:solidFill>
                <a:prstClr val="white"/>
              </a:solidFill>
              <a:latin typeface="Calibri"/>
            </a:endParaRPr>
          </a:p>
          <a:p>
            <a:pPr marR="0" lvl="0" algn="l">
              <a:spcBef>
                <a:spcPts val="0"/>
              </a:spcBef>
              <a:buClrTx/>
              <a:buSzTx/>
            </a:pPr>
            <a:r>
              <a:rPr lang="en-US" sz="2000" dirty="0" smtClean="0">
                <a:solidFill>
                  <a:prstClr val="white"/>
                </a:solidFill>
                <a:latin typeface="Calibri"/>
              </a:rPr>
              <a:t>In </a:t>
            </a:r>
            <a:r>
              <a:rPr lang="en-US" sz="2000" dirty="0">
                <a:solidFill>
                  <a:prstClr val="white"/>
                </a:solidFill>
                <a:latin typeface="Calibri"/>
              </a:rPr>
              <a:t>2009, 1000 Adult Sockeye Reintroduced. In 2013, 703 Sockeye Returned</a:t>
            </a:r>
            <a:r>
              <a:rPr lang="en-US" sz="2000" dirty="0" smtClean="0">
                <a:solidFill>
                  <a:prstClr val="white"/>
                </a:solidFill>
                <a:latin typeface="Calibri"/>
              </a:rPr>
              <a:t>.</a:t>
            </a:r>
          </a:p>
          <a:p>
            <a:pPr marR="0" lvl="0" algn="l">
              <a:spcBef>
                <a:spcPts val="0"/>
              </a:spcBef>
              <a:buClrTx/>
              <a:buSzTx/>
            </a:pPr>
            <a:endParaRPr lang="en-US" sz="2000" dirty="0">
              <a:solidFill>
                <a:prstClr val="white"/>
              </a:solidFill>
              <a:latin typeface="Calibri"/>
            </a:endParaRPr>
          </a:p>
          <a:p>
            <a:pPr marR="0" lvl="0" algn="l">
              <a:spcBef>
                <a:spcPts val="0"/>
              </a:spcBef>
              <a:buClrTx/>
              <a:buSzTx/>
            </a:pPr>
            <a:endParaRPr lang="en-US" sz="2000" dirty="0" smtClean="0">
              <a:solidFill>
                <a:prstClr val="white"/>
              </a:solidFill>
              <a:latin typeface="Calibri"/>
            </a:endParaRPr>
          </a:p>
          <a:p>
            <a:pPr marR="0" lvl="0" algn="l">
              <a:spcBef>
                <a:spcPts val="0"/>
              </a:spcBef>
              <a:buClrTx/>
              <a:buSzTx/>
            </a:pPr>
            <a:endParaRPr lang="en-US" sz="2000" dirty="0">
              <a:solidFill>
                <a:prstClr val="white"/>
              </a:solidFill>
              <a:latin typeface="Calibri"/>
            </a:endParaRPr>
          </a:p>
          <a:p>
            <a:pPr marR="0" lvl="0" algn="l">
              <a:spcBef>
                <a:spcPts val="0"/>
              </a:spcBef>
              <a:buClrTx/>
              <a:buSzTx/>
            </a:pPr>
            <a:endParaRPr lang="en-US" sz="2000" dirty="0" smtClean="0">
              <a:solidFill>
                <a:prstClr val="white"/>
              </a:solidFill>
              <a:latin typeface="Calibri"/>
            </a:endParaRPr>
          </a:p>
          <a:p>
            <a:pPr marR="0" lvl="0" algn="l">
              <a:spcBef>
                <a:spcPts val="0"/>
              </a:spcBef>
              <a:buClrTx/>
              <a:buSzTx/>
            </a:pPr>
            <a:endParaRPr lang="en-US" sz="2000" dirty="0">
              <a:solidFill>
                <a:prstClr val="white"/>
              </a:solidFill>
              <a:latin typeface="Calibri"/>
            </a:endParaRPr>
          </a:p>
          <a:p>
            <a:pPr marR="0" lvl="0" algn="l">
              <a:spcBef>
                <a:spcPts val="0"/>
              </a:spcBef>
              <a:buClrTx/>
              <a:buSzTx/>
            </a:pPr>
            <a:endParaRPr lang="en-US" sz="2000" dirty="0">
              <a:solidFill>
                <a:prstClr val="white"/>
              </a:solidFill>
              <a:latin typeface="Calibri"/>
            </a:endParaRPr>
          </a:p>
          <a:p>
            <a:pPr marR="0" lvl="0" algn="l">
              <a:spcBef>
                <a:spcPts val="0"/>
              </a:spcBef>
              <a:buClrTx/>
              <a:buSzTx/>
            </a:pPr>
            <a:r>
              <a:rPr lang="en-US" sz="2000" dirty="0">
                <a:solidFill>
                  <a:prstClr val="white"/>
                </a:solidFill>
                <a:latin typeface="Calibri"/>
              </a:rPr>
              <a:t>In 2010, 2500 Adult Sockeye Reintroduced. In 2014, 2679 Sockeye Returned.</a:t>
            </a:r>
          </a:p>
          <a:p>
            <a:endParaRPr lang="en-US" sz="2000" dirty="0">
              <a:latin typeface="+mj-lt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9886" y="1447800"/>
            <a:ext cx="5567524" cy="25961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62299686"/>
              </p:ext>
            </p:extLst>
          </p:nvPr>
        </p:nvGraphicFramePr>
        <p:xfrm>
          <a:off x="3429000" y="4065732"/>
          <a:ext cx="5567524" cy="26601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959827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609600"/>
            <a:ext cx="7851648" cy="1828800"/>
          </a:xfrm>
        </p:spPr>
        <p:txBody>
          <a:bodyPr>
            <a:normAutofit/>
          </a:bodyPr>
          <a:lstStyle/>
          <a:p>
            <a:pPr algn="ctr"/>
            <a:r>
              <a:rPr lang="en-US" sz="5000" dirty="0" smtClean="0"/>
              <a:t>MACKINAW REMOVAL</a:t>
            </a:r>
            <a:br>
              <a:rPr lang="en-US" sz="5000" dirty="0" smtClean="0"/>
            </a:br>
            <a:endParaRPr lang="en-US" sz="5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1753005"/>
            <a:ext cx="4343400" cy="4419600"/>
          </a:xfrm>
        </p:spPr>
        <p:txBody>
          <a:bodyPr>
            <a:normAutofit fontScale="85000" lnSpcReduction="20000"/>
          </a:bodyPr>
          <a:lstStyle/>
          <a:p>
            <a:pPr marL="342900" marR="0" lvl="0" indent="-342900" algn="l">
              <a:lnSpc>
                <a:spcPct val="120000"/>
              </a:lnSpc>
              <a:spcAft>
                <a:spcPts val="10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FFFF"/>
                </a:solidFill>
                <a:latin typeface="+mj-lt"/>
              </a:rPr>
              <a:t>ESTABLISHED </a:t>
            </a:r>
            <a:r>
              <a:rPr lang="en-US" sz="2400" dirty="0" smtClean="0">
                <a:solidFill>
                  <a:srgbClr val="FFFFFF"/>
                </a:solidFill>
                <a:latin typeface="+mj-lt"/>
              </a:rPr>
              <a:t>1920</a:t>
            </a:r>
          </a:p>
          <a:p>
            <a:pPr marL="342900" marR="0" lvl="0" indent="-342900" algn="l">
              <a:lnSpc>
                <a:spcPct val="120000"/>
              </a:lnSpc>
              <a:spcAft>
                <a:spcPts val="10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FFFFFF"/>
                </a:solidFill>
                <a:latin typeface="+mj-lt"/>
              </a:rPr>
              <a:t>Scientific </a:t>
            </a:r>
            <a:r>
              <a:rPr lang="en-US" sz="2400" dirty="0">
                <a:solidFill>
                  <a:srgbClr val="FFFFFF"/>
                </a:solidFill>
                <a:latin typeface="+mj-lt"/>
              </a:rPr>
              <a:t>Collectors Permit</a:t>
            </a:r>
          </a:p>
          <a:p>
            <a:pPr marL="342900" marR="0" lvl="0" indent="-342900" algn="l">
              <a:lnSpc>
                <a:spcPct val="120000"/>
              </a:lnSpc>
              <a:spcAft>
                <a:spcPts val="10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FFFF"/>
                </a:solidFill>
                <a:latin typeface="+mj-lt"/>
              </a:rPr>
              <a:t>Mackinaw Removal Proposal</a:t>
            </a:r>
          </a:p>
          <a:p>
            <a:pPr marL="342900" marR="0" lvl="0" indent="-342900" algn="l">
              <a:lnSpc>
                <a:spcPct val="120000"/>
              </a:lnSpc>
              <a:spcAft>
                <a:spcPts val="10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FFFF"/>
                </a:solidFill>
                <a:latin typeface="+mj-lt"/>
              </a:rPr>
              <a:t>WDFW</a:t>
            </a:r>
          </a:p>
          <a:p>
            <a:pPr marL="342900" marR="0" lvl="0" indent="-342900" algn="l">
              <a:lnSpc>
                <a:spcPct val="120000"/>
              </a:lnSpc>
              <a:spcAft>
                <a:spcPts val="10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FFFF"/>
                </a:solidFill>
                <a:latin typeface="+mj-lt"/>
              </a:rPr>
              <a:t>2013, 150 Removed</a:t>
            </a:r>
          </a:p>
          <a:p>
            <a:pPr marL="342900" marR="0" lvl="0" indent="-342900" algn="l">
              <a:lnSpc>
                <a:spcPct val="120000"/>
              </a:lnSpc>
              <a:spcAft>
                <a:spcPts val="10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FFFF"/>
                </a:solidFill>
                <a:latin typeface="+mj-lt"/>
              </a:rPr>
              <a:t>2014, 258 Removed</a:t>
            </a:r>
          </a:p>
          <a:p>
            <a:pPr marL="342900" marR="0" lvl="0" indent="-342900" algn="l">
              <a:lnSpc>
                <a:spcPct val="120000"/>
              </a:lnSpc>
              <a:spcAft>
                <a:spcPts val="10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FFFF"/>
                </a:solidFill>
                <a:latin typeface="+mj-lt"/>
              </a:rPr>
              <a:t>Weights, Lengths and </a:t>
            </a:r>
            <a:br>
              <a:rPr lang="en-US" sz="2400" dirty="0">
                <a:solidFill>
                  <a:srgbClr val="FFFFFF"/>
                </a:solidFill>
                <a:latin typeface="+mj-lt"/>
              </a:rPr>
            </a:br>
            <a:r>
              <a:rPr lang="en-US" sz="2400" dirty="0" smtClean="0">
                <a:solidFill>
                  <a:srgbClr val="FFFFFF"/>
                </a:solidFill>
                <a:latin typeface="+mj-lt"/>
              </a:rPr>
              <a:t>Heads </a:t>
            </a:r>
            <a:r>
              <a:rPr lang="en-US" sz="2400" dirty="0">
                <a:solidFill>
                  <a:srgbClr val="FFFFFF"/>
                </a:solidFill>
                <a:latin typeface="+mj-lt"/>
              </a:rPr>
              <a:t>for aging</a:t>
            </a:r>
          </a:p>
          <a:p>
            <a:pPr marL="342900" marR="0" lvl="0" indent="-342900" algn="l">
              <a:lnSpc>
                <a:spcPct val="120000"/>
              </a:lnSpc>
              <a:spcAft>
                <a:spcPts val="10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FFFF"/>
                </a:solidFill>
                <a:latin typeface="+mj-lt"/>
              </a:rPr>
              <a:t>By-catch</a:t>
            </a: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2133600"/>
            <a:ext cx="4953000" cy="37147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2133600"/>
            <a:ext cx="4953000" cy="37147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2133600"/>
            <a:ext cx="4953000" cy="3714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7994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50"/>
                            </p:stCondLst>
                            <p:childTnLst>
                              <p:par>
                                <p:cTn id="8" presetID="10" presetClass="exit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625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260"/>
                            </p:stCondLst>
                            <p:childTnLst>
                              <p:par>
                                <p:cTn id="15" presetID="10" presetClass="exit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226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2270"/>
                            </p:stCondLst>
                            <p:childTnLst>
                              <p:par>
                                <p:cTn id="22" presetID="10" presetClass="exit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52400"/>
            <a:ext cx="8422289" cy="6542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141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685800"/>
            <a:ext cx="7851648" cy="1828800"/>
          </a:xfrm>
        </p:spPr>
        <p:txBody>
          <a:bodyPr>
            <a:normAutofit/>
          </a:bodyPr>
          <a:lstStyle/>
          <a:p>
            <a:pPr algn="ctr"/>
            <a:r>
              <a:rPr lang="en-US" sz="5000" dirty="0" smtClean="0"/>
              <a:t>   WHAT’S HAPPENING NOW</a:t>
            </a:r>
            <a:br>
              <a:rPr lang="en-US" sz="5000" dirty="0" smtClean="0"/>
            </a:br>
            <a:endParaRPr lang="en-US" sz="5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93523" y="1828800"/>
            <a:ext cx="7854696" cy="4800600"/>
          </a:xfrm>
        </p:spPr>
        <p:txBody>
          <a:bodyPr>
            <a:normAutofit fontScale="92500" lnSpcReduction="20000"/>
          </a:bodyPr>
          <a:lstStyle/>
          <a:p>
            <a:pPr marR="0" lvl="0" algn="l">
              <a:spcBef>
                <a:spcPts val="0"/>
              </a:spcBef>
              <a:buClrTx/>
              <a:buSzTx/>
            </a:pPr>
            <a:r>
              <a:rPr lang="en-US" sz="2200" b="1" dirty="0">
                <a:solidFill>
                  <a:prstClr val="white"/>
                </a:solidFill>
                <a:latin typeface="+mj-lt"/>
              </a:rPr>
              <a:t>YN Hydro Acoustic </a:t>
            </a:r>
            <a:r>
              <a:rPr lang="en-US" sz="2200" b="1" dirty="0" smtClean="0">
                <a:solidFill>
                  <a:prstClr val="white"/>
                </a:solidFill>
                <a:latin typeface="+mj-lt"/>
              </a:rPr>
              <a:t>Equipment -</a:t>
            </a:r>
            <a:r>
              <a:rPr lang="en-US" sz="2200" dirty="0" smtClean="0">
                <a:solidFill>
                  <a:prstClr val="white"/>
                </a:solidFill>
                <a:latin typeface="+mj-lt"/>
              </a:rPr>
              <a:t>Sockeye </a:t>
            </a:r>
            <a:r>
              <a:rPr lang="en-US" sz="2200" dirty="0" err="1">
                <a:solidFill>
                  <a:prstClr val="white"/>
                </a:solidFill>
                <a:latin typeface="+mj-lt"/>
              </a:rPr>
              <a:t>smolt</a:t>
            </a:r>
            <a:r>
              <a:rPr lang="en-US" sz="2200" dirty="0">
                <a:solidFill>
                  <a:prstClr val="white"/>
                </a:solidFill>
                <a:latin typeface="+mj-lt"/>
              </a:rPr>
              <a:t>/fry pop counts in the lake and Mackinaw location </a:t>
            </a:r>
          </a:p>
          <a:p>
            <a:pPr marR="0" lvl="0" algn="l">
              <a:spcBef>
                <a:spcPts val="0"/>
              </a:spcBef>
              <a:buClrTx/>
              <a:buSzTx/>
            </a:pPr>
            <a:endParaRPr lang="en-US" sz="2200" b="1" dirty="0" smtClean="0">
              <a:solidFill>
                <a:prstClr val="white"/>
              </a:solidFill>
              <a:latin typeface="+mj-lt"/>
            </a:endParaRPr>
          </a:p>
          <a:p>
            <a:pPr marR="0" lvl="0" algn="l">
              <a:spcBef>
                <a:spcPts val="0"/>
              </a:spcBef>
              <a:buClrTx/>
              <a:buSzTx/>
            </a:pPr>
            <a:r>
              <a:rPr lang="en-US" sz="2200" b="1" dirty="0" smtClean="0">
                <a:solidFill>
                  <a:prstClr val="white"/>
                </a:solidFill>
                <a:latin typeface="+mj-lt"/>
              </a:rPr>
              <a:t>Genetic </a:t>
            </a:r>
            <a:r>
              <a:rPr lang="en-US" sz="2200" b="1" dirty="0">
                <a:solidFill>
                  <a:prstClr val="white"/>
                </a:solidFill>
                <a:latin typeface="+mj-lt"/>
              </a:rPr>
              <a:t>Sampling of the two </a:t>
            </a:r>
            <a:r>
              <a:rPr lang="en-US" sz="2200" b="1" dirty="0" smtClean="0">
                <a:solidFill>
                  <a:prstClr val="white"/>
                </a:solidFill>
                <a:latin typeface="+mj-lt"/>
              </a:rPr>
              <a:t>stocks -</a:t>
            </a:r>
            <a:r>
              <a:rPr lang="en-US" sz="2200" dirty="0" smtClean="0">
                <a:solidFill>
                  <a:prstClr val="white"/>
                </a:solidFill>
                <a:latin typeface="+mj-lt"/>
              </a:rPr>
              <a:t>Peter </a:t>
            </a:r>
            <a:r>
              <a:rPr lang="en-US" sz="2200" dirty="0" err="1">
                <a:solidFill>
                  <a:prstClr val="white"/>
                </a:solidFill>
                <a:latin typeface="+mj-lt"/>
              </a:rPr>
              <a:t>Galbreath</a:t>
            </a:r>
            <a:r>
              <a:rPr lang="en-US" sz="2200" dirty="0">
                <a:solidFill>
                  <a:prstClr val="white"/>
                </a:solidFill>
                <a:latin typeface="+mj-lt"/>
              </a:rPr>
              <a:t> and Andrew </a:t>
            </a:r>
            <a:r>
              <a:rPr lang="en-US" sz="2200" dirty="0" err="1">
                <a:solidFill>
                  <a:prstClr val="white"/>
                </a:solidFill>
                <a:latin typeface="+mj-lt"/>
              </a:rPr>
              <a:t>Matala</a:t>
            </a:r>
            <a:r>
              <a:rPr lang="en-US" sz="2200" dirty="0">
                <a:solidFill>
                  <a:prstClr val="white"/>
                </a:solidFill>
                <a:latin typeface="+mj-lt"/>
              </a:rPr>
              <a:t> </a:t>
            </a:r>
            <a:r>
              <a:rPr lang="en-US" sz="2200" dirty="0" smtClean="0">
                <a:solidFill>
                  <a:prstClr val="white"/>
                </a:solidFill>
                <a:latin typeface="+mj-lt"/>
              </a:rPr>
              <a:t>CRITFC</a:t>
            </a:r>
          </a:p>
          <a:p>
            <a:pPr marR="0" lvl="0" algn="l">
              <a:spcBef>
                <a:spcPts val="0"/>
              </a:spcBef>
              <a:buClrTx/>
              <a:buSzTx/>
            </a:pPr>
            <a:endParaRPr lang="en-US" sz="2200" dirty="0">
              <a:solidFill>
                <a:prstClr val="white"/>
              </a:solidFill>
              <a:latin typeface="+mj-lt"/>
            </a:endParaRPr>
          </a:p>
          <a:p>
            <a:pPr marR="0" lvl="0" algn="l">
              <a:spcBef>
                <a:spcPts val="0"/>
              </a:spcBef>
              <a:buClrTx/>
              <a:buSzTx/>
            </a:pPr>
            <a:r>
              <a:rPr lang="en-US" sz="2200" b="1" dirty="0">
                <a:solidFill>
                  <a:prstClr val="white"/>
                </a:solidFill>
                <a:latin typeface="+mj-lt"/>
              </a:rPr>
              <a:t>Warning Signs Made to Discourage </a:t>
            </a:r>
            <a:r>
              <a:rPr lang="en-US" sz="2200" b="1" dirty="0" smtClean="0">
                <a:solidFill>
                  <a:prstClr val="white"/>
                </a:solidFill>
                <a:latin typeface="+mj-lt"/>
              </a:rPr>
              <a:t>Fishing -</a:t>
            </a:r>
            <a:r>
              <a:rPr lang="en-US" sz="2200" dirty="0" smtClean="0">
                <a:solidFill>
                  <a:prstClr val="white"/>
                </a:solidFill>
                <a:latin typeface="+mj-lt"/>
              </a:rPr>
              <a:t>Work </a:t>
            </a:r>
            <a:r>
              <a:rPr lang="en-US" sz="2200" dirty="0">
                <a:solidFill>
                  <a:prstClr val="white"/>
                </a:solidFill>
                <a:latin typeface="+mj-lt"/>
              </a:rPr>
              <a:t>with Forest Service to notify authorities of poachers and YN Fish &amp; </a:t>
            </a:r>
            <a:r>
              <a:rPr lang="en-US" sz="2200" dirty="0" smtClean="0">
                <a:solidFill>
                  <a:prstClr val="white"/>
                </a:solidFill>
                <a:latin typeface="+mj-lt"/>
              </a:rPr>
              <a:t>Game</a:t>
            </a:r>
          </a:p>
          <a:p>
            <a:pPr marR="0" lvl="0" algn="l">
              <a:spcBef>
                <a:spcPts val="0"/>
              </a:spcBef>
              <a:buClrTx/>
              <a:buSzTx/>
            </a:pPr>
            <a:endParaRPr lang="en-US" sz="2200" dirty="0">
              <a:solidFill>
                <a:prstClr val="white"/>
              </a:solidFill>
              <a:latin typeface="+mj-lt"/>
            </a:endParaRPr>
          </a:p>
          <a:p>
            <a:pPr marR="0" lvl="0" algn="l">
              <a:spcBef>
                <a:spcPts val="0"/>
              </a:spcBef>
              <a:buClrTx/>
              <a:buSzTx/>
            </a:pPr>
            <a:r>
              <a:rPr lang="en-US" sz="2200" b="1" dirty="0">
                <a:solidFill>
                  <a:prstClr val="white"/>
                </a:solidFill>
                <a:latin typeface="+mj-lt"/>
              </a:rPr>
              <a:t>Yakima River Integrated </a:t>
            </a:r>
            <a:r>
              <a:rPr lang="en-US" sz="2200" b="1" dirty="0" smtClean="0">
                <a:solidFill>
                  <a:prstClr val="white"/>
                </a:solidFill>
                <a:latin typeface="+mj-lt"/>
              </a:rPr>
              <a:t>Plan -</a:t>
            </a:r>
            <a:r>
              <a:rPr lang="en-US" sz="2200" dirty="0" smtClean="0">
                <a:solidFill>
                  <a:prstClr val="white"/>
                </a:solidFill>
                <a:latin typeface="+mj-lt"/>
              </a:rPr>
              <a:t>YN </a:t>
            </a:r>
            <a:r>
              <a:rPr lang="en-US" sz="2200" dirty="0">
                <a:solidFill>
                  <a:prstClr val="white"/>
                </a:solidFill>
                <a:latin typeface="+mj-lt"/>
              </a:rPr>
              <a:t>will continue to pursue fish passage past all dams in the Yakima </a:t>
            </a:r>
            <a:r>
              <a:rPr lang="en-US" sz="2200" dirty="0" smtClean="0">
                <a:solidFill>
                  <a:prstClr val="white"/>
                </a:solidFill>
                <a:latin typeface="+mj-lt"/>
              </a:rPr>
              <a:t>Basin</a:t>
            </a:r>
          </a:p>
          <a:p>
            <a:pPr marR="0" lvl="0" algn="l">
              <a:spcBef>
                <a:spcPts val="0"/>
              </a:spcBef>
              <a:buClrTx/>
              <a:buSzTx/>
            </a:pPr>
            <a:endParaRPr lang="en-US" sz="2200" dirty="0">
              <a:solidFill>
                <a:prstClr val="white"/>
              </a:solidFill>
              <a:latin typeface="+mj-lt"/>
            </a:endParaRPr>
          </a:p>
          <a:p>
            <a:pPr marR="0" lvl="0" algn="l">
              <a:spcBef>
                <a:spcPts val="0"/>
              </a:spcBef>
              <a:buClrTx/>
              <a:buSzTx/>
            </a:pPr>
            <a:r>
              <a:rPr lang="en-US" sz="2200" b="1" dirty="0">
                <a:solidFill>
                  <a:prstClr val="white"/>
                </a:solidFill>
                <a:latin typeface="+mj-lt"/>
              </a:rPr>
              <a:t>Still Looking For Additional </a:t>
            </a:r>
            <a:r>
              <a:rPr lang="en-US" sz="2200" b="1" dirty="0" smtClean="0">
                <a:solidFill>
                  <a:prstClr val="white"/>
                </a:solidFill>
                <a:latin typeface="+mj-lt"/>
              </a:rPr>
              <a:t>Funding/Partner -</a:t>
            </a:r>
            <a:r>
              <a:rPr lang="en-US" sz="2200" dirty="0" smtClean="0">
                <a:solidFill>
                  <a:prstClr val="white"/>
                </a:solidFill>
                <a:latin typeface="+mj-lt"/>
              </a:rPr>
              <a:t>Project </a:t>
            </a:r>
            <a:r>
              <a:rPr lang="en-US" sz="2200" dirty="0">
                <a:solidFill>
                  <a:prstClr val="white"/>
                </a:solidFill>
                <a:latin typeface="+mj-lt"/>
              </a:rPr>
              <a:t>is expanding in area and needed </a:t>
            </a:r>
            <a:r>
              <a:rPr lang="en-US" sz="2200" dirty="0" smtClean="0">
                <a:solidFill>
                  <a:prstClr val="white"/>
                </a:solidFill>
                <a:latin typeface="+mj-lt"/>
              </a:rPr>
              <a:t>resource's</a:t>
            </a:r>
          </a:p>
          <a:p>
            <a:pPr marR="0" lvl="0" algn="l">
              <a:spcBef>
                <a:spcPts val="0"/>
              </a:spcBef>
              <a:buClrTx/>
              <a:buSzTx/>
            </a:pPr>
            <a:r>
              <a:rPr lang="en-US" sz="2200" dirty="0" smtClean="0">
                <a:solidFill>
                  <a:prstClr val="white"/>
                </a:solidFill>
                <a:latin typeface="+mj-lt"/>
              </a:rPr>
              <a:t> </a:t>
            </a:r>
            <a:endParaRPr lang="en-US" sz="2200" dirty="0">
              <a:solidFill>
                <a:prstClr val="white"/>
              </a:solidFill>
              <a:latin typeface="+mj-lt"/>
            </a:endParaRPr>
          </a:p>
          <a:p>
            <a:pPr marR="0" lvl="0" algn="l">
              <a:spcBef>
                <a:spcPts val="0"/>
              </a:spcBef>
              <a:buClrTx/>
              <a:buSzTx/>
            </a:pPr>
            <a:r>
              <a:rPr lang="en-US" sz="2200" b="1" dirty="0" smtClean="0">
                <a:solidFill>
                  <a:prstClr val="white"/>
                </a:solidFill>
                <a:latin typeface="+mj-lt"/>
              </a:rPr>
              <a:t>Mackinaw </a:t>
            </a:r>
            <a:r>
              <a:rPr lang="en-US" sz="2200" b="1" dirty="0">
                <a:solidFill>
                  <a:prstClr val="white"/>
                </a:solidFill>
                <a:latin typeface="+mj-lt"/>
              </a:rPr>
              <a:t>Removal Gillnet/Fish </a:t>
            </a:r>
            <a:r>
              <a:rPr lang="en-US" sz="2200" b="1" dirty="0" smtClean="0">
                <a:solidFill>
                  <a:prstClr val="white"/>
                </a:solidFill>
                <a:latin typeface="+mj-lt"/>
              </a:rPr>
              <a:t>Derby -</a:t>
            </a:r>
            <a:r>
              <a:rPr lang="en-US" sz="2200" dirty="0" smtClean="0">
                <a:solidFill>
                  <a:prstClr val="white"/>
                </a:solidFill>
                <a:latin typeface="+mj-lt"/>
              </a:rPr>
              <a:t>Yakama </a:t>
            </a:r>
            <a:r>
              <a:rPr lang="en-US" sz="2200" dirty="0">
                <a:solidFill>
                  <a:prstClr val="white"/>
                </a:solidFill>
                <a:latin typeface="+mj-lt"/>
              </a:rPr>
              <a:t>Nation &amp; WDFW</a:t>
            </a:r>
          </a:p>
          <a:p>
            <a:pPr marR="0" lvl="0" algn="l">
              <a:spcBef>
                <a:spcPts val="0"/>
              </a:spcBef>
              <a:buClrTx/>
              <a:buSzTx/>
            </a:pPr>
            <a:endParaRPr lang="en-US" sz="2200" dirty="0" smtClean="0">
              <a:solidFill>
                <a:prstClr val="white"/>
              </a:solidFill>
              <a:latin typeface="+mj-lt"/>
            </a:endParaRPr>
          </a:p>
          <a:p>
            <a:pPr marR="0" lvl="0" algn="l">
              <a:spcBef>
                <a:spcPts val="0"/>
              </a:spcBef>
              <a:buClrTx/>
              <a:buSzTx/>
            </a:pPr>
            <a:r>
              <a:rPr lang="en-US" sz="2200" b="1" dirty="0" smtClean="0">
                <a:solidFill>
                  <a:prstClr val="white"/>
                </a:solidFill>
                <a:latin typeface="+mj-lt"/>
              </a:rPr>
              <a:t>Lake Study -</a:t>
            </a:r>
            <a:r>
              <a:rPr lang="en-US" sz="2200" dirty="0" smtClean="0">
                <a:solidFill>
                  <a:prstClr val="white"/>
                </a:solidFill>
                <a:latin typeface="+mj-lt"/>
              </a:rPr>
              <a:t>YN </a:t>
            </a:r>
            <a:r>
              <a:rPr lang="en-US" sz="2200" dirty="0">
                <a:solidFill>
                  <a:prstClr val="white"/>
                </a:solidFill>
                <a:latin typeface="+mj-lt"/>
              </a:rPr>
              <a:t>will begin accessing all Lakes in the Yakima Basin moving forward</a:t>
            </a:r>
          </a:p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028" y="685800"/>
            <a:ext cx="7151687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5852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261257"/>
            <a:ext cx="7854696" cy="6629400"/>
          </a:xfrm>
        </p:spPr>
        <p:txBody>
          <a:bodyPr>
            <a:normAutofit/>
          </a:bodyPr>
          <a:lstStyle/>
          <a:p>
            <a:pPr marR="0" lvl="0" algn="ctr">
              <a:buClr>
                <a:prstClr val="black"/>
              </a:buClr>
              <a:buSzTx/>
            </a:pPr>
            <a:endParaRPr lang="en-US" sz="2000" dirty="0" smtClean="0">
              <a:ln>
                <a:solidFill>
                  <a:prstClr val="white"/>
                </a:solidFill>
              </a:ln>
              <a:solidFill>
                <a:prstClr val="white"/>
              </a:solidFill>
              <a:latin typeface="+mj-lt"/>
            </a:endParaRPr>
          </a:p>
          <a:p>
            <a:pPr marR="0" lvl="0" algn="ctr">
              <a:buClr>
                <a:prstClr val="black"/>
              </a:buClr>
              <a:buSzTx/>
            </a:pPr>
            <a:r>
              <a:rPr lang="en-US" sz="5600" b="1" dirty="0" smtClean="0">
                <a:solidFill>
                  <a:srgbClr val="0BD0D9">
                    <a:tint val="90000"/>
                    <a:satMod val="120000"/>
                  </a:srgb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Calibri"/>
                <a:ea typeface="+mj-ea"/>
                <a:cs typeface="+mj-cs"/>
              </a:rPr>
              <a:t>CREDITS</a:t>
            </a:r>
            <a:endParaRPr lang="en-US" sz="2000" dirty="0" smtClean="0">
              <a:ln>
                <a:solidFill>
                  <a:prstClr val="white"/>
                </a:solidFill>
              </a:ln>
              <a:solidFill>
                <a:prstClr val="white"/>
              </a:solidFill>
              <a:latin typeface="+mj-lt"/>
            </a:endParaRPr>
          </a:p>
          <a:p>
            <a:pPr marR="0" lvl="0" algn="ctr">
              <a:buClr>
                <a:prstClr val="black"/>
              </a:buClr>
              <a:buSzTx/>
            </a:pPr>
            <a:r>
              <a:rPr lang="en-US" sz="2000" dirty="0" smtClean="0">
                <a:ln>
                  <a:solidFill>
                    <a:prstClr val="white"/>
                  </a:solidFill>
                </a:ln>
                <a:solidFill>
                  <a:prstClr val="white"/>
                </a:solidFill>
                <a:latin typeface="+mj-lt"/>
              </a:rPr>
              <a:t>Dr</a:t>
            </a:r>
            <a:r>
              <a:rPr lang="en-US" sz="2000" dirty="0">
                <a:ln>
                  <a:solidFill>
                    <a:prstClr val="white"/>
                  </a:solidFill>
                </a:ln>
                <a:solidFill>
                  <a:prstClr val="white"/>
                </a:solidFill>
                <a:latin typeface="+mj-lt"/>
              </a:rPr>
              <a:t>. Dave </a:t>
            </a:r>
            <a:r>
              <a:rPr lang="en-US" sz="2000" dirty="0" smtClean="0">
                <a:ln>
                  <a:solidFill>
                    <a:prstClr val="white"/>
                  </a:solidFill>
                </a:ln>
                <a:solidFill>
                  <a:prstClr val="white"/>
                </a:solidFill>
                <a:latin typeface="+mj-lt"/>
              </a:rPr>
              <a:t>Fast (Senior </a:t>
            </a:r>
            <a:r>
              <a:rPr lang="en-US" sz="2000" dirty="0">
                <a:ln>
                  <a:solidFill>
                    <a:prstClr val="white"/>
                  </a:solidFill>
                </a:ln>
                <a:solidFill>
                  <a:prstClr val="white"/>
                </a:solidFill>
                <a:latin typeface="+mj-lt"/>
              </a:rPr>
              <a:t>Research </a:t>
            </a:r>
            <a:r>
              <a:rPr lang="en-US" sz="2000" dirty="0" smtClean="0">
                <a:ln>
                  <a:solidFill>
                    <a:prstClr val="white"/>
                  </a:solidFill>
                </a:ln>
                <a:solidFill>
                  <a:prstClr val="white"/>
                </a:solidFill>
                <a:latin typeface="+mj-lt"/>
              </a:rPr>
              <a:t>Scientist)</a:t>
            </a:r>
            <a:endParaRPr lang="en-US" sz="2000" i="1" dirty="0">
              <a:ln>
                <a:solidFill>
                  <a:prstClr val="white"/>
                </a:solidFill>
              </a:ln>
              <a:solidFill>
                <a:prstClr val="white"/>
              </a:solidFill>
              <a:latin typeface="+mj-lt"/>
            </a:endParaRPr>
          </a:p>
          <a:p>
            <a:pPr marR="0" lvl="0" algn="ctr">
              <a:buClr>
                <a:prstClr val="black"/>
              </a:buClr>
              <a:buSzTx/>
            </a:pPr>
            <a:r>
              <a:rPr lang="en-US" sz="2000" dirty="0">
                <a:ln>
                  <a:solidFill>
                    <a:prstClr val="white"/>
                  </a:solidFill>
                </a:ln>
                <a:solidFill>
                  <a:prstClr val="white"/>
                </a:solidFill>
                <a:latin typeface="+mj-lt"/>
              </a:rPr>
              <a:t>Mark </a:t>
            </a:r>
            <a:r>
              <a:rPr lang="en-US" sz="2000" dirty="0" smtClean="0">
                <a:ln>
                  <a:solidFill>
                    <a:prstClr val="white"/>
                  </a:solidFill>
                </a:ln>
                <a:solidFill>
                  <a:prstClr val="white"/>
                </a:solidFill>
                <a:latin typeface="+mj-lt"/>
              </a:rPr>
              <a:t>Johnston (Senior </a:t>
            </a:r>
            <a:r>
              <a:rPr lang="en-US" sz="2000" dirty="0">
                <a:ln>
                  <a:solidFill>
                    <a:prstClr val="white"/>
                  </a:solidFill>
                </a:ln>
                <a:solidFill>
                  <a:prstClr val="white"/>
                </a:solidFill>
                <a:latin typeface="+mj-lt"/>
              </a:rPr>
              <a:t>Research </a:t>
            </a:r>
            <a:r>
              <a:rPr lang="en-US" sz="2000" dirty="0" smtClean="0">
                <a:ln>
                  <a:solidFill>
                    <a:prstClr val="white"/>
                  </a:solidFill>
                </a:ln>
                <a:solidFill>
                  <a:prstClr val="white"/>
                </a:solidFill>
                <a:latin typeface="+mj-lt"/>
              </a:rPr>
              <a:t>Scientist)</a:t>
            </a:r>
            <a:r>
              <a:rPr lang="en-US" sz="2000" i="1" dirty="0" smtClean="0">
                <a:ln>
                  <a:solidFill>
                    <a:prstClr val="white"/>
                  </a:solidFill>
                </a:ln>
                <a:solidFill>
                  <a:prstClr val="white"/>
                </a:solidFill>
                <a:latin typeface="+mj-lt"/>
              </a:rPr>
              <a:t> </a:t>
            </a:r>
            <a:endParaRPr lang="en-US" sz="2000" i="1" dirty="0">
              <a:ln>
                <a:solidFill>
                  <a:prstClr val="white"/>
                </a:solidFill>
              </a:ln>
              <a:solidFill>
                <a:prstClr val="white"/>
              </a:solidFill>
              <a:latin typeface="+mj-lt"/>
            </a:endParaRPr>
          </a:p>
          <a:p>
            <a:pPr marR="0" lvl="0" algn="ctr">
              <a:buClr>
                <a:prstClr val="black"/>
              </a:buClr>
              <a:buSzTx/>
            </a:pPr>
            <a:r>
              <a:rPr lang="en-US" sz="2000" dirty="0">
                <a:ln>
                  <a:solidFill>
                    <a:prstClr val="white"/>
                  </a:solidFill>
                </a:ln>
                <a:solidFill>
                  <a:prstClr val="white"/>
                </a:solidFill>
                <a:latin typeface="+mj-lt"/>
              </a:rPr>
              <a:t>Emily </a:t>
            </a:r>
            <a:r>
              <a:rPr lang="en-US" sz="2000" dirty="0" err="1">
                <a:ln>
                  <a:solidFill>
                    <a:prstClr val="white"/>
                  </a:solidFill>
                </a:ln>
                <a:solidFill>
                  <a:prstClr val="white"/>
                </a:solidFill>
                <a:latin typeface="+mj-lt"/>
              </a:rPr>
              <a:t>Washines</a:t>
            </a:r>
            <a:r>
              <a:rPr lang="en-US" sz="2000" dirty="0">
                <a:ln>
                  <a:solidFill>
                    <a:prstClr val="white"/>
                  </a:solidFill>
                </a:ln>
                <a:solidFill>
                  <a:prstClr val="white"/>
                </a:solidFill>
                <a:latin typeface="+mj-lt"/>
              </a:rPr>
              <a:t> </a:t>
            </a:r>
            <a:r>
              <a:rPr lang="en-US" sz="2000" dirty="0" smtClean="0">
                <a:ln>
                  <a:solidFill>
                    <a:prstClr val="white"/>
                  </a:solidFill>
                </a:ln>
                <a:solidFill>
                  <a:prstClr val="white"/>
                </a:solidFill>
                <a:latin typeface="+mj-lt"/>
              </a:rPr>
              <a:t>YN (Public Relation)</a:t>
            </a:r>
            <a:endParaRPr lang="en-US" sz="2000" dirty="0">
              <a:ln>
                <a:solidFill>
                  <a:prstClr val="white"/>
                </a:solidFill>
              </a:ln>
              <a:solidFill>
                <a:prstClr val="white"/>
              </a:solidFill>
              <a:latin typeface="+mj-lt"/>
            </a:endParaRPr>
          </a:p>
          <a:p>
            <a:pPr marR="0" lvl="0" algn="ctr">
              <a:buClr>
                <a:prstClr val="black"/>
              </a:buClr>
              <a:buSzTx/>
            </a:pPr>
            <a:r>
              <a:rPr lang="en-US" sz="2000" dirty="0">
                <a:ln>
                  <a:solidFill>
                    <a:prstClr val="white"/>
                  </a:solidFill>
                </a:ln>
                <a:solidFill>
                  <a:prstClr val="white"/>
                </a:solidFill>
                <a:latin typeface="+mj-lt"/>
              </a:rPr>
              <a:t>Chris Carlson </a:t>
            </a:r>
            <a:r>
              <a:rPr lang="en-US" sz="2000" dirty="0" smtClean="0">
                <a:ln>
                  <a:solidFill>
                    <a:prstClr val="white"/>
                  </a:solidFill>
                </a:ln>
                <a:solidFill>
                  <a:prstClr val="white"/>
                </a:solidFill>
                <a:latin typeface="+mj-lt"/>
              </a:rPr>
              <a:t>GCPUD (Fish Biologist)</a:t>
            </a:r>
            <a:endParaRPr lang="en-US" sz="2000" dirty="0">
              <a:ln>
                <a:solidFill>
                  <a:prstClr val="white"/>
                </a:solidFill>
              </a:ln>
              <a:solidFill>
                <a:prstClr val="white"/>
              </a:solidFill>
              <a:latin typeface="+mj-lt"/>
            </a:endParaRPr>
          </a:p>
          <a:p>
            <a:pPr marR="0" lvl="0" algn="ctr">
              <a:buClr>
                <a:prstClr val="black"/>
              </a:buClr>
              <a:buSzTx/>
            </a:pPr>
            <a:r>
              <a:rPr lang="en-US" sz="2000" dirty="0">
                <a:ln>
                  <a:solidFill>
                    <a:prstClr val="white"/>
                  </a:solidFill>
                </a:ln>
                <a:solidFill>
                  <a:prstClr val="white"/>
                </a:solidFill>
                <a:latin typeface="+mj-lt"/>
              </a:rPr>
              <a:t>Andrew </a:t>
            </a:r>
            <a:r>
              <a:rPr lang="en-US" sz="2000" dirty="0" err="1">
                <a:ln>
                  <a:solidFill>
                    <a:prstClr val="white"/>
                  </a:solidFill>
                </a:ln>
                <a:solidFill>
                  <a:prstClr val="white"/>
                </a:solidFill>
                <a:latin typeface="+mj-lt"/>
              </a:rPr>
              <a:t>Matala</a:t>
            </a:r>
            <a:r>
              <a:rPr lang="en-US" sz="2000" dirty="0">
                <a:ln>
                  <a:solidFill>
                    <a:prstClr val="white"/>
                  </a:solidFill>
                </a:ln>
                <a:solidFill>
                  <a:prstClr val="white"/>
                </a:solidFill>
                <a:latin typeface="+mj-lt"/>
              </a:rPr>
              <a:t> </a:t>
            </a:r>
            <a:r>
              <a:rPr lang="en-US" sz="2000" dirty="0" smtClean="0">
                <a:ln>
                  <a:solidFill>
                    <a:prstClr val="white"/>
                  </a:solidFill>
                </a:ln>
                <a:solidFill>
                  <a:prstClr val="white"/>
                </a:solidFill>
                <a:latin typeface="+mj-lt"/>
              </a:rPr>
              <a:t>CRITFC (Conservation Geneticist)</a:t>
            </a:r>
            <a:endParaRPr lang="en-US" sz="2000" dirty="0">
              <a:ln>
                <a:solidFill>
                  <a:prstClr val="white"/>
                </a:solidFill>
              </a:ln>
              <a:solidFill>
                <a:prstClr val="white"/>
              </a:solidFill>
              <a:latin typeface="+mj-lt"/>
            </a:endParaRPr>
          </a:p>
          <a:p>
            <a:pPr marR="0" lvl="0" algn="ctr">
              <a:buClr>
                <a:prstClr val="black"/>
              </a:buClr>
              <a:buSzTx/>
            </a:pPr>
            <a:r>
              <a:rPr lang="en-US" sz="2000" dirty="0">
                <a:ln>
                  <a:solidFill>
                    <a:prstClr val="white"/>
                  </a:solidFill>
                </a:ln>
                <a:solidFill>
                  <a:prstClr val="white"/>
                </a:solidFill>
                <a:latin typeface="+mj-lt"/>
              </a:rPr>
              <a:t>Peter </a:t>
            </a:r>
            <a:r>
              <a:rPr lang="en-US" sz="2000" dirty="0" err="1" smtClean="0">
                <a:ln>
                  <a:solidFill>
                    <a:prstClr val="white"/>
                  </a:solidFill>
                </a:ln>
                <a:solidFill>
                  <a:prstClr val="white"/>
                </a:solidFill>
                <a:latin typeface="+mj-lt"/>
              </a:rPr>
              <a:t>Galbreath</a:t>
            </a:r>
            <a:r>
              <a:rPr lang="en-US" sz="2000" dirty="0" smtClean="0">
                <a:ln>
                  <a:solidFill>
                    <a:prstClr val="white"/>
                  </a:solidFill>
                </a:ln>
                <a:solidFill>
                  <a:prstClr val="white"/>
                </a:solidFill>
                <a:latin typeface="+mj-lt"/>
              </a:rPr>
              <a:t> CRITFC </a:t>
            </a:r>
            <a:r>
              <a:rPr lang="en-US" sz="2000" dirty="0" smtClean="0">
                <a:ln>
                  <a:solidFill>
                    <a:prstClr val="white"/>
                  </a:solidFill>
                </a:ln>
                <a:solidFill>
                  <a:prstClr val="white"/>
                </a:solidFill>
                <a:latin typeface="+mj-lt"/>
              </a:rPr>
              <a:t>(Fish </a:t>
            </a:r>
            <a:r>
              <a:rPr lang="en-US" sz="2000" dirty="0">
                <a:ln>
                  <a:solidFill>
                    <a:prstClr val="white"/>
                  </a:solidFill>
                </a:ln>
                <a:solidFill>
                  <a:prstClr val="white"/>
                </a:solidFill>
                <a:latin typeface="+mj-lt"/>
              </a:rPr>
              <a:t>Science </a:t>
            </a:r>
            <a:r>
              <a:rPr lang="en-US" sz="2000" dirty="0" smtClean="0">
                <a:ln>
                  <a:solidFill>
                    <a:prstClr val="white"/>
                  </a:solidFill>
                </a:ln>
                <a:solidFill>
                  <a:prstClr val="white"/>
                </a:solidFill>
                <a:latin typeface="+mj-lt"/>
              </a:rPr>
              <a:t>Department)</a:t>
            </a:r>
            <a:endParaRPr lang="en-US" sz="2000" dirty="0">
              <a:ln>
                <a:solidFill>
                  <a:prstClr val="white"/>
                </a:solidFill>
              </a:ln>
              <a:solidFill>
                <a:prstClr val="white"/>
              </a:solidFill>
              <a:latin typeface="+mj-lt"/>
            </a:endParaRPr>
          </a:p>
          <a:p>
            <a:pPr marR="0" lvl="0" algn="ctr">
              <a:buClr>
                <a:prstClr val="black"/>
              </a:buClr>
              <a:buSzTx/>
            </a:pPr>
            <a:r>
              <a:rPr lang="en-US" sz="2000" dirty="0">
                <a:ln>
                  <a:solidFill>
                    <a:prstClr val="white"/>
                  </a:solidFill>
                </a:ln>
                <a:solidFill>
                  <a:prstClr val="white"/>
                </a:solidFill>
                <a:latin typeface="+mj-lt"/>
              </a:rPr>
              <a:t>Ida </a:t>
            </a:r>
            <a:r>
              <a:rPr lang="en-US" sz="2000" dirty="0" err="1">
                <a:ln>
                  <a:solidFill>
                    <a:prstClr val="white"/>
                  </a:solidFill>
                </a:ln>
                <a:solidFill>
                  <a:prstClr val="white"/>
                </a:solidFill>
                <a:latin typeface="+mj-lt"/>
              </a:rPr>
              <a:t>Sohappy</a:t>
            </a:r>
            <a:r>
              <a:rPr lang="en-US" sz="2000" dirty="0">
                <a:ln>
                  <a:solidFill>
                    <a:prstClr val="white"/>
                  </a:solidFill>
                </a:ln>
                <a:solidFill>
                  <a:prstClr val="white"/>
                </a:solidFill>
                <a:latin typeface="+mj-lt"/>
              </a:rPr>
              <a:t> </a:t>
            </a:r>
            <a:r>
              <a:rPr lang="en-US" sz="2000" dirty="0" smtClean="0">
                <a:ln>
                  <a:solidFill>
                    <a:prstClr val="white"/>
                  </a:solidFill>
                </a:ln>
                <a:solidFill>
                  <a:prstClr val="white"/>
                </a:solidFill>
                <a:latin typeface="+mj-lt"/>
              </a:rPr>
              <a:t>Ike YKFP </a:t>
            </a:r>
            <a:r>
              <a:rPr lang="en-US" sz="2000" dirty="0" smtClean="0">
                <a:ln>
                  <a:solidFill>
                    <a:prstClr val="white"/>
                  </a:solidFill>
                </a:ln>
                <a:solidFill>
                  <a:prstClr val="white"/>
                </a:solidFill>
                <a:latin typeface="+mj-lt"/>
              </a:rPr>
              <a:t>(Bookkeeper) </a:t>
            </a:r>
          </a:p>
          <a:p>
            <a:pPr marR="0" lvl="0" algn="ctr">
              <a:buClr>
                <a:prstClr val="black"/>
              </a:buClr>
              <a:buSzTx/>
            </a:pPr>
            <a:r>
              <a:rPr lang="en-US" sz="2000" dirty="0" smtClean="0">
                <a:ln>
                  <a:solidFill>
                    <a:prstClr val="white"/>
                  </a:solidFill>
                </a:ln>
                <a:solidFill>
                  <a:prstClr val="white"/>
                </a:solidFill>
                <a:latin typeface="+mj-lt"/>
              </a:rPr>
              <a:t>Monica </a:t>
            </a:r>
            <a:r>
              <a:rPr lang="en-US" sz="2000" dirty="0" smtClean="0">
                <a:ln>
                  <a:solidFill>
                    <a:prstClr val="white"/>
                  </a:solidFill>
                </a:ln>
                <a:solidFill>
                  <a:prstClr val="white"/>
                </a:solidFill>
                <a:latin typeface="+mj-lt"/>
              </a:rPr>
              <a:t>Clark FRM </a:t>
            </a:r>
            <a:r>
              <a:rPr lang="en-US" sz="2000" dirty="0" smtClean="0">
                <a:ln>
                  <a:solidFill>
                    <a:prstClr val="white"/>
                  </a:solidFill>
                </a:ln>
                <a:solidFill>
                  <a:prstClr val="white"/>
                </a:solidFill>
                <a:latin typeface="+mj-lt"/>
              </a:rPr>
              <a:t>(Bookkeeper)</a:t>
            </a:r>
            <a:endParaRPr lang="en-US" sz="2000" i="1" dirty="0">
              <a:ln>
                <a:solidFill>
                  <a:prstClr val="white"/>
                </a:solidFill>
              </a:ln>
              <a:solidFill>
                <a:prstClr val="white"/>
              </a:solidFill>
              <a:latin typeface="+mj-lt"/>
            </a:endParaRPr>
          </a:p>
          <a:p>
            <a:pPr marR="0" lvl="0" algn="ctr">
              <a:buClr>
                <a:prstClr val="black"/>
              </a:buClr>
              <a:buSzTx/>
            </a:pPr>
            <a:r>
              <a:rPr lang="en-US" sz="2000" dirty="0">
                <a:ln>
                  <a:solidFill>
                    <a:prstClr val="white"/>
                  </a:solidFill>
                </a:ln>
                <a:solidFill>
                  <a:prstClr val="white"/>
                </a:solidFill>
                <a:latin typeface="+mj-lt"/>
              </a:rPr>
              <a:t>Patrick A. </a:t>
            </a:r>
            <a:r>
              <a:rPr lang="en-US" sz="2000" dirty="0" smtClean="0">
                <a:ln>
                  <a:solidFill>
                    <a:prstClr val="white"/>
                  </a:solidFill>
                </a:ln>
                <a:solidFill>
                  <a:prstClr val="white"/>
                </a:solidFill>
                <a:latin typeface="+mj-lt"/>
              </a:rPr>
              <a:t>Monk (US </a:t>
            </a:r>
            <a:r>
              <a:rPr lang="en-US" sz="2000" dirty="0">
                <a:ln>
                  <a:solidFill>
                    <a:prstClr val="white"/>
                  </a:solidFill>
                </a:ln>
                <a:solidFill>
                  <a:prstClr val="white"/>
                </a:solidFill>
                <a:latin typeface="+mj-lt"/>
              </a:rPr>
              <a:t>Fish &amp; Wildlife </a:t>
            </a:r>
            <a:r>
              <a:rPr lang="en-US" sz="2000" dirty="0" smtClean="0">
                <a:ln>
                  <a:solidFill>
                    <a:prstClr val="white"/>
                  </a:solidFill>
                </a:ln>
                <a:solidFill>
                  <a:prstClr val="white"/>
                </a:solidFill>
                <a:latin typeface="+mj-lt"/>
              </a:rPr>
              <a:t>Service)</a:t>
            </a:r>
            <a:endParaRPr lang="en-US" sz="2000" dirty="0">
              <a:ln>
                <a:solidFill>
                  <a:prstClr val="white"/>
                </a:solidFill>
              </a:ln>
              <a:solidFill>
                <a:prstClr val="white"/>
              </a:solidFill>
              <a:latin typeface="+mj-lt"/>
            </a:endParaRPr>
          </a:p>
          <a:p>
            <a:pPr marR="0" lvl="0" algn="ctr">
              <a:buClr>
                <a:prstClr val="black"/>
              </a:buClr>
              <a:buSzTx/>
            </a:pPr>
            <a:r>
              <a:rPr lang="en-US" sz="2000" dirty="0" smtClean="0">
                <a:ln>
                  <a:solidFill>
                    <a:prstClr val="white"/>
                  </a:solidFill>
                </a:ln>
                <a:solidFill>
                  <a:prstClr val="white"/>
                </a:solidFill>
                <a:latin typeface="+mj-lt"/>
              </a:rPr>
              <a:t>Chuck </a:t>
            </a:r>
            <a:r>
              <a:rPr lang="en-US" sz="2000" dirty="0">
                <a:ln>
                  <a:solidFill>
                    <a:prstClr val="white"/>
                  </a:solidFill>
                </a:ln>
                <a:solidFill>
                  <a:prstClr val="white"/>
                </a:solidFill>
                <a:latin typeface="+mj-lt"/>
              </a:rPr>
              <a:t>Carl, Steve Blodgett, Arnold Barney, Jeremiah </a:t>
            </a:r>
            <a:r>
              <a:rPr lang="en-US" sz="2000" dirty="0" err="1">
                <a:ln>
                  <a:solidFill>
                    <a:prstClr val="white"/>
                  </a:solidFill>
                </a:ln>
                <a:solidFill>
                  <a:prstClr val="white"/>
                </a:solidFill>
                <a:latin typeface="+mj-lt"/>
              </a:rPr>
              <a:t>Waltermann</a:t>
            </a:r>
            <a:r>
              <a:rPr lang="en-US" sz="2000" dirty="0">
                <a:ln>
                  <a:solidFill>
                    <a:prstClr val="white"/>
                  </a:solidFill>
                </a:ln>
                <a:solidFill>
                  <a:prstClr val="white"/>
                </a:solidFill>
                <a:latin typeface="+mj-lt"/>
              </a:rPr>
              <a:t>,</a:t>
            </a:r>
          </a:p>
          <a:p>
            <a:pPr marR="0" lvl="0" algn="ctr">
              <a:buClr>
                <a:prstClr val="black"/>
              </a:buClr>
              <a:buSzTx/>
            </a:pPr>
            <a:r>
              <a:rPr lang="en-US" sz="2000" dirty="0">
                <a:ln>
                  <a:solidFill>
                    <a:prstClr val="white"/>
                  </a:solidFill>
                </a:ln>
                <a:solidFill>
                  <a:prstClr val="white"/>
                </a:solidFill>
                <a:latin typeface="+mj-lt"/>
              </a:rPr>
              <a:t>Joy Jay Pinkham III, Andrew Lewis, Quincy </a:t>
            </a:r>
            <a:r>
              <a:rPr lang="en-US" sz="2000" dirty="0" err="1">
                <a:ln>
                  <a:solidFill>
                    <a:prstClr val="white"/>
                  </a:solidFill>
                </a:ln>
                <a:solidFill>
                  <a:prstClr val="white"/>
                </a:solidFill>
                <a:latin typeface="+mj-lt"/>
              </a:rPr>
              <a:t>Walahee</a:t>
            </a:r>
            <a:r>
              <a:rPr lang="en-US" sz="2000" dirty="0">
                <a:ln>
                  <a:solidFill>
                    <a:prstClr val="white"/>
                  </a:solidFill>
                </a:ln>
                <a:solidFill>
                  <a:prstClr val="white"/>
                </a:solidFill>
                <a:latin typeface="+mj-lt"/>
              </a:rPr>
              <a:t>, Gene </a:t>
            </a:r>
            <a:r>
              <a:rPr lang="en-US" sz="2000" dirty="0" err="1">
                <a:ln>
                  <a:solidFill>
                    <a:prstClr val="white"/>
                  </a:solidFill>
                </a:ln>
                <a:solidFill>
                  <a:prstClr val="white"/>
                </a:solidFill>
                <a:latin typeface="+mj-lt"/>
              </a:rPr>
              <a:t>Sutterlict</a:t>
            </a:r>
            <a:r>
              <a:rPr lang="en-US" sz="2000" dirty="0">
                <a:ln>
                  <a:solidFill>
                    <a:prstClr val="white"/>
                  </a:solidFill>
                </a:ln>
                <a:solidFill>
                  <a:prstClr val="white"/>
                </a:solidFill>
                <a:latin typeface="+mj-lt"/>
              </a:rPr>
              <a:t> </a:t>
            </a:r>
            <a:r>
              <a:rPr lang="en-US" sz="2000" dirty="0" smtClean="0">
                <a:ln>
                  <a:solidFill>
                    <a:prstClr val="white"/>
                  </a:solidFill>
                </a:ln>
                <a:solidFill>
                  <a:prstClr val="white"/>
                </a:solidFill>
                <a:latin typeface="+mj-lt"/>
              </a:rPr>
              <a:t>Jr (Yakama Nation Technicians)</a:t>
            </a:r>
            <a:endParaRPr lang="en-US" sz="2000" dirty="0">
              <a:ln>
                <a:solidFill>
                  <a:prstClr val="white"/>
                </a:solidFill>
              </a:ln>
              <a:solidFill>
                <a:prstClr val="white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47439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9000"/>
                            </p:stCondLst>
                            <p:childTnLst>
                              <p:par>
                                <p:cTn id="5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0"/>
                            </p:stCondLst>
                            <p:childTnLst>
                              <p:par>
                                <p:cTn id="6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1000"/>
                            </p:stCondLst>
                            <p:childTnLst>
                              <p:par>
                                <p:cTn id="7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2000"/>
                            </p:stCondLst>
                            <p:childTnLst>
                              <p:par>
                                <p:cTn id="77" presetID="47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3000"/>
                            </p:stCondLst>
                            <p:childTnLst>
                              <p:par>
                                <p:cTn id="83" presetID="47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4000"/>
                            </p:stCondLst>
                            <p:childTnLst>
                              <p:par>
                                <p:cTn id="89" presetID="47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5000"/>
                            </p:stCondLst>
                            <p:childTnLst>
                              <p:par>
                                <p:cTn id="95" presetID="47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6000"/>
                            </p:stCondLst>
                            <p:childTnLst>
                              <p:par>
                                <p:cTn id="101" presetID="47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7000"/>
                            </p:stCondLst>
                            <p:childTnLst>
                              <p:par>
                                <p:cTn id="107" presetID="47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8000"/>
                            </p:stCondLst>
                            <p:childTnLst>
                              <p:par>
                                <p:cTn id="113" presetID="47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9000"/>
                            </p:stCondLst>
                            <p:childTnLst>
                              <p:par>
                                <p:cTn id="119" presetID="47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20000"/>
                            </p:stCondLst>
                            <p:childTnLst>
                              <p:par>
                                <p:cTn id="125" presetID="47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21000"/>
                            </p:stCondLst>
                            <p:childTnLst>
                              <p:par>
                                <p:cTn id="131" presetID="47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22000"/>
                            </p:stCondLst>
                            <p:childTnLst>
                              <p:par>
                                <p:cTn id="137" presetID="47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23000"/>
                            </p:stCondLst>
                            <p:childTnLst>
                              <p:par>
                                <p:cTn id="143" presetID="47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5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744</TotalTime>
  <Words>521</Words>
  <Application>Microsoft Office PowerPoint</Application>
  <PresentationFormat>On-screen Show (4:3)</PresentationFormat>
  <Paragraphs>83</Paragraphs>
  <Slides>10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Flow</vt:lpstr>
      <vt:lpstr>Yakama Nation:  Sockeye Reintroduction Passage Update </vt:lpstr>
      <vt:lpstr>SOCKEYE REINTRODUCTION </vt:lpstr>
      <vt:lpstr>SOCKEYE REINTRODUCTION </vt:lpstr>
      <vt:lpstr>SOCKEYE REINTRODUCTION </vt:lpstr>
      <vt:lpstr>FIRST RETURNS</vt:lpstr>
      <vt:lpstr>MACKINAW REMOVAL </vt:lpstr>
      <vt:lpstr>PowerPoint Presentation</vt:lpstr>
      <vt:lpstr>   WHAT’S HAPPENING NOW 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Brianpaul</dc:creator>
  <cp:lastModifiedBy>Brianpaul</cp:lastModifiedBy>
  <cp:revision>29</cp:revision>
  <dcterms:created xsi:type="dcterms:W3CDTF">2015-06-16T18:10:26Z</dcterms:created>
  <dcterms:modified xsi:type="dcterms:W3CDTF">2015-06-17T06:34:49Z</dcterms:modified>
</cp:coreProperties>
</file>