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Lst>
  <p:notesMasterIdLst>
    <p:notesMasterId r:id="rId35"/>
  </p:notesMasterIdLst>
  <p:handoutMasterIdLst>
    <p:handoutMasterId r:id="rId36"/>
  </p:handoutMasterIdLst>
  <p:sldIdLst>
    <p:sldId id="257" r:id="rId4"/>
    <p:sldId id="304" r:id="rId5"/>
    <p:sldId id="305" r:id="rId6"/>
    <p:sldId id="308" r:id="rId7"/>
    <p:sldId id="307" r:id="rId8"/>
    <p:sldId id="306" r:id="rId9"/>
    <p:sldId id="325" r:id="rId10"/>
    <p:sldId id="324" r:id="rId11"/>
    <p:sldId id="323" r:id="rId12"/>
    <p:sldId id="322" r:id="rId13"/>
    <p:sldId id="313" r:id="rId14"/>
    <p:sldId id="312" r:id="rId15"/>
    <p:sldId id="314" r:id="rId16"/>
    <p:sldId id="315" r:id="rId17"/>
    <p:sldId id="316" r:id="rId18"/>
    <p:sldId id="317" r:id="rId19"/>
    <p:sldId id="326" r:id="rId20"/>
    <p:sldId id="321" r:id="rId21"/>
    <p:sldId id="288" r:id="rId22"/>
    <p:sldId id="260" r:id="rId23"/>
    <p:sldId id="320" r:id="rId24"/>
    <p:sldId id="285" r:id="rId25"/>
    <p:sldId id="290" r:id="rId26"/>
    <p:sldId id="289" r:id="rId27"/>
    <p:sldId id="286" r:id="rId28"/>
    <p:sldId id="259" r:id="rId29"/>
    <p:sldId id="292" r:id="rId30"/>
    <p:sldId id="293" r:id="rId31"/>
    <p:sldId id="294" r:id="rId32"/>
    <p:sldId id="295" r:id="rId33"/>
    <p:sldId id="298"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308"/>
    <a:srgbClr val="37E90D"/>
    <a:srgbClr val="0CEA61"/>
    <a:srgbClr val="2CF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5" autoAdjust="0"/>
    <p:restoredTop sz="85566" autoAdjust="0"/>
  </p:normalViewPr>
  <p:slideViewPr>
    <p:cSldViewPr>
      <p:cViewPr varScale="1">
        <p:scale>
          <a:sx n="114" d="100"/>
          <a:sy n="114" d="100"/>
        </p:scale>
        <p:origin x="-155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9" d="100"/>
          <a:sy n="99" d="100"/>
        </p:scale>
        <p:origin x="-352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C:\Data\ykfp\AdultSurvival\SpringChinook\SpCkDataBase.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ata\ykfp\AdultSurvival\SpringChinook\SpCkDataBase.xls"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58"/>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1746031746031746"/>
          <c:y val="6.9544364508393283E-2"/>
          <c:w val="0.8666666666666667"/>
          <c:h val="0.69064748201438853"/>
        </c:manualLayout>
      </c:layout>
      <c:bar3DChart>
        <c:barDir val="col"/>
        <c:grouping val="clustered"/>
        <c:varyColors val="0"/>
        <c:ser>
          <c:idx val="0"/>
          <c:order val="0"/>
          <c:tx>
            <c:strRef>
              <c:f>Sheet1!$B$1</c:f>
              <c:strCache>
                <c:ptCount val="1"/>
                <c:pt idx="0">
                  <c:v>UpperYak</c:v>
                </c:pt>
              </c:strCache>
            </c:strRef>
          </c:tx>
          <c:spPr>
            <a:solidFill>
              <a:schemeClr val="accent2"/>
            </a:solidFill>
            <a:ln w="19285">
              <a:solidFill>
                <a:schemeClr val="tx1"/>
              </a:solidFill>
              <a:prstDash val="solid"/>
            </a:ln>
          </c:spPr>
          <c:invertIfNegative val="0"/>
          <c:cat>
            <c:numRef>
              <c:f>Sheet1!$A$2:$A$35</c:f>
              <c:numCache>
                <c:formatCode>General</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Sheet1!$B$2:$B$35</c:f>
              <c:numCache>
                <c:formatCode>General</c:formatCode>
                <c:ptCount val="34"/>
                <c:pt idx="0">
                  <c:v>294</c:v>
                </c:pt>
                <c:pt idx="1">
                  <c:v>640</c:v>
                </c:pt>
                <c:pt idx="2">
                  <c:v>402</c:v>
                </c:pt>
                <c:pt idx="3">
                  <c:v>708</c:v>
                </c:pt>
                <c:pt idx="4">
                  <c:v>951</c:v>
                </c:pt>
                <c:pt idx="5">
                  <c:v>1793</c:v>
                </c:pt>
                <c:pt idx="6">
                  <c:v>1043</c:v>
                </c:pt>
                <c:pt idx="7">
                  <c:v>443</c:v>
                </c:pt>
                <c:pt idx="8">
                  <c:v>968</c:v>
                </c:pt>
                <c:pt idx="9">
                  <c:v>773</c:v>
                </c:pt>
                <c:pt idx="10">
                  <c:v>630</c:v>
                </c:pt>
                <c:pt idx="11" formatCode="#,##0">
                  <c:v>1246</c:v>
                </c:pt>
                <c:pt idx="12">
                  <c:v>656</c:v>
                </c:pt>
                <c:pt idx="13">
                  <c:v>290</c:v>
                </c:pt>
                <c:pt idx="14">
                  <c:v>117</c:v>
                </c:pt>
                <c:pt idx="15">
                  <c:v>814</c:v>
                </c:pt>
                <c:pt idx="16">
                  <c:v>420</c:v>
                </c:pt>
                <c:pt idx="17">
                  <c:v>148</c:v>
                </c:pt>
                <c:pt idx="18">
                  <c:v>224</c:v>
                </c:pt>
                <c:pt idx="19" formatCode="#,##0">
                  <c:v>3836</c:v>
                </c:pt>
                <c:pt idx="20" formatCode="#,##0">
                  <c:v>3305</c:v>
                </c:pt>
                <c:pt idx="21" formatCode="#,##0">
                  <c:v>2826</c:v>
                </c:pt>
                <c:pt idx="22">
                  <c:v>890</c:v>
                </c:pt>
                <c:pt idx="23" formatCode="#,##0">
                  <c:v>3444</c:v>
                </c:pt>
                <c:pt idx="24" formatCode="#,##0">
                  <c:v>2019</c:v>
                </c:pt>
                <c:pt idx="25" formatCode="#,##0">
                  <c:v>1250</c:v>
                </c:pt>
                <c:pt idx="26">
                  <c:v>726</c:v>
                </c:pt>
                <c:pt idx="27" formatCode="#,##0">
                  <c:v>1375</c:v>
                </c:pt>
                <c:pt idx="28" formatCode="#,##0">
                  <c:v>1531</c:v>
                </c:pt>
                <c:pt idx="29" formatCode="#,##0">
                  <c:v>2669</c:v>
                </c:pt>
                <c:pt idx="30">
                  <c:v>1898</c:v>
                </c:pt>
                <c:pt idx="31" formatCode="#,##0">
                  <c:v>1470</c:v>
                </c:pt>
                <c:pt idx="32">
                  <c:v>671</c:v>
                </c:pt>
                <c:pt idx="33">
                  <c:v>1153</c:v>
                </c:pt>
              </c:numCache>
            </c:numRef>
          </c:val>
        </c:ser>
        <c:ser>
          <c:idx val="1"/>
          <c:order val="1"/>
          <c:tx>
            <c:strRef>
              <c:f>Sheet1!$C$1</c:f>
              <c:strCache>
                <c:ptCount val="1"/>
                <c:pt idx="0">
                  <c:v>Naches</c:v>
                </c:pt>
              </c:strCache>
            </c:strRef>
          </c:tx>
          <c:spPr>
            <a:solidFill>
              <a:schemeClr val="accent1"/>
            </a:solidFill>
            <a:ln w="19285">
              <a:solidFill>
                <a:schemeClr val="accent1"/>
              </a:solidFill>
              <a:prstDash val="solid"/>
            </a:ln>
          </c:spPr>
          <c:invertIfNegative val="0"/>
          <c:cat>
            <c:numRef>
              <c:f>Sheet1!$A$2:$A$35</c:f>
              <c:numCache>
                <c:formatCode>General</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Sheet1!$C$2:$C$35</c:f>
              <c:numCache>
                <c:formatCode>General</c:formatCode>
                <c:ptCount val="34"/>
                <c:pt idx="0">
                  <c:v>100</c:v>
                </c:pt>
                <c:pt idx="1">
                  <c:v>43</c:v>
                </c:pt>
                <c:pt idx="2">
                  <c:v>47</c:v>
                </c:pt>
                <c:pt idx="3">
                  <c:v>148</c:v>
                </c:pt>
                <c:pt idx="4">
                  <c:v>286</c:v>
                </c:pt>
                <c:pt idx="5">
                  <c:v>849</c:v>
                </c:pt>
                <c:pt idx="6">
                  <c:v>455</c:v>
                </c:pt>
                <c:pt idx="7">
                  <c:v>303</c:v>
                </c:pt>
                <c:pt idx="8">
                  <c:v>354</c:v>
                </c:pt>
                <c:pt idx="9">
                  <c:v>321</c:v>
                </c:pt>
                <c:pt idx="10">
                  <c:v>290</c:v>
                </c:pt>
                <c:pt idx="11">
                  <c:v>305</c:v>
                </c:pt>
                <c:pt idx="12">
                  <c:v>340</c:v>
                </c:pt>
                <c:pt idx="13">
                  <c:v>183</c:v>
                </c:pt>
                <c:pt idx="14">
                  <c:v>58</c:v>
                </c:pt>
                <c:pt idx="15">
                  <c:v>156</c:v>
                </c:pt>
                <c:pt idx="16">
                  <c:v>228</c:v>
                </c:pt>
                <c:pt idx="17">
                  <c:v>181</c:v>
                </c:pt>
                <c:pt idx="18">
                  <c:v>159</c:v>
                </c:pt>
                <c:pt idx="19">
                  <c:v>834</c:v>
                </c:pt>
                <c:pt idx="20">
                  <c:v>800</c:v>
                </c:pt>
                <c:pt idx="21">
                  <c:v>577</c:v>
                </c:pt>
                <c:pt idx="22">
                  <c:v>505</c:v>
                </c:pt>
                <c:pt idx="23">
                  <c:v>628</c:v>
                </c:pt>
                <c:pt idx="24">
                  <c:v>434</c:v>
                </c:pt>
                <c:pt idx="25">
                  <c:v>311</c:v>
                </c:pt>
                <c:pt idx="26">
                  <c:v>148</c:v>
                </c:pt>
                <c:pt idx="27">
                  <c:v>337</c:v>
                </c:pt>
                <c:pt idx="28">
                  <c:v>387</c:v>
                </c:pt>
                <c:pt idx="29">
                  <c:v>374</c:v>
                </c:pt>
                <c:pt idx="30">
                  <c:v>368</c:v>
                </c:pt>
                <c:pt idx="31">
                  <c:v>474</c:v>
                </c:pt>
                <c:pt idx="32">
                  <c:v>206</c:v>
                </c:pt>
                <c:pt idx="33">
                  <c:v>250</c:v>
                </c:pt>
              </c:numCache>
            </c:numRef>
          </c:val>
        </c:ser>
        <c:dLbls>
          <c:showLegendKey val="0"/>
          <c:showVal val="0"/>
          <c:showCatName val="0"/>
          <c:showSerName val="0"/>
          <c:showPercent val="0"/>
          <c:showBubbleSize val="0"/>
        </c:dLbls>
        <c:gapWidth val="150"/>
        <c:gapDepth val="0"/>
        <c:shape val="box"/>
        <c:axId val="131005952"/>
        <c:axId val="101103232"/>
        <c:axId val="0"/>
      </c:bar3DChart>
      <c:catAx>
        <c:axId val="131005952"/>
        <c:scaling>
          <c:orientation val="minMax"/>
        </c:scaling>
        <c:delete val="0"/>
        <c:axPos val="b"/>
        <c:numFmt formatCode="General" sourceLinked="1"/>
        <c:majorTickMark val="out"/>
        <c:minorTickMark val="none"/>
        <c:tickLblPos val="low"/>
        <c:spPr>
          <a:ln w="4821">
            <a:solidFill>
              <a:schemeClr val="tx1"/>
            </a:solidFill>
            <a:prstDash val="solid"/>
          </a:ln>
        </c:spPr>
        <c:txPr>
          <a:bodyPr rot="0" vert="horz"/>
          <a:lstStyle/>
          <a:p>
            <a:pPr>
              <a:defRPr sz="2733" b="1" i="0" u="none" strike="noStrike" baseline="0">
                <a:solidFill>
                  <a:schemeClr val="bg2"/>
                </a:solidFill>
                <a:latin typeface="Arial"/>
                <a:ea typeface="Arial"/>
                <a:cs typeface="Arial"/>
              </a:defRPr>
            </a:pPr>
            <a:endParaRPr lang="en-US"/>
          </a:p>
        </c:txPr>
        <c:crossAx val="101103232"/>
        <c:crosses val="autoZero"/>
        <c:auto val="1"/>
        <c:lblAlgn val="ctr"/>
        <c:lblOffset val="100"/>
        <c:tickLblSkip val="4"/>
        <c:tickMarkSkip val="1"/>
        <c:noMultiLvlLbl val="0"/>
      </c:catAx>
      <c:valAx>
        <c:axId val="101103232"/>
        <c:scaling>
          <c:orientation val="minMax"/>
        </c:scaling>
        <c:delete val="0"/>
        <c:axPos val="l"/>
        <c:majorGridlines>
          <c:spPr>
            <a:ln w="4821">
              <a:solidFill>
                <a:schemeClr val="tx1"/>
              </a:solidFill>
              <a:prstDash val="solid"/>
            </a:ln>
          </c:spPr>
        </c:majorGridlines>
        <c:numFmt formatCode="General" sourceLinked="1"/>
        <c:majorTickMark val="out"/>
        <c:minorTickMark val="none"/>
        <c:tickLblPos val="nextTo"/>
        <c:spPr>
          <a:ln w="4821">
            <a:solidFill>
              <a:schemeClr val="tx1"/>
            </a:solidFill>
            <a:prstDash val="solid"/>
          </a:ln>
        </c:spPr>
        <c:txPr>
          <a:bodyPr rot="0" vert="horz"/>
          <a:lstStyle/>
          <a:p>
            <a:pPr>
              <a:defRPr sz="2733" b="1" i="0" u="none" strike="noStrike" baseline="0">
                <a:solidFill>
                  <a:schemeClr val="bg2"/>
                </a:solidFill>
                <a:latin typeface="Arial"/>
                <a:ea typeface="Arial"/>
                <a:cs typeface="Arial"/>
              </a:defRPr>
            </a:pPr>
            <a:endParaRPr lang="en-US"/>
          </a:p>
        </c:txPr>
        <c:crossAx val="131005952"/>
        <c:crosses val="autoZero"/>
        <c:crossBetween val="between"/>
      </c:valAx>
      <c:spPr>
        <a:noFill/>
        <a:ln w="25201">
          <a:noFill/>
        </a:ln>
      </c:spPr>
    </c:plotArea>
    <c:legend>
      <c:legendPos val="b"/>
      <c:layout>
        <c:manualLayout>
          <c:xMode val="edge"/>
          <c:yMode val="edge"/>
          <c:x val="0.28888888888888886"/>
          <c:y val="0.90167863813261584"/>
          <c:w val="0.42063496300250602"/>
          <c:h val="9.1127127917787654E-2"/>
        </c:manualLayout>
      </c:layout>
      <c:overlay val="0"/>
      <c:spPr>
        <a:solidFill>
          <a:schemeClr val="bg1"/>
        </a:solidFill>
        <a:ln w="4821">
          <a:solidFill>
            <a:schemeClr val="tx1"/>
          </a:solidFill>
          <a:prstDash val="solid"/>
        </a:ln>
      </c:spPr>
      <c:txPr>
        <a:bodyPr/>
        <a:lstStyle/>
        <a:p>
          <a:pPr>
            <a:defRPr sz="2312"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2733" b="1"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76"/>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5533205205840545"/>
          <c:y val="5.8505597191917259E-2"/>
          <c:w val="0.76170472171939108"/>
          <c:h val="0.84414737690921149"/>
        </c:manualLayout>
      </c:layout>
      <c:bar3DChart>
        <c:barDir val="col"/>
        <c:grouping val="stacked"/>
        <c:varyColors val="0"/>
        <c:ser>
          <c:idx val="0"/>
          <c:order val="0"/>
          <c:tx>
            <c:strRef>
              <c:f>Sheet1!$B$1</c:f>
              <c:strCache>
                <c:ptCount val="1"/>
                <c:pt idx="0">
                  <c:v>Tribal</c:v>
                </c:pt>
              </c:strCache>
            </c:strRef>
          </c:tx>
          <c:spPr>
            <a:solidFill>
              <a:srgbClr val="FFC000"/>
            </a:solidFill>
          </c:spPr>
          <c:invertIfNegative val="0"/>
          <c:cat>
            <c:numRef>
              <c:f>Sheet1!$A$2:$A$34</c:f>
              <c:numCache>
                <c:formatCode>General</c:formatCode>
                <c:ptCount val="33"/>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numCache>
            </c:numRef>
          </c:cat>
          <c:val>
            <c:numRef>
              <c:f>Sheet1!$B$2:$B$34</c:f>
              <c:numCache>
                <c:formatCode>#,##0</c:formatCode>
                <c:ptCount val="33"/>
                <c:pt idx="0">
                  <c:v>434</c:v>
                </c:pt>
                <c:pt idx="1">
                  <c:v>84</c:v>
                </c:pt>
                <c:pt idx="2" formatCode="General">
                  <c:v>289</c:v>
                </c:pt>
                <c:pt idx="3" formatCode="General">
                  <c:v>865</c:v>
                </c:pt>
                <c:pt idx="4" formatCode="General">
                  <c:v>1340</c:v>
                </c:pt>
                <c:pt idx="5" formatCode="General">
                  <c:v>517</c:v>
                </c:pt>
                <c:pt idx="6" formatCode="General">
                  <c:v>444</c:v>
                </c:pt>
                <c:pt idx="7" formatCode="General">
                  <c:v>747</c:v>
                </c:pt>
                <c:pt idx="8" formatCode="General">
                  <c:v>663</c:v>
                </c:pt>
                <c:pt idx="9" formatCode="General">
                  <c:v>32</c:v>
                </c:pt>
                <c:pt idx="10" formatCode="General">
                  <c:v>345</c:v>
                </c:pt>
                <c:pt idx="11" formatCode="General">
                  <c:v>129</c:v>
                </c:pt>
                <c:pt idx="12" formatCode="General">
                  <c:v>25</c:v>
                </c:pt>
                <c:pt idx="13" formatCode="General">
                  <c:v>79</c:v>
                </c:pt>
                <c:pt idx="14" formatCode="General">
                  <c:v>475</c:v>
                </c:pt>
                <c:pt idx="15" formatCode="General">
                  <c:v>575</c:v>
                </c:pt>
                <c:pt idx="16" formatCode="General">
                  <c:v>188</c:v>
                </c:pt>
                <c:pt idx="17" formatCode="General">
                  <c:v>604</c:v>
                </c:pt>
                <c:pt idx="18" formatCode="General">
                  <c:v>2358</c:v>
                </c:pt>
                <c:pt idx="19" formatCode="General">
                  <c:v>2606.4</c:v>
                </c:pt>
                <c:pt idx="20" formatCode="General">
                  <c:v>2580</c:v>
                </c:pt>
                <c:pt idx="21" formatCode="General">
                  <c:v>440</c:v>
                </c:pt>
                <c:pt idx="22" formatCode="General">
                  <c:v>1000.9999999999999</c:v>
                </c:pt>
                <c:pt idx="23" formatCode="General">
                  <c:v>474.00000000000006</c:v>
                </c:pt>
                <c:pt idx="24" formatCode="General">
                  <c:v>600</c:v>
                </c:pt>
                <c:pt idx="25" formatCode="General">
                  <c:v>279</c:v>
                </c:pt>
                <c:pt idx="26" formatCode="General">
                  <c:v>935</c:v>
                </c:pt>
                <c:pt idx="27" formatCode="General">
                  <c:v>1804</c:v>
                </c:pt>
                <c:pt idx="28" formatCode="General">
                  <c:v>539</c:v>
                </c:pt>
                <c:pt idx="29" formatCode="General">
                  <c:v>2621.2999999999997</c:v>
                </c:pt>
                <c:pt idx="30" formatCode="General">
                  <c:v>2522</c:v>
                </c:pt>
                <c:pt idx="31" formatCode="General">
                  <c:v>1821</c:v>
                </c:pt>
                <c:pt idx="32" formatCode="General">
                  <c:v>1291</c:v>
                </c:pt>
              </c:numCache>
            </c:numRef>
          </c:val>
        </c:ser>
        <c:ser>
          <c:idx val="1"/>
          <c:order val="1"/>
          <c:tx>
            <c:strRef>
              <c:f>Sheet1!$C$1</c:f>
              <c:strCache>
                <c:ptCount val="1"/>
                <c:pt idx="0">
                  <c:v>non-Tribal</c:v>
                </c:pt>
              </c:strCache>
            </c:strRef>
          </c:tx>
          <c:spPr>
            <a:solidFill>
              <a:schemeClr val="tx2"/>
            </a:solidFill>
          </c:spPr>
          <c:invertIfNegative val="0"/>
          <c:cat>
            <c:numRef>
              <c:f>Sheet1!$A$2:$A$34</c:f>
              <c:numCache>
                <c:formatCode>General</c:formatCode>
                <c:ptCount val="33"/>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numCache>
            </c:numRef>
          </c:cat>
          <c:val>
            <c:numRef>
              <c:f>Sheet1!$C$2:$C$34</c:f>
              <c:numCache>
                <c:formatCode>General</c:formatCode>
                <c:ptCount val="33"/>
                <c:pt idx="0" formatCode="#,##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100</c:v>
                </c:pt>
                <c:pt idx="19">
                  <c:v>2024</c:v>
                </c:pt>
                <c:pt idx="20">
                  <c:v>527.70000000000005</c:v>
                </c:pt>
                <c:pt idx="21">
                  <c:v>0</c:v>
                </c:pt>
                <c:pt idx="22">
                  <c:v>677.5</c:v>
                </c:pt>
                <c:pt idx="23">
                  <c:v>0</c:v>
                </c:pt>
                <c:pt idx="24">
                  <c:v>0</c:v>
                </c:pt>
                <c:pt idx="25">
                  <c:v>0</c:v>
                </c:pt>
                <c:pt idx="26">
                  <c:v>597.4</c:v>
                </c:pt>
                <c:pt idx="27">
                  <c:v>548.5</c:v>
                </c:pt>
                <c:pt idx="28">
                  <c:v>1201.5999999999999</c:v>
                </c:pt>
                <c:pt idx="29">
                  <c:v>1758.3</c:v>
                </c:pt>
                <c:pt idx="30">
                  <c:v>797.6</c:v>
                </c:pt>
                <c:pt idx="31">
                  <c:v>831.6</c:v>
                </c:pt>
                <c:pt idx="32">
                  <c:v>880.2</c:v>
                </c:pt>
              </c:numCache>
            </c:numRef>
          </c:val>
        </c:ser>
        <c:dLbls>
          <c:showLegendKey val="0"/>
          <c:showVal val="0"/>
          <c:showCatName val="0"/>
          <c:showSerName val="0"/>
          <c:showPercent val="0"/>
          <c:showBubbleSize val="0"/>
        </c:dLbls>
        <c:gapWidth val="150"/>
        <c:gapDepth val="0"/>
        <c:shape val="box"/>
        <c:axId val="130675200"/>
        <c:axId val="33706496"/>
        <c:axId val="0"/>
      </c:bar3DChart>
      <c:catAx>
        <c:axId val="130675200"/>
        <c:scaling>
          <c:orientation val="minMax"/>
        </c:scaling>
        <c:delete val="0"/>
        <c:axPos val="b"/>
        <c:numFmt formatCode="General" sourceLinked="1"/>
        <c:majorTickMark val="out"/>
        <c:minorTickMark val="none"/>
        <c:tickLblPos val="low"/>
        <c:spPr>
          <a:ln w="1904">
            <a:solidFill>
              <a:schemeClr val="tx1"/>
            </a:solidFill>
            <a:prstDash val="solid"/>
          </a:ln>
        </c:spPr>
        <c:txPr>
          <a:bodyPr rot="0" vert="horz"/>
          <a:lstStyle/>
          <a:p>
            <a:pPr>
              <a:defRPr sz="1320" b="1" i="0" u="none" strike="noStrike" baseline="0">
                <a:solidFill>
                  <a:srgbClr val="FFFF99"/>
                </a:solidFill>
                <a:latin typeface="Times New Roman"/>
                <a:ea typeface="Times New Roman"/>
                <a:cs typeface="Times New Roman"/>
              </a:defRPr>
            </a:pPr>
            <a:endParaRPr lang="en-US"/>
          </a:p>
        </c:txPr>
        <c:crossAx val="33706496"/>
        <c:crosses val="autoZero"/>
        <c:auto val="1"/>
        <c:lblAlgn val="ctr"/>
        <c:lblOffset val="100"/>
        <c:tickLblSkip val="5"/>
        <c:tickMarkSkip val="1"/>
        <c:noMultiLvlLbl val="0"/>
      </c:catAx>
      <c:valAx>
        <c:axId val="33706496"/>
        <c:scaling>
          <c:orientation val="minMax"/>
        </c:scaling>
        <c:delete val="0"/>
        <c:axPos val="l"/>
        <c:majorGridlines>
          <c:spPr>
            <a:ln w="1904">
              <a:solidFill>
                <a:schemeClr val="tx1"/>
              </a:solidFill>
              <a:prstDash val="solid"/>
            </a:ln>
          </c:spPr>
        </c:majorGridlines>
        <c:numFmt formatCode="#,##0" sourceLinked="1"/>
        <c:majorTickMark val="out"/>
        <c:minorTickMark val="none"/>
        <c:tickLblPos val="nextTo"/>
        <c:spPr>
          <a:ln w="1904">
            <a:solidFill>
              <a:schemeClr val="tx1"/>
            </a:solidFill>
            <a:prstDash val="solid"/>
          </a:ln>
        </c:spPr>
        <c:txPr>
          <a:bodyPr rot="0" vert="horz"/>
          <a:lstStyle/>
          <a:p>
            <a:pPr>
              <a:defRPr sz="1320" b="1" i="0" u="none" strike="noStrike" baseline="0">
                <a:solidFill>
                  <a:srgbClr val="FFFF99"/>
                </a:solidFill>
                <a:latin typeface="Times New Roman"/>
                <a:ea typeface="Times New Roman"/>
                <a:cs typeface="Times New Roman"/>
              </a:defRPr>
            </a:pPr>
            <a:endParaRPr lang="en-US"/>
          </a:p>
        </c:txPr>
        <c:crossAx val="130675200"/>
        <c:crosses val="autoZero"/>
        <c:crossBetween val="between"/>
      </c:valAx>
      <c:spPr>
        <a:noFill/>
        <a:ln w="33185">
          <a:noFill/>
        </a:ln>
      </c:spPr>
    </c:plotArea>
    <c:legend>
      <c:legendPos val="b"/>
      <c:layout>
        <c:manualLayout>
          <c:xMode val="edge"/>
          <c:yMode val="edge"/>
          <c:x val="0.36413342562948864"/>
          <c:y val="0.91570572959311025"/>
          <c:w val="0.24975512676300077"/>
          <c:h val="4.1370020385638896E-2"/>
        </c:manualLayout>
      </c:layout>
      <c:overlay val="0"/>
      <c:spPr>
        <a:noFill/>
        <a:ln w="1904">
          <a:solidFill>
            <a:schemeClr val="tx1"/>
          </a:solidFill>
          <a:prstDash val="solid"/>
        </a:ln>
      </c:spPr>
      <c:txPr>
        <a:bodyPr/>
        <a:lstStyle/>
        <a:p>
          <a:pPr>
            <a:defRPr sz="1211" b="1" i="0" u="none" strike="noStrike" baseline="0">
              <a:solidFill>
                <a:srgbClr val="FFFF99"/>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32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0" i="0" baseline="0" dirty="0" smtClean="0">
                <a:solidFill>
                  <a:srgbClr val="FFC000"/>
                </a:solidFill>
              </a:rPr>
              <a:t>Age-4 Female Post-eye lengths</a:t>
            </a:r>
            <a:endParaRPr lang="en-US" sz="1800" b="0" i="0" baseline="0" dirty="0">
              <a:solidFill>
                <a:srgbClr val="FFC000"/>
              </a:solidFill>
            </a:endParaRPr>
          </a:p>
        </c:rich>
      </c:tx>
      <c:layout>
        <c:manualLayout>
          <c:xMode val="edge"/>
          <c:yMode val="edge"/>
          <c:x val="0.12942424242424241"/>
          <c:y val="2.4590163934426229E-2"/>
        </c:manualLayout>
      </c:layout>
      <c:overlay val="0"/>
    </c:title>
    <c:autoTitleDeleted val="0"/>
    <c:plotArea>
      <c:layout/>
      <c:barChart>
        <c:barDir val="col"/>
        <c:grouping val="clustered"/>
        <c:varyColors val="0"/>
        <c:ser>
          <c:idx val="0"/>
          <c:order val="0"/>
          <c:tx>
            <c:strRef>
              <c:f>Sheet1!$B$1</c:f>
              <c:strCache>
                <c:ptCount val="1"/>
                <c:pt idx="0">
                  <c:v>WN</c:v>
                </c:pt>
              </c:strCache>
            </c:strRef>
          </c:tx>
          <c:invertIfNegative val="0"/>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Sheet1!$B$2:$B$14</c:f>
              <c:numCache>
                <c:formatCode>General</c:formatCode>
                <c:ptCount val="13"/>
                <c:pt idx="0">
                  <c:v>61.184636118598384</c:v>
                </c:pt>
                <c:pt idx="1">
                  <c:v>60.66754617414248</c:v>
                </c:pt>
                <c:pt idx="2">
                  <c:v>61.898854961832058</c:v>
                </c:pt>
                <c:pt idx="3">
                  <c:v>59.425126903553299</c:v>
                </c:pt>
                <c:pt idx="4">
                  <c:v>60.83876221498371</c:v>
                </c:pt>
                <c:pt idx="5">
                  <c:v>58.800595238095241</c:v>
                </c:pt>
                <c:pt idx="6">
                  <c:v>60.532142857142858</c:v>
                </c:pt>
                <c:pt idx="7">
                  <c:v>60.723549488054609</c:v>
                </c:pt>
                <c:pt idx="8">
                  <c:v>61.932659932659931</c:v>
                </c:pt>
                <c:pt idx="9">
                  <c:v>62.768456375838923</c:v>
                </c:pt>
                <c:pt idx="10">
                  <c:v>61.927659574468088</c:v>
                </c:pt>
                <c:pt idx="11">
                  <c:v>60.331683168316829</c:v>
                </c:pt>
                <c:pt idx="12">
                  <c:v>59.601307189542482</c:v>
                </c:pt>
              </c:numCache>
            </c:numRef>
          </c:val>
        </c:ser>
        <c:ser>
          <c:idx val="1"/>
          <c:order val="1"/>
          <c:tx>
            <c:strRef>
              <c:f>Sheet1!$C$1</c:f>
              <c:strCache>
                <c:ptCount val="1"/>
                <c:pt idx="0">
                  <c:v>SH</c:v>
                </c:pt>
              </c:strCache>
            </c:strRef>
          </c:tx>
          <c:invertIfNegative val="0"/>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Sheet1!$C$2:$C$14</c:f>
              <c:numCache>
                <c:formatCode>General</c:formatCode>
                <c:ptCount val="13"/>
                <c:pt idx="0">
                  <c:v>59.207405345211583</c:v>
                </c:pt>
                <c:pt idx="1">
                  <c:v>59.05575259581569</c:v>
                </c:pt>
                <c:pt idx="2">
                  <c:v>60.318840579710148</c:v>
                </c:pt>
                <c:pt idx="3">
                  <c:v>59.243697478991599</c:v>
                </c:pt>
                <c:pt idx="4">
                  <c:v>59.099378881987576</c:v>
                </c:pt>
                <c:pt idx="5">
                  <c:v>57.424528301886795</c:v>
                </c:pt>
                <c:pt idx="6">
                  <c:v>59.054054054054056</c:v>
                </c:pt>
                <c:pt idx="7">
                  <c:v>60.130890052356023</c:v>
                </c:pt>
                <c:pt idx="8">
                  <c:v>61.830188679245282</c:v>
                </c:pt>
                <c:pt idx="9">
                  <c:v>61.7590027700831</c:v>
                </c:pt>
                <c:pt idx="10">
                  <c:v>61.421641791044777</c:v>
                </c:pt>
                <c:pt idx="11">
                  <c:v>59.863999999999997</c:v>
                </c:pt>
                <c:pt idx="12">
                  <c:v>58.716981132075475</c:v>
                </c:pt>
              </c:numCache>
            </c:numRef>
          </c:val>
        </c:ser>
        <c:dLbls>
          <c:showLegendKey val="0"/>
          <c:showVal val="0"/>
          <c:showCatName val="0"/>
          <c:showSerName val="0"/>
          <c:showPercent val="0"/>
          <c:showBubbleSize val="0"/>
        </c:dLbls>
        <c:gapWidth val="150"/>
        <c:axId val="136097280"/>
        <c:axId val="33708800"/>
      </c:barChart>
      <c:catAx>
        <c:axId val="136097280"/>
        <c:scaling>
          <c:orientation val="minMax"/>
        </c:scaling>
        <c:delete val="0"/>
        <c:axPos val="b"/>
        <c:numFmt formatCode="General" sourceLinked="1"/>
        <c:majorTickMark val="out"/>
        <c:minorTickMark val="none"/>
        <c:tickLblPos val="nextTo"/>
        <c:txPr>
          <a:bodyPr/>
          <a:lstStyle/>
          <a:p>
            <a:pPr>
              <a:defRPr>
                <a:solidFill>
                  <a:schemeClr val="bg2"/>
                </a:solidFill>
              </a:defRPr>
            </a:pPr>
            <a:endParaRPr lang="en-US"/>
          </a:p>
        </c:txPr>
        <c:crossAx val="33708800"/>
        <c:crosses val="autoZero"/>
        <c:auto val="1"/>
        <c:lblAlgn val="ctr"/>
        <c:lblOffset val="100"/>
        <c:noMultiLvlLbl val="0"/>
      </c:catAx>
      <c:valAx>
        <c:axId val="33708800"/>
        <c:scaling>
          <c:orientation val="minMax"/>
          <c:max val="64"/>
          <c:min val="0"/>
        </c:scaling>
        <c:delete val="0"/>
        <c:axPos val="l"/>
        <c:majorGridlines/>
        <c:numFmt formatCode="General" sourceLinked="1"/>
        <c:majorTickMark val="out"/>
        <c:minorTickMark val="none"/>
        <c:tickLblPos val="nextTo"/>
        <c:txPr>
          <a:bodyPr/>
          <a:lstStyle/>
          <a:p>
            <a:pPr>
              <a:defRPr>
                <a:solidFill>
                  <a:schemeClr val="bg2"/>
                </a:solidFill>
              </a:defRPr>
            </a:pPr>
            <a:endParaRPr lang="en-US"/>
          </a:p>
        </c:txPr>
        <c:crossAx val="136097280"/>
        <c:crosses val="autoZero"/>
        <c:crossBetween val="between"/>
      </c:valAx>
    </c:plotArea>
    <c:legend>
      <c:legendPos val="b"/>
      <c:layout/>
      <c:overlay val="0"/>
      <c:txPr>
        <a:bodyPr/>
        <a:lstStyle/>
        <a:p>
          <a:pPr>
            <a:defRPr>
              <a:solidFill>
                <a:srgbClr val="FFC000"/>
              </a:solidFill>
            </a:defRPr>
          </a:pPr>
          <a:endParaRPr lang="en-US"/>
        </a:p>
      </c:txPr>
    </c:legend>
    <c:plotVisOnly val="1"/>
    <c:dispBlanksAs val="gap"/>
    <c:showDLblsOverMax val="0"/>
  </c:chart>
  <c:spPr>
    <a:ln>
      <a:solidFill>
        <a:schemeClr val="accent1"/>
      </a:solid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FFC000"/>
                </a:solidFill>
              </a:defRPr>
            </a:pPr>
            <a:r>
              <a:rPr lang="en-US" sz="1800" b="0" dirty="0" smtClean="0">
                <a:solidFill>
                  <a:srgbClr val="FFC000"/>
                </a:solidFill>
              </a:rPr>
              <a:t>Mean Passage Timing at </a:t>
            </a:r>
            <a:r>
              <a:rPr lang="en-US" sz="1800" b="0" dirty="0" err="1" smtClean="0">
                <a:solidFill>
                  <a:srgbClr val="FFC000"/>
                </a:solidFill>
              </a:rPr>
              <a:t>Roza</a:t>
            </a:r>
            <a:endParaRPr lang="en-US" sz="1800" b="0" dirty="0">
              <a:solidFill>
                <a:srgbClr val="FFC000"/>
              </a:solidFill>
            </a:endParaRPr>
          </a:p>
        </c:rich>
      </c:tx>
      <c:layout>
        <c:manualLayout>
          <c:xMode val="edge"/>
          <c:yMode val="edge"/>
          <c:x val="0.20371457805062501"/>
          <c:y val="2.5862068965517241E-2"/>
        </c:manualLayout>
      </c:layout>
      <c:overlay val="1"/>
    </c:title>
    <c:autoTitleDeleted val="0"/>
    <c:plotArea>
      <c:layout/>
      <c:lineChart>
        <c:grouping val="standard"/>
        <c:varyColors val="0"/>
        <c:ser>
          <c:idx val="0"/>
          <c:order val="0"/>
          <c:tx>
            <c:strRef>
              <c:f>Sheet1!$B$1</c:f>
              <c:strCache>
                <c:ptCount val="1"/>
                <c:pt idx="0">
                  <c:v>WN</c:v>
                </c:pt>
              </c:strCache>
            </c:strRef>
          </c:tx>
          <c:marker>
            <c:symbol val="none"/>
          </c:marker>
          <c:cat>
            <c:numRef>
              <c:f>Sheet1!$A$2:$A$93</c:f>
              <c:numCache>
                <c:formatCode>[$-409]d\-mmm;@</c:formatCode>
                <c:ptCount val="92"/>
                <c:pt idx="0">
                  <c:v>36996</c:v>
                </c:pt>
                <c:pt idx="1">
                  <c:v>36997</c:v>
                </c:pt>
                <c:pt idx="2">
                  <c:v>36998</c:v>
                </c:pt>
                <c:pt idx="3">
                  <c:v>36999</c:v>
                </c:pt>
                <c:pt idx="4">
                  <c:v>37000</c:v>
                </c:pt>
                <c:pt idx="5">
                  <c:v>37001</c:v>
                </c:pt>
                <c:pt idx="6">
                  <c:v>37002</c:v>
                </c:pt>
                <c:pt idx="7">
                  <c:v>37003</c:v>
                </c:pt>
                <c:pt idx="8">
                  <c:v>37004</c:v>
                </c:pt>
                <c:pt idx="9">
                  <c:v>37005</c:v>
                </c:pt>
                <c:pt idx="10">
                  <c:v>37006</c:v>
                </c:pt>
                <c:pt idx="11">
                  <c:v>37007</c:v>
                </c:pt>
                <c:pt idx="12">
                  <c:v>37008</c:v>
                </c:pt>
                <c:pt idx="13">
                  <c:v>37009</c:v>
                </c:pt>
                <c:pt idx="14">
                  <c:v>37010</c:v>
                </c:pt>
                <c:pt idx="15">
                  <c:v>37011</c:v>
                </c:pt>
                <c:pt idx="16">
                  <c:v>37012</c:v>
                </c:pt>
                <c:pt idx="17">
                  <c:v>37013</c:v>
                </c:pt>
                <c:pt idx="18">
                  <c:v>37014</c:v>
                </c:pt>
                <c:pt idx="19">
                  <c:v>37015</c:v>
                </c:pt>
                <c:pt idx="20">
                  <c:v>37016</c:v>
                </c:pt>
                <c:pt idx="21">
                  <c:v>37017</c:v>
                </c:pt>
                <c:pt idx="22">
                  <c:v>37018</c:v>
                </c:pt>
                <c:pt idx="23">
                  <c:v>37019</c:v>
                </c:pt>
                <c:pt idx="24">
                  <c:v>37020</c:v>
                </c:pt>
                <c:pt idx="25">
                  <c:v>37021</c:v>
                </c:pt>
                <c:pt idx="26">
                  <c:v>37022</c:v>
                </c:pt>
                <c:pt idx="27">
                  <c:v>37023</c:v>
                </c:pt>
                <c:pt idx="28">
                  <c:v>37024</c:v>
                </c:pt>
                <c:pt idx="29">
                  <c:v>37025</c:v>
                </c:pt>
                <c:pt idx="30">
                  <c:v>37026</c:v>
                </c:pt>
                <c:pt idx="31">
                  <c:v>37027</c:v>
                </c:pt>
                <c:pt idx="32">
                  <c:v>37028</c:v>
                </c:pt>
                <c:pt idx="33">
                  <c:v>37029</c:v>
                </c:pt>
                <c:pt idx="34">
                  <c:v>37030</c:v>
                </c:pt>
                <c:pt idx="35">
                  <c:v>37031</c:v>
                </c:pt>
                <c:pt idx="36">
                  <c:v>37032</c:v>
                </c:pt>
                <c:pt idx="37">
                  <c:v>37033</c:v>
                </c:pt>
                <c:pt idx="38">
                  <c:v>37034</c:v>
                </c:pt>
                <c:pt idx="39">
                  <c:v>37035</c:v>
                </c:pt>
                <c:pt idx="40">
                  <c:v>37036</c:v>
                </c:pt>
                <c:pt idx="41">
                  <c:v>37037</c:v>
                </c:pt>
                <c:pt idx="42">
                  <c:v>37038</c:v>
                </c:pt>
                <c:pt idx="43">
                  <c:v>37039</c:v>
                </c:pt>
                <c:pt idx="44">
                  <c:v>37040</c:v>
                </c:pt>
                <c:pt idx="45">
                  <c:v>37041</c:v>
                </c:pt>
                <c:pt idx="46">
                  <c:v>37042</c:v>
                </c:pt>
                <c:pt idx="47">
                  <c:v>37043</c:v>
                </c:pt>
                <c:pt idx="48">
                  <c:v>37044</c:v>
                </c:pt>
                <c:pt idx="49">
                  <c:v>37045</c:v>
                </c:pt>
                <c:pt idx="50">
                  <c:v>37046</c:v>
                </c:pt>
                <c:pt idx="51">
                  <c:v>37047</c:v>
                </c:pt>
                <c:pt idx="52">
                  <c:v>37048</c:v>
                </c:pt>
                <c:pt idx="53">
                  <c:v>37049</c:v>
                </c:pt>
                <c:pt idx="54">
                  <c:v>37050</c:v>
                </c:pt>
                <c:pt idx="55">
                  <c:v>37051</c:v>
                </c:pt>
                <c:pt idx="56">
                  <c:v>37052</c:v>
                </c:pt>
                <c:pt idx="57">
                  <c:v>37053</c:v>
                </c:pt>
                <c:pt idx="58">
                  <c:v>37054</c:v>
                </c:pt>
                <c:pt idx="59">
                  <c:v>37055</c:v>
                </c:pt>
                <c:pt idx="60">
                  <c:v>37056</c:v>
                </c:pt>
                <c:pt idx="61">
                  <c:v>37057</c:v>
                </c:pt>
                <c:pt idx="62">
                  <c:v>37058</c:v>
                </c:pt>
                <c:pt idx="63">
                  <c:v>37059</c:v>
                </c:pt>
                <c:pt idx="64">
                  <c:v>37060</c:v>
                </c:pt>
                <c:pt idx="65">
                  <c:v>37061</c:v>
                </c:pt>
                <c:pt idx="66">
                  <c:v>37062</c:v>
                </c:pt>
                <c:pt idx="67">
                  <c:v>37063</c:v>
                </c:pt>
                <c:pt idx="68">
                  <c:v>37064</c:v>
                </c:pt>
                <c:pt idx="69">
                  <c:v>37065</c:v>
                </c:pt>
                <c:pt idx="70">
                  <c:v>37066</c:v>
                </c:pt>
                <c:pt idx="71">
                  <c:v>37067</c:v>
                </c:pt>
                <c:pt idx="72">
                  <c:v>37068</c:v>
                </c:pt>
                <c:pt idx="73">
                  <c:v>37069</c:v>
                </c:pt>
                <c:pt idx="74">
                  <c:v>37070</c:v>
                </c:pt>
                <c:pt idx="75">
                  <c:v>37071</c:v>
                </c:pt>
                <c:pt idx="76">
                  <c:v>37072</c:v>
                </c:pt>
                <c:pt idx="77">
                  <c:v>37073</c:v>
                </c:pt>
                <c:pt idx="78">
                  <c:v>37074</c:v>
                </c:pt>
                <c:pt idx="79">
                  <c:v>37075</c:v>
                </c:pt>
                <c:pt idx="80">
                  <c:v>37076</c:v>
                </c:pt>
                <c:pt idx="81">
                  <c:v>37077</c:v>
                </c:pt>
                <c:pt idx="82">
                  <c:v>37078</c:v>
                </c:pt>
                <c:pt idx="83">
                  <c:v>37079</c:v>
                </c:pt>
                <c:pt idx="84">
                  <c:v>37080</c:v>
                </c:pt>
                <c:pt idx="85">
                  <c:v>37081</c:v>
                </c:pt>
                <c:pt idx="86">
                  <c:v>37082</c:v>
                </c:pt>
                <c:pt idx="87">
                  <c:v>37083</c:v>
                </c:pt>
                <c:pt idx="88">
                  <c:v>37084</c:v>
                </c:pt>
                <c:pt idx="89">
                  <c:v>37085</c:v>
                </c:pt>
                <c:pt idx="90">
                  <c:v>37086</c:v>
                </c:pt>
                <c:pt idx="91">
                  <c:v>37087</c:v>
                </c:pt>
              </c:numCache>
            </c:numRef>
          </c:cat>
          <c:val>
            <c:numRef>
              <c:f>Sheet1!$B$2:$B$93</c:f>
              <c:numCache>
                <c:formatCode>#,##0</c:formatCode>
                <c:ptCount val="92"/>
                <c:pt idx="0">
                  <c:v>0</c:v>
                </c:pt>
                <c:pt idx="1">
                  <c:v>0</c:v>
                </c:pt>
                <c:pt idx="2">
                  <c:v>0</c:v>
                </c:pt>
                <c:pt idx="3">
                  <c:v>0</c:v>
                </c:pt>
                <c:pt idx="4">
                  <c:v>0</c:v>
                </c:pt>
                <c:pt idx="5">
                  <c:v>0</c:v>
                </c:pt>
                <c:pt idx="6">
                  <c:v>0</c:v>
                </c:pt>
                <c:pt idx="7">
                  <c:v>0</c:v>
                </c:pt>
                <c:pt idx="8">
                  <c:v>7.1428571428571425E-2</c:v>
                </c:pt>
                <c:pt idx="9">
                  <c:v>0</c:v>
                </c:pt>
                <c:pt idx="10">
                  <c:v>0.14285714285714285</c:v>
                </c:pt>
                <c:pt idx="11">
                  <c:v>0.5714285714285714</c:v>
                </c:pt>
                <c:pt idx="12">
                  <c:v>2.4285714285714284</c:v>
                </c:pt>
                <c:pt idx="13">
                  <c:v>1.0714285714285714</c:v>
                </c:pt>
                <c:pt idx="14">
                  <c:v>2.2142857142857144</c:v>
                </c:pt>
                <c:pt idx="15">
                  <c:v>8.1428571428571423</c:v>
                </c:pt>
                <c:pt idx="16">
                  <c:v>2.9285714285714284</c:v>
                </c:pt>
                <c:pt idx="17">
                  <c:v>1.5714285714285714</c:v>
                </c:pt>
                <c:pt idx="18">
                  <c:v>18.285714285714285</c:v>
                </c:pt>
                <c:pt idx="19">
                  <c:v>15.928571428571429</c:v>
                </c:pt>
                <c:pt idx="20">
                  <c:v>8.7142857142857135</c:v>
                </c:pt>
                <c:pt idx="21">
                  <c:v>10.285714285714286</c:v>
                </c:pt>
                <c:pt idx="22">
                  <c:v>24.285714285714285</c:v>
                </c:pt>
                <c:pt idx="23">
                  <c:v>19.928571428571427</c:v>
                </c:pt>
                <c:pt idx="24">
                  <c:v>33.142857142857146</c:v>
                </c:pt>
                <c:pt idx="25">
                  <c:v>39.928571428571431</c:v>
                </c:pt>
                <c:pt idx="26">
                  <c:v>39.428571428571431</c:v>
                </c:pt>
                <c:pt idx="27">
                  <c:v>44.357142857142854</c:v>
                </c:pt>
                <c:pt idx="28">
                  <c:v>56.428571428571431</c:v>
                </c:pt>
                <c:pt idx="29">
                  <c:v>38.071428571428569</c:v>
                </c:pt>
                <c:pt idx="30">
                  <c:v>52.928571428571431</c:v>
                </c:pt>
                <c:pt idx="31">
                  <c:v>76.571428571428569</c:v>
                </c:pt>
                <c:pt idx="32">
                  <c:v>58.785714285714285</c:v>
                </c:pt>
                <c:pt idx="33">
                  <c:v>69.785714285714292</c:v>
                </c:pt>
                <c:pt idx="34">
                  <c:v>53.214285714285715</c:v>
                </c:pt>
                <c:pt idx="35">
                  <c:v>78.285714285714292</c:v>
                </c:pt>
                <c:pt idx="36">
                  <c:v>46.428571428571431</c:v>
                </c:pt>
                <c:pt idx="37">
                  <c:v>73.214285714285708</c:v>
                </c:pt>
                <c:pt idx="38">
                  <c:v>54.428571428571431</c:v>
                </c:pt>
                <c:pt idx="39">
                  <c:v>50.357142857142854</c:v>
                </c:pt>
                <c:pt idx="40">
                  <c:v>47.5</c:v>
                </c:pt>
                <c:pt idx="41">
                  <c:v>62.357142857142854</c:v>
                </c:pt>
                <c:pt idx="42">
                  <c:v>52.785714285714285</c:v>
                </c:pt>
                <c:pt idx="43">
                  <c:v>68.785714285714292</c:v>
                </c:pt>
                <c:pt idx="44">
                  <c:v>65.714285714285708</c:v>
                </c:pt>
                <c:pt idx="45">
                  <c:v>65</c:v>
                </c:pt>
                <c:pt idx="46">
                  <c:v>72</c:v>
                </c:pt>
                <c:pt idx="47">
                  <c:v>72.571428571428569</c:v>
                </c:pt>
                <c:pt idx="48">
                  <c:v>68.857142857142861</c:v>
                </c:pt>
                <c:pt idx="49">
                  <c:v>62</c:v>
                </c:pt>
                <c:pt idx="50">
                  <c:v>54.5</c:v>
                </c:pt>
                <c:pt idx="51">
                  <c:v>45.857142857142854</c:v>
                </c:pt>
                <c:pt idx="52">
                  <c:v>45.285714285714285</c:v>
                </c:pt>
                <c:pt idx="53">
                  <c:v>39.642857142857146</c:v>
                </c:pt>
                <c:pt idx="54">
                  <c:v>32.714285714285715</c:v>
                </c:pt>
                <c:pt idx="55">
                  <c:v>46.857142857142854</c:v>
                </c:pt>
                <c:pt idx="56">
                  <c:v>52.214285714285715</c:v>
                </c:pt>
                <c:pt idx="57">
                  <c:v>68.785714285714292</c:v>
                </c:pt>
                <c:pt idx="58">
                  <c:v>51.571428571428569</c:v>
                </c:pt>
                <c:pt idx="59">
                  <c:v>46.857142857142854</c:v>
                </c:pt>
                <c:pt idx="60">
                  <c:v>42.571428571428569</c:v>
                </c:pt>
                <c:pt idx="61">
                  <c:v>41.428571428571431</c:v>
                </c:pt>
                <c:pt idx="62">
                  <c:v>45.142857142857146</c:v>
                </c:pt>
                <c:pt idx="63">
                  <c:v>47.214285714285715</c:v>
                </c:pt>
                <c:pt idx="64">
                  <c:v>49.142857142857146</c:v>
                </c:pt>
                <c:pt idx="65">
                  <c:v>37.857142857142854</c:v>
                </c:pt>
                <c:pt idx="66">
                  <c:v>35.428571428571431</c:v>
                </c:pt>
                <c:pt idx="67">
                  <c:v>35.214285714285715</c:v>
                </c:pt>
                <c:pt idx="68">
                  <c:v>39.5</c:v>
                </c:pt>
                <c:pt idx="69">
                  <c:v>37.5</c:v>
                </c:pt>
                <c:pt idx="70">
                  <c:v>35.285714285714285</c:v>
                </c:pt>
                <c:pt idx="71">
                  <c:v>17.428571428571427</c:v>
                </c:pt>
                <c:pt idx="72">
                  <c:v>25.357142857142858</c:v>
                </c:pt>
                <c:pt idx="73">
                  <c:v>27.714285714285715</c:v>
                </c:pt>
                <c:pt idx="74">
                  <c:v>27</c:v>
                </c:pt>
                <c:pt idx="75">
                  <c:v>26.142857142857142</c:v>
                </c:pt>
                <c:pt idx="76">
                  <c:v>24.285714285714285</c:v>
                </c:pt>
                <c:pt idx="77">
                  <c:v>13.214285714285714</c:v>
                </c:pt>
                <c:pt idx="78">
                  <c:v>13.928571428571429</c:v>
                </c:pt>
                <c:pt idx="79">
                  <c:v>20</c:v>
                </c:pt>
                <c:pt idx="80">
                  <c:v>15.071428571428571</c:v>
                </c:pt>
                <c:pt idx="81">
                  <c:v>13.214285714285714</c:v>
                </c:pt>
                <c:pt idx="82">
                  <c:v>25.142857142857142</c:v>
                </c:pt>
                <c:pt idx="83">
                  <c:v>13</c:v>
                </c:pt>
                <c:pt idx="84">
                  <c:v>9.6428571428571423</c:v>
                </c:pt>
                <c:pt idx="85">
                  <c:v>9</c:v>
                </c:pt>
                <c:pt idx="86">
                  <c:v>6.7142857142857144</c:v>
                </c:pt>
                <c:pt idx="87">
                  <c:v>6.4285714285714288</c:v>
                </c:pt>
                <c:pt idx="88">
                  <c:v>8.4285714285714288</c:v>
                </c:pt>
                <c:pt idx="89">
                  <c:v>8.7142857142857135</c:v>
                </c:pt>
                <c:pt idx="90">
                  <c:v>4.7142857142857144</c:v>
                </c:pt>
                <c:pt idx="91">
                  <c:v>4.7142857142857144</c:v>
                </c:pt>
              </c:numCache>
            </c:numRef>
          </c:val>
          <c:smooth val="0"/>
        </c:ser>
        <c:ser>
          <c:idx val="1"/>
          <c:order val="1"/>
          <c:tx>
            <c:strRef>
              <c:f>Sheet1!$C$1</c:f>
              <c:strCache>
                <c:ptCount val="1"/>
                <c:pt idx="0">
                  <c:v>SH</c:v>
                </c:pt>
              </c:strCache>
            </c:strRef>
          </c:tx>
          <c:marker>
            <c:symbol val="none"/>
          </c:marker>
          <c:cat>
            <c:numRef>
              <c:f>Sheet1!$A$2:$A$93</c:f>
              <c:numCache>
                <c:formatCode>[$-409]d\-mmm;@</c:formatCode>
                <c:ptCount val="92"/>
                <c:pt idx="0">
                  <c:v>36996</c:v>
                </c:pt>
                <c:pt idx="1">
                  <c:v>36997</c:v>
                </c:pt>
                <c:pt idx="2">
                  <c:v>36998</c:v>
                </c:pt>
                <c:pt idx="3">
                  <c:v>36999</c:v>
                </c:pt>
                <c:pt idx="4">
                  <c:v>37000</c:v>
                </c:pt>
                <c:pt idx="5">
                  <c:v>37001</c:v>
                </c:pt>
                <c:pt idx="6">
                  <c:v>37002</c:v>
                </c:pt>
                <c:pt idx="7">
                  <c:v>37003</c:v>
                </c:pt>
                <c:pt idx="8">
                  <c:v>37004</c:v>
                </c:pt>
                <c:pt idx="9">
                  <c:v>37005</c:v>
                </c:pt>
                <c:pt idx="10">
                  <c:v>37006</c:v>
                </c:pt>
                <c:pt idx="11">
                  <c:v>37007</c:v>
                </c:pt>
                <c:pt idx="12">
                  <c:v>37008</c:v>
                </c:pt>
                <c:pt idx="13">
                  <c:v>37009</c:v>
                </c:pt>
                <c:pt idx="14">
                  <c:v>37010</c:v>
                </c:pt>
                <c:pt idx="15">
                  <c:v>37011</c:v>
                </c:pt>
                <c:pt idx="16">
                  <c:v>37012</c:v>
                </c:pt>
                <c:pt idx="17">
                  <c:v>37013</c:v>
                </c:pt>
                <c:pt idx="18">
                  <c:v>37014</c:v>
                </c:pt>
                <c:pt idx="19">
                  <c:v>37015</c:v>
                </c:pt>
                <c:pt idx="20">
                  <c:v>37016</c:v>
                </c:pt>
                <c:pt idx="21">
                  <c:v>37017</c:v>
                </c:pt>
                <c:pt idx="22">
                  <c:v>37018</c:v>
                </c:pt>
                <c:pt idx="23">
                  <c:v>37019</c:v>
                </c:pt>
                <c:pt idx="24">
                  <c:v>37020</c:v>
                </c:pt>
                <c:pt idx="25">
                  <c:v>37021</c:v>
                </c:pt>
                <c:pt idx="26">
                  <c:v>37022</c:v>
                </c:pt>
                <c:pt idx="27">
                  <c:v>37023</c:v>
                </c:pt>
                <c:pt idx="28">
                  <c:v>37024</c:v>
                </c:pt>
                <c:pt idx="29">
                  <c:v>37025</c:v>
                </c:pt>
                <c:pt idx="30">
                  <c:v>37026</c:v>
                </c:pt>
                <c:pt idx="31">
                  <c:v>37027</c:v>
                </c:pt>
                <c:pt idx="32">
                  <c:v>37028</c:v>
                </c:pt>
                <c:pt idx="33">
                  <c:v>37029</c:v>
                </c:pt>
                <c:pt idx="34">
                  <c:v>37030</c:v>
                </c:pt>
                <c:pt idx="35">
                  <c:v>37031</c:v>
                </c:pt>
                <c:pt idx="36">
                  <c:v>37032</c:v>
                </c:pt>
                <c:pt idx="37">
                  <c:v>37033</c:v>
                </c:pt>
                <c:pt idx="38">
                  <c:v>37034</c:v>
                </c:pt>
                <c:pt idx="39">
                  <c:v>37035</c:v>
                </c:pt>
                <c:pt idx="40">
                  <c:v>37036</c:v>
                </c:pt>
                <c:pt idx="41">
                  <c:v>37037</c:v>
                </c:pt>
                <c:pt idx="42">
                  <c:v>37038</c:v>
                </c:pt>
                <c:pt idx="43">
                  <c:v>37039</c:v>
                </c:pt>
                <c:pt idx="44">
                  <c:v>37040</c:v>
                </c:pt>
                <c:pt idx="45">
                  <c:v>37041</c:v>
                </c:pt>
                <c:pt idx="46">
                  <c:v>37042</c:v>
                </c:pt>
                <c:pt idx="47">
                  <c:v>37043</c:v>
                </c:pt>
                <c:pt idx="48">
                  <c:v>37044</c:v>
                </c:pt>
                <c:pt idx="49">
                  <c:v>37045</c:v>
                </c:pt>
                <c:pt idx="50">
                  <c:v>37046</c:v>
                </c:pt>
                <c:pt idx="51">
                  <c:v>37047</c:v>
                </c:pt>
                <c:pt idx="52">
                  <c:v>37048</c:v>
                </c:pt>
                <c:pt idx="53">
                  <c:v>37049</c:v>
                </c:pt>
                <c:pt idx="54">
                  <c:v>37050</c:v>
                </c:pt>
                <c:pt idx="55">
                  <c:v>37051</c:v>
                </c:pt>
                <c:pt idx="56">
                  <c:v>37052</c:v>
                </c:pt>
                <c:pt idx="57">
                  <c:v>37053</c:v>
                </c:pt>
                <c:pt idx="58">
                  <c:v>37054</c:v>
                </c:pt>
                <c:pt idx="59">
                  <c:v>37055</c:v>
                </c:pt>
                <c:pt idx="60">
                  <c:v>37056</c:v>
                </c:pt>
                <c:pt idx="61">
                  <c:v>37057</c:v>
                </c:pt>
                <c:pt idx="62">
                  <c:v>37058</c:v>
                </c:pt>
                <c:pt idx="63">
                  <c:v>37059</c:v>
                </c:pt>
                <c:pt idx="64">
                  <c:v>37060</c:v>
                </c:pt>
                <c:pt idx="65">
                  <c:v>37061</c:v>
                </c:pt>
                <c:pt idx="66">
                  <c:v>37062</c:v>
                </c:pt>
                <c:pt idx="67">
                  <c:v>37063</c:v>
                </c:pt>
                <c:pt idx="68">
                  <c:v>37064</c:v>
                </c:pt>
                <c:pt idx="69">
                  <c:v>37065</c:v>
                </c:pt>
                <c:pt idx="70">
                  <c:v>37066</c:v>
                </c:pt>
                <c:pt idx="71">
                  <c:v>37067</c:v>
                </c:pt>
                <c:pt idx="72">
                  <c:v>37068</c:v>
                </c:pt>
                <c:pt idx="73">
                  <c:v>37069</c:v>
                </c:pt>
                <c:pt idx="74">
                  <c:v>37070</c:v>
                </c:pt>
                <c:pt idx="75">
                  <c:v>37071</c:v>
                </c:pt>
                <c:pt idx="76">
                  <c:v>37072</c:v>
                </c:pt>
                <c:pt idx="77">
                  <c:v>37073</c:v>
                </c:pt>
                <c:pt idx="78">
                  <c:v>37074</c:v>
                </c:pt>
                <c:pt idx="79">
                  <c:v>37075</c:v>
                </c:pt>
                <c:pt idx="80">
                  <c:v>37076</c:v>
                </c:pt>
                <c:pt idx="81">
                  <c:v>37077</c:v>
                </c:pt>
                <c:pt idx="82">
                  <c:v>37078</c:v>
                </c:pt>
                <c:pt idx="83">
                  <c:v>37079</c:v>
                </c:pt>
                <c:pt idx="84">
                  <c:v>37080</c:v>
                </c:pt>
                <c:pt idx="85">
                  <c:v>37081</c:v>
                </c:pt>
                <c:pt idx="86">
                  <c:v>37082</c:v>
                </c:pt>
                <c:pt idx="87">
                  <c:v>37083</c:v>
                </c:pt>
                <c:pt idx="88">
                  <c:v>37084</c:v>
                </c:pt>
                <c:pt idx="89">
                  <c:v>37085</c:v>
                </c:pt>
                <c:pt idx="90">
                  <c:v>37086</c:v>
                </c:pt>
                <c:pt idx="91">
                  <c:v>37087</c:v>
                </c:pt>
              </c:numCache>
            </c:numRef>
          </c:cat>
          <c:val>
            <c:numRef>
              <c:f>Sheet1!$C$2:$C$93</c:f>
              <c:numCache>
                <c:formatCode>#,##0</c:formatCode>
                <c:ptCount val="92"/>
                <c:pt idx="0">
                  <c:v>0</c:v>
                </c:pt>
                <c:pt idx="1">
                  <c:v>0</c:v>
                </c:pt>
                <c:pt idx="2">
                  <c:v>0</c:v>
                </c:pt>
                <c:pt idx="3">
                  <c:v>0</c:v>
                </c:pt>
                <c:pt idx="4">
                  <c:v>0</c:v>
                </c:pt>
                <c:pt idx="5">
                  <c:v>0</c:v>
                </c:pt>
                <c:pt idx="6">
                  <c:v>0</c:v>
                </c:pt>
                <c:pt idx="7">
                  <c:v>0</c:v>
                </c:pt>
                <c:pt idx="8">
                  <c:v>0.15384615384615385</c:v>
                </c:pt>
                <c:pt idx="9">
                  <c:v>7.6923076923076927E-2</c:v>
                </c:pt>
                <c:pt idx="10">
                  <c:v>7.6923076923076927E-2</c:v>
                </c:pt>
                <c:pt idx="11">
                  <c:v>0.23076923076923078</c:v>
                </c:pt>
                <c:pt idx="12">
                  <c:v>0.23076923076923078</c:v>
                </c:pt>
                <c:pt idx="13">
                  <c:v>0.61538461538461542</c:v>
                </c:pt>
                <c:pt idx="14">
                  <c:v>0.30769230769230771</c:v>
                </c:pt>
                <c:pt idx="15">
                  <c:v>3</c:v>
                </c:pt>
                <c:pt idx="16">
                  <c:v>1.5384615384615385</c:v>
                </c:pt>
                <c:pt idx="17">
                  <c:v>0.84615384615384615</c:v>
                </c:pt>
                <c:pt idx="18">
                  <c:v>7.2307692307692308</c:v>
                </c:pt>
                <c:pt idx="19">
                  <c:v>7.5384615384615383</c:v>
                </c:pt>
                <c:pt idx="20">
                  <c:v>4</c:v>
                </c:pt>
                <c:pt idx="21">
                  <c:v>4.4615384615384617</c:v>
                </c:pt>
                <c:pt idx="22">
                  <c:v>11.692307692307692</c:v>
                </c:pt>
                <c:pt idx="23">
                  <c:v>14.846153846153847</c:v>
                </c:pt>
                <c:pt idx="24">
                  <c:v>9.3076923076923084</c:v>
                </c:pt>
                <c:pt idx="25">
                  <c:v>22.153846153846153</c:v>
                </c:pt>
                <c:pt idx="26">
                  <c:v>24.46153846153846</c:v>
                </c:pt>
                <c:pt idx="27">
                  <c:v>28.846153846153847</c:v>
                </c:pt>
                <c:pt idx="28">
                  <c:v>39.307692307692307</c:v>
                </c:pt>
                <c:pt idx="29">
                  <c:v>37.769230769230766</c:v>
                </c:pt>
                <c:pt idx="30">
                  <c:v>36.46153846153846</c:v>
                </c:pt>
                <c:pt idx="31">
                  <c:v>63.07692307692308</c:v>
                </c:pt>
                <c:pt idx="32">
                  <c:v>35.692307692307693</c:v>
                </c:pt>
                <c:pt idx="33">
                  <c:v>40.92307692307692</c:v>
                </c:pt>
                <c:pt idx="34">
                  <c:v>45.53846153846154</c:v>
                </c:pt>
                <c:pt idx="35">
                  <c:v>50.92307692307692</c:v>
                </c:pt>
                <c:pt idx="36">
                  <c:v>35.384615384615387</c:v>
                </c:pt>
                <c:pt idx="37">
                  <c:v>54.92307692307692</c:v>
                </c:pt>
                <c:pt idx="38">
                  <c:v>43.857142857142854</c:v>
                </c:pt>
                <c:pt idx="39">
                  <c:v>58.071428571428569</c:v>
                </c:pt>
                <c:pt idx="40">
                  <c:v>54.615384615384613</c:v>
                </c:pt>
                <c:pt idx="41">
                  <c:v>66.07692307692308</c:v>
                </c:pt>
                <c:pt idx="42">
                  <c:v>55.307692307692307</c:v>
                </c:pt>
                <c:pt idx="43">
                  <c:v>68.15384615384616</c:v>
                </c:pt>
                <c:pt idx="44">
                  <c:v>68.769230769230774</c:v>
                </c:pt>
                <c:pt idx="45">
                  <c:v>73.5</c:v>
                </c:pt>
                <c:pt idx="46">
                  <c:v>75.428571428571431</c:v>
                </c:pt>
                <c:pt idx="47">
                  <c:v>74.428571428571431</c:v>
                </c:pt>
                <c:pt idx="48">
                  <c:v>69.785714285714292</c:v>
                </c:pt>
                <c:pt idx="49">
                  <c:v>61.071428571428569</c:v>
                </c:pt>
                <c:pt idx="50">
                  <c:v>77.714285714285708</c:v>
                </c:pt>
                <c:pt idx="51">
                  <c:v>43.571428571428569</c:v>
                </c:pt>
                <c:pt idx="52">
                  <c:v>49.642857142857146</c:v>
                </c:pt>
                <c:pt idx="53">
                  <c:v>46.571428571428569</c:v>
                </c:pt>
                <c:pt idx="54">
                  <c:v>48.357142857142854</c:v>
                </c:pt>
                <c:pt idx="55">
                  <c:v>52.214285714285715</c:v>
                </c:pt>
                <c:pt idx="56">
                  <c:v>65.285714285714292</c:v>
                </c:pt>
                <c:pt idx="57">
                  <c:v>86.714285714285708</c:v>
                </c:pt>
                <c:pt idx="58">
                  <c:v>67.5</c:v>
                </c:pt>
                <c:pt idx="59">
                  <c:v>58.785714285714285</c:v>
                </c:pt>
                <c:pt idx="60">
                  <c:v>63.928571428571431</c:v>
                </c:pt>
                <c:pt idx="61">
                  <c:v>57.428571428571431</c:v>
                </c:pt>
                <c:pt idx="62">
                  <c:v>55.785714285714285</c:v>
                </c:pt>
                <c:pt idx="63">
                  <c:v>65.357142857142861</c:v>
                </c:pt>
                <c:pt idx="64">
                  <c:v>55.214285714285715</c:v>
                </c:pt>
                <c:pt idx="65">
                  <c:v>53.714285714285715</c:v>
                </c:pt>
                <c:pt idx="66">
                  <c:v>46.142857142857146</c:v>
                </c:pt>
                <c:pt idx="67">
                  <c:v>54.571428571428569</c:v>
                </c:pt>
                <c:pt idx="68">
                  <c:v>56.714285714285715</c:v>
                </c:pt>
                <c:pt idx="69">
                  <c:v>50.214285714285715</c:v>
                </c:pt>
                <c:pt idx="70">
                  <c:v>60.142857142857146</c:v>
                </c:pt>
                <c:pt idx="71">
                  <c:v>20.571428571428573</c:v>
                </c:pt>
                <c:pt idx="72">
                  <c:v>40.785714285714285</c:v>
                </c:pt>
                <c:pt idx="73">
                  <c:v>36.214285714285715</c:v>
                </c:pt>
                <c:pt idx="74">
                  <c:v>39.357142857142854</c:v>
                </c:pt>
                <c:pt idx="75">
                  <c:v>41.357142857142854</c:v>
                </c:pt>
                <c:pt idx="76">
                  <c:v>32.714285714285715</c:v>
                </c:pt>
                <c:pt idx="77">
                  <c:v>20.428571428571427</c:v>
                </c:pt>
                <c:pt idx="78">
                  <c:v>20</c:v>
                </c:pt>
                <c:pt idx="79">
                  <c:v>33.428571428571431</c:v>
                </c:pt>
                <c:pt idx="80">
                  <c:v>23.928571428571427</c:v>
                </c:pt>
                <c:pt idx="81">
                  <c:v>23</c:v>
                </c:pt>
                <c:pt idx="82">
                  <c:v>36.642857142857146</c:v>
                </c:pt>
                <c:pt idx="83">
                  <c:v>23.214285714285715</c:v>
                </c:pt>
                <c:pt idx="84">
                  <c:v>15</c:v>
                </c:pt>
                <c:pt idx="85">
                  <c:v>15.5</c:v>
                </c:pt>
                <c:pt idx="86">
                  <c:v>14.428571428571429</c:v>
                </c:pt>
                <c:pt idx="87">
                  <c:v>13.285714285714286</c:v>
                </c:pt>
                <c:pt idx="88">
                  <c:v>13.928571428571429</c:v>
                </c:pt>
                <c:pt idx="89">
                  <c:v>15</c:v>
                </c:pt>
                <c:pt idx="90">
                  <c:v>7</c:v>
                </c:pt>
                <c:pt idx="91">
                  <c:v>8.5714285714285712</c:v>
                </c:pt>
              </c:numCache>
            </c:numRef>
          </c:val>
          <c:smooth val="0"/>
        </c:ser>
        <c:dLbls>
          <c:showLegendKey val="0"/>
          <c:showVal val="0"/>
          <c:showCatName val="0"/>
          <c:showSerName val="0"/>
          <c:showPercent val="0"/>
          <c:showBubbleSize val="0"/>
        </c:dLbls>
        <c:marker val="1"/>
        <c:smooth val="0"/>
        <c:axId val="137403392"/>
        <c:axId val="125349248"/>
      </c:lineChart>
      <c:dateAx>
        <c:axId val="137403392"/>
        <c:scaling>
          <c:orientation val="minMax"/>
        </c:scaling>
        <c:delete val="0"/>
        <c:axPos val="b"/>
        <c:numFmt formatCode="[$-409]d\-mmm;@" sourceLinked="1"/>
        <c:majorTickMark val="out"/>
        <c:minorTickMark val="none"/>
        <c:tickLblPos val="nextTo"/>
        <c:txPr>
          <a:bodyPr/>
          <a:lstStyle/>
          <a:p>
            <a:pPr>
              <a:defRPr>
                <a:solidFill>
                  <a:schemeClr val="bg2"/>
                </a:solidFill>
              </a:defRPr>
            </a:pPr>
            <a:endParaRPr lang="en-US"/>
          </a:p>
        </c:txPr>
        <c:crossAx val="125349248"/>
        <c:crosses val="autoZero"/>
        <c:auto val="1"/>
        <c:lblOffset val="100"/>
        <c:baseTimeUnit val="days"/>
      </c:dateAx>
      <c:valAx>
        <c:axId val="125349248"/>
        <c:scaling>
          <c:orientation val="minMax"/>
        </c:scaling>
        <c:delete val="0"/>
        <c:axPos val="l"/>
        <c:majorGridlines/>
        <c:numFmt formatCode="#,##0" sourceLinked="1"/>
        <c:majorTickMark val="out"/>
        <c:minorTickMark val="none"/>
        <c:tickLblPos val="nextTo"/>
        <c:txPr>
          <a:bodyPr/>
          <a:lstStyle/>
          <a:p>
            <a:pPr>
              <a:defRPr>
                <a:solidFill>
                  <a:schemeClr val="bg2"/>
                </a:solidFill>
              </a:defRPr>
            </a:pPr>
            <a:endParaRPr lang="en-US"/>
          </a:p>
        </c:txPr>
        <c:crossAx val="137403392"/>
        <c:crosses val="autoZero"/>
        <c:crossBetween val="between"/>
      </c:valAx>
    </c:plotArea>
    <c:legend>
      <c:legendPos val="b"/>
      <c:layout/>
      <c:overlay val="0"/>
      <c:txPr>
        <a:bodyPr/>
        <a:lstStyle/>
        <a:p>
          <a:pPr>
            <a:defRPr>
              <a:solidFill>
                <a:srgbClr val="FFC000"/>
              </a:solidFill>
            </a:defRPr>
          </a:pPr>
          <a:endParaRPr lang="en-US"/>
        </a:p>
      </c:txPr>
    </c:legend>
    <c:plotVisOnly val="1"/>
    <c:dispBlanksAs val="gap"/>
    <c:showDLblsOverMax val="0"/>
  </c:chart>
  <c:spPr>
    <a:ln>
      <a:solidFill>
        <a:schemeClr val="accent1"/>
      </a:solidFill>
    </a:ln>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50" b="1" i="0" u="none" strike="noStrike" baseline="0">
                <a:solidFill>
                  <a:srgbClr val="000000"/>
                </a:solidFill>
                <a:latin typeface="Arial"/>
                <a:ea typeface="Arial"/>
                <a:cs typeface="Arial"/>
              </a:defRPr>
            </a:pPr>
            <a:r>
              <a:rPr lang="en-US"/>
              <a:t>Upper Yakima Spring Chinook Productivity per Spawner, Brood Years 1984-2008</a:t>
            </a:r>
          </a:p>
        </c:rich>
      </c:tx>
      <c:layout>
        <c:manualLayout>
          <c:xMode val="edge"/>
          <c:yMode val="edge"/>
          <c:x val="0.13905105105105106"/>
          <c:y val="4.5253863134657839E-2"/>
        </c:manualLayout>
      </c:layout>
      <c:overlay val="0"/>
      <c:spPr>
        <a:noFill/>
        <a:ln w="25400">
          <a:noFill/>
        </a:ln>
      </c:spPr>
    </c:title>
    <c:autoTitleDeleted val="0"/>
    <c:plotArea>
      <c:layout>
        <c:manualLayout>
          <c:layoutTarget val="inner"/>
          <c:xMode val="edge"/>
          <c:yMode val="edge"/>
          <c:x val="0.13333356794335577"/>
          <c:y val="0.19205298013245034"/>
          <c:w val="0.80901043252117211"/>
          <c:h val="0.59933774834437081"/>
        </c:manualLayout>
      </c:layout>
      <c:scatterChart>
        <c:scatterStyle val="lineMarker"/>
        <c:varyColors val="0"/>
        <c:ser>
          <c:idx val="0"/>
          <c:order val="0"/>
          <c:tx>
            <c:v>Before</c:v>
          </c:tx>
          <c:spPr>
            <a:ln w="28575">
              <a:noFill/>
            </a:ln>
          </c:spPr>
          <c:marker>
            <c:symbol val="diamond"/>
            <c:size val="5"/>
            <c:spPr>
              <a:solidFill>
                <a:srgbClr val="000080"/>
              </a:solidFill>
              <a:ln>
                <a:solidFill>
                  <a:srgbClr val="000080"/>
                </a:solidFill>
                <a:prstDash val="solid"/>
              </a:ln>
            </c:spPr>
          </c:marker>
          <c:xVal>
            <c:numRef>
              <c:f>BroodTables!$B$9:$B$25</c:f>
              <c:numCache>
                <c:formatCode>#,##0</c:formatCode>
                <c:ptCount val="17"/>
                <c:pt idx="0">
                  <c:v>1714.9514756225994</c:v>
                </c:pt>
                <c:pt idx="1">
                  <c:v>2577.6523255813954</c:v>
                </c:pt>
                <c:pt idx="2">
                  <c:v>3959.9476902173915</c:v>
                </c:pt>
                <c:pt idx="3">
                  <c:v>2002.8372093023256</c:v>
                </c:pt>
                <c:pt idx="4">
                  <c:v>1400.0471698113208</c:v>
                </c:pt>
                <c:pt idx="5">
                  <c:v>2466.372313296903</c:v>
                </c:pt>
                <c:pt idx="6">
                  <c:v>2298.4778761061948</c:v>
                </c:pt>
                <c:pt idx="7">
                  <c:v>1713.4548944337812</c:v>
                </c:pt>
                <c:pt idx="8">
                  <c:v>3048.141463414634</c:v>
                </c:pt>
                <c:pt idx="9">
                  <c:v>1924.7472527472528</c:v>
                </c:pt>
                <c:pt idx="10">
                  <c:v>572.87719298245611</c:v>
                </c:pt>
                <c:pt idx="11">
                  <c:v>364.34210526315792</c:v>
                </c:pt>
                <c:pt idx="12">
                  <c:v>1657.4706616729088</c:v>
                </c:pt>
                <c:pt idx="13">
                  <c:v>1204.0677966101696</c:v>
                </c:pt>
                <c:pt idx="14">
                  <c:v>389.63265306122452</c:v>
                </c:pt>
                <c:pt idx="15">
                  <c:v>1020.6792452830189</c:v>
                </c:pt>
                <c:pt idx="16">
                  <c:v>11864.127320954907</c:v>
                </c:pt>
              </c:numCache>
            </c:numRef>
          </c:xVal>
          <c:yVal>
            <c:numRef>
              <c:f>BroodTables!$G$9:$G$25</c:f>
              <c:numCache>
                <c:formatCode>0.00</c:formatCode>
                <c:ptCount val="17"/>
                <c:pt idx="0">
                  <c:v>0.92036229306050132</c:v>
                </c:pt>
                <c:pt idx="1">
                  <c:v>1.1503688854851495</c:v>
                </c:pt>
                <c:pt idx="2">
                  <c:v>0.73057056349209859</c:v>
                </c:pt>
                <c:pt idx="3">
                  <c:v>0.86535467894744855</c:v>
                </c:pt>
                <c:pt idx="4">
                  <c:v>2.3736039267439075</c:v>
                </c:pt>
                <c:pt idx="5">
                  <c:v>0.75244696492257845</c:v>
                </c:pt>
                <c:pt idx="6">
                  <c:v>0.28055435352316876</c:v>
                </c:pt>
                <c:pt idx="7">
                  <c:v>0.20881560198366808</c:v>
                </c:pt>
                <c:pt idx="8">
                  <c:v>0.67032781738457958</c:v>
                </c:pt>
                <c:pt idx="9">
                  <c:v>0.89838133711851564</c:v>
                </c:pt>
                <c:pt idx="10">
                  <c:v>1.5527768966190101</c:v>
                </c:pt>
                <c:pt idx="11">
                  <c:v>3.359114699163765</c:v>
                </c:pt>
                <c:pt idx="12">
                  <c:v>8.7911757253268483</c:v>
                </c:pt>
                <c:pt idx="13">
                  <c:v>5.4936588841571687</c:v>
                </c:pt>
                <c:pt idx="14">
                  <c:v>8.6781038607688004</c:v>
                </c:pt>
                <c:pt idx="15">
                  <c:v>0.91160468684575136</c:v>
                </c:pt>
                <c:pt idx="16">
                  <c:v>0.73094246272988328</c:v>
                </c:pt>
              </c:numCache>
            </c:numRef>
          </c:yVal>
          <c:smooth val="0"/>
        </c:ser>
        <c:ser>
          <c:idx val="1"/>
          <c:order val="1"/>
          <c:tx>
            <c:v>After</c:v>
          </c:tx>
          <c:spPr>
            <a:ln w="28575">
              <a:noFill/>
            </a:ln>
          </c:spPr>
          <c:xVal>
            <c:numRef>
              <c:f>BroodTables!$B$26:$B$33</c:f>
              <c:numCache>
                <c:formatCode>#,##0</c:formatCode>
                <c:ptCount val="8"/>
                <c:pt idx="0">
                  <c:v>12086.915685058897</c:v>
                </c:pt>
                <c:pt idx="1">
                  <c:v>8072.565340909091</c:v>
                </c:pt>
                <c:pt idx="2">
                  <c:v>3340.5760368663596</c:v>
                </c:pt>
                <c:pt idx="3">
                  <c:v>10377.395430579965</c:v>
                </c:pt>
                <c:pt idx="4">
                  <c:v>5713.2976605276253</c:v>
                </c:pt>
                <c:pt idx="5">
                  <c:v>3377.5100401606423</c:v>
                </c:pt>
                <c:pt idx="6">
                  <c:v>2321.7922437673128</c:v>
                </c:pt>
                <c:pt idx="7">
                  <c:v>4343.4766763848393</c:v>
                </c:pt>
              </c:numCache>
            </c:numRef>
          </c:xVal>
          <c:yVal>
            <c:numRef>
              <c:f>BroodTables!$G$26:$G$33</c:f>
              <c:numCache>
                <c:formatCode>0.00</c:formatCode>
                <c:ptCount val="8"/>
                <c:pt idx="0">
                  <c:v>0.50231468466326035</c:v>
                </c:pt>
                <c:pt idx="1">
                  <c:v>0.27835212933482545</c:v>
                </c:pt>
                <c:pt idx="2">
                  <c:v>0.37639461348902059</c:v>
                </c:pt>
                <c:pt idx="3">
                  <c:v>0.17619911665354607</c:v>
                </c:pt>
                <c:pt idx="4">
                  <c:v>0.51396869260077982</c:v>
                </c:pt>
                <c:pt idx="5">
                  <c:v>1.1510283443827123</c:v>
                </c:pt>
                <c:pt idx="6">
                  <c:v>1.9371344827612167</c:v>
                </c:pt>
                <c:pt idx="7">
                  <c:v>1.0746335813813288</c:v>
                </c:pt>
              </c:numCache>
            </c:numRef>
          </c:yVal>
          <c:smooth val="0"/>
        </c:ser>
        <c:dLbls>
          <c:showLegendKey val="0"/>
          <c:showVal val="0"/>
          <c:showCatName val="0"/>
          <c:showSerName val="0"/>
          <c:showPercent val="0"/>
          <c:showBubbleSize val="0"/>
        </c:dLbls>
        <c:axId val="64714368"/>
        <c:axId val="64712640"/>
      </c:scatterChart>
      <c:valAx>
        <c:axId val="64714368"/>
        <c:scaling>
          <c:orientation val="minMax"/>
        </c:scaling>
        <c:delete val="0"/>
        <c:axPos val="b"/>
        <c:title>
          <c:tx>
            <c:rich>
              <a:bodyPr/>
              <a:lstStyle/>
              <a:p>
                <a:pPr>
                  <a:defRPr sz="800" b="1" i="0" u="none" strike="noStrike" baseline="0">
                    <a:solidFill>
                      <a:srgbClr val="000000"/>
                    </a:solidFill>
                    <a:latin typeface="Arial"/>
                    <a:ea typeface="Arial"/>
                    <a:cs typeface="Arial"/>
                  </a:defRPr>
                </a:pPr>
                <a:r>
                  <a:rPr lang="en-US"/>
                  <a:t>Estimated wild/natural Spawners</a:t>
                </a:r>
              </a:p>
            </c:rich>
          </c:tx>
          <c:layout>
            <c:manualLayout>
              <c:xMode val="edge"/>
              <c:yMode val="edge"/>
              <c:x val="0.38738814404956134"/>
              <c:y val="0.8807947019867549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64712640"/>
        <c:crosses val="autoZero"/>
        <c:crossBetween val="midCat"/>
      </c:valAx>
      <c:valAx>
        <c:axId val="64712640"/>
        <c:scaling>
          <c:orientation val="minMax"/>
        </c:scaling>
        <c:delete val="0"/>
        <c:axPos val="l"/>
        <c:majorGridlines>
          <c:spPr>
            <a:ln w="3175">
              <a:solidFill>
                <a:srgbClr val="000000"/>
              </a:solidFill>
              <a:prstDash val="solid"/>
            </a:ln>
          </c:spPr>
        </c:majorGridlines>
        <c:title>
          <c:tx>
            <c:rich>
              <a:bodyPr/>
              <a:lstStyle/>
              <a:p>
                <a:pPr>
                  <a:defRPr sz="800" b="1" i="0" u="none" strike="noStrike" baseline="0">
                    <a:solidFill>
                      <a:srgbClr val="000000"/>
                    </a:solidFill>
                    <a:latin typeface="Arial"/>
                    <a:ea typeface="Arial"/>
                    <a:cs typeface="Arial"/>
                  </a:defRPr>
                </a:pPr>
                <a:r>
                  <a:rPr lang="en-US"/>
                  <a:t>Return Rate</a:t>
                </a:r>
              </a:p>
            </c:rich>
          </c:tx>
          <c:layout>
            <c:manualLayout>
              <c:xMode val="edge"/>
              <c:yMode val="edge"/>
              <c:x val="2.8828828828828829E-2"/>
              <c:y val="0.37748344370860926"/>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64714368"/>
        <c:crosses val="autoZero"/>
        <c:crossBetween val="midCat"/>
      </c:valAx>
      <c:spPr>
        <a:solidFill>
          <a:srgbClr val="C0C0C0"/>
        </a:solidFill>
        <a:ln w="12700">
          <a:solidFill>
            <a:srgbClr val="808080"/>
          </a:solidFill>
          <a:prstDash val="solid"/>
        </a:ln>
      </c:spPr>
    </c:plotArea>
    <c:legend>
      <c:legendPos val="r"/>
      <c:layout>
        <c:manualLayout>
          <c:xMode val="edge"/>
          <c:yMode val="edge"/>
          <c:x val="0.82314326925350545"/>
          <c:y val="0.25073682014913701"/>
          <c:w val="9.0370244260008059E-2"/>
          <c:h val="0.13108689228415982"/>
        </c:manualLayout>
      </c:layout>
      <c:overlay val="1"/>
      <c:txPr>
        <a:bodyPr/>
        <a:lstStyle/>
        <a:p>
          <a:pPr>
            <a:defRPr sz="735"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50" b="1" i="0" u="none" strike="noStrike" baseline="0">
                <a:solidFill>
                  <a:srgbClr val="000000"/>
                </a:solidFill>
                <a:latin typeface="Arial"/>
                <a:ea typeface="Arial"/>
                <a:cs typeface="Arial"/>
              </a:defRPr>
            </a:pPr>
            <a:r>
              <a:rPr lang="en-US"/>
              <a:t>Naches Subbasin Spring Chinook Productivity per Spawner, Brood Years 1984-2008</a:t>
            </a:r>
          </a:p>
        </c:rich>
      </c:tx>
      <c:layout>
        <c:manualLayout>
          <c:xMode val="edge"/>
          <c:yMode val="edge"/>
          <c:x val="0.12946158499697519"/>
          <c:y val="3.4482758620689655E-2"/>
        </c:manualLayout>
      </c:layout>
      <c:overlay val="0"/>
      <c:spPr>
        <a:noFill/>
        <a:ln w="25400">
          <a:noFill/>
        </a:ln>
      </c:spPr>
    </c:title>
    <c:autoTitleDeleted val="0"/>
    <c:plotArea>
      <c:layout>
        <c:manualLayout>
          <c:layoutTarget val="inner"/>
          <c:xMode val="edge"/>
          <c:yMode val="edge"/>
          <c:x val="0.13793103448275862"/>
          <c:y val="0.19122286323052881"/>
          <c:w val="0.8039927404718693"/>
          <c:h val="0.5924773959109827"/>
        </c:manualLayout>
      </c:layout>
      <c:scatterChart>
        <c:scatterStyle val="lineMarker"/>
        <c:varyColors val="0"/>
        <c:ser>
          <c:idx val="0"/>
          <c:order val="0"/>
          <c:tx>
            <c:v>Before</c:v>
          </c:tx>
          <c:spPr>
            <a:ln w="28575">
              <a:noFill/>
            </a:ln>
          </c:spPr>
          <c:marker>
            <c:symbol val="diamond"/>
            <c:size val="5"/>
            <c:spPr>
              <a:solidFill>
                <a:srgbClr val="000080"/>
              </a:solidFill>
              <a:ln>
                <a:solidFill>
                  <a:srgbClr val="000080"/>
                </a:solidFill>
                <a:prstDash val="solid"/>
              </a:ln>
            </c:spPr>
          </c:marker>
          <c:xVal>
            <c:numRef>
              <c:f>BroodTables!$Y$9:$Y$25</c:f>
              <c:numCache>
                <c:formatCode>#,##0</c:formatCode>
                <c:ptCount val="17"/>
                <c:pt idx="0">
                  <c:v>383.48718912661491</c:v>
                </c:pt>
                <c:pt idx="1">
                  <c:v>683.41788028974452</c:v>
                </c:pt>
                <c:pt idx="2">
                  <c:v>2666.0102140178483</c:v>
                </c:pt>
                <c:pt idx="3">
                  <c:v>1162.1404280169011</c:v>
                </c:pt>
                <c:pt idx="4">
                  <c:v>1339.9728725452446</c:v>
                </c:pt>
                <c:pt idx="5">
                  <c:v>992.3959354767029</c:v>
                </c:pt>
                <c:pt idx="6">
                  <c:v>954.4778761061948</c:v>
                </c:pt>
                <c:pt idx="7">
                  <c:v>706.43061003087712</c:v>
                </c:pt>
                <c:pt idx="8">
                  <c:v>852.46318507890976</c:v>
                </c:pt>
                <c:pt idx="9">
                  <c:v>1144.7399531876065</c:v>
                </c:pt>
                <c:pt idx="10">
                  <c:v>473.72968266253878</c:v>
                </c:pt>
                <c:pt idx="11">
                  <c:v>124.17459514170039</c:v>
                </c:pt>
                <c:pt idx="12">
                  <c:v>887.2748737990554</c:v>
                </c:pt>
                <c:pt idx="13">
                  <c:v>761.97210139493041</c:v>
                </c:pt>
                <c:pt idx="14">
                  <c:v>503.16209029066164</c:v>
                </c:pt>
                <c:pt idx="15">
                  <c:v>357.59677419354858</c:v>
                </c:pt>
                <c:pt idx="16">
                  <c:v>3861.8263674815398</c:v>
                </c:pt>
              </c:numCache>
            </c:numRef>
          </c:xVal>
          <c:yVal>
            <c:numRef>
              <c:f>BroodTables!$AE$9:$AE$25</c:f>
              <c:numCache>
                <c:formatCode>0.00</c:formatCode>
                <c:ptCount val="17"/>
                <c:pt idx="0">
                  <c:v>3.6004617814719593</c:v>
                </c:pt>
                <c:pt idx="1">
                  <c:v>1.6119218183440973</c:v>
                </c:pt>
                <c:pt idx="2">
                  <c:v>0.48538412879468451</c:v>
                </c:pt>
                <c:pt idx="3">
                  <c:v>0.35022114771789403</c:v>
                </c:pt>
                <c:pt idx="4">
                  <c:v>1.1507797272272142</c:v>
                </c:pt>
                <c:pt idx="5">
                  <c:v>0.67005691096010223</c:v>
                </c:pt>
                <c:pt idx="6">
                  <c:v>0.28170826472502913</c:v>
                </c:pt>
                <c:pt idx="7">
                  <c:v>0.31467306770884995</c:v>
                </c:pt>
                <c:pt idx="8">
                  <c:v>1.3976805555160767</c:v>
                </c:pt>
                <c:pt idx="9">
                  <c:v>0.8821029546411</c:v>
                </c:pt>
                <c:pt idx="10">
                  <c:v>0.72310073402744557</c:v>
                </c:pt>
                <c:pt idx="11">
                  <c:v>3.6644229874527068</c:v>
                </c:pt>
                <c:pt idx="12">
                  <c:v>6.5162451986269252</c:v>
                </c:pt>
                <c:pt idx="13">
                  <c:v>5.2426532325005741</c:v>
                </c:pt>
                <c:pt idx="14">
                  <c:v>5.6298666031564402</c:v>
                </c:pt>
                <c:pt idx="15">
                  <c:v>1.7504817106851258</c:v>
                </c:pt>
                <c:pt idx="16">
                  <c:v>0.60750127080082961</c:v>
                </c:pt>
              </c:numCache>
            </c:numRef>
          </c:yVal>
          <c:smooth val="0"/>
        </c:ser>
        <c:ser>
          <c:idx val="1"/>
          <c:order val="1"/>
          <c:tx>
            <c:v>After</c:v>
          </c:tx>
          <c:spPr>
            <a:ln w="28575">
              <a:noFill/>
            </a:ln>
          </c:spPr>
          <c:xVal>
            <c:numRef>
              <c:f>BroodTables!$Y$26:$Y$33</c:f>
              <c:numCache>
                <c:formatCode>#,##0</c:formatCode>
                <c:ptCount val="8"/>
                <c:pt idx="0">
                  <c:v>3912.4055804973868</c:v>
                </c:pt>
                <c:pt idx="1">
                  <c:v>1860.5555655307048</c:v>
                </c:pt>
                <c:pt idx="2">
                  <c:v>1400.1862046871536</c:v>
                </c:pt>
                <c:pt idx="3">
                  <c:v>2196.7811816353014</c:v>
                </c:pt>
                <c:pt idx="4">
                  <c:v>1439.3846956986247</c:v>
                </c:pt>
                <c:pt idx="5">
                  <c:v>1163.3459217840054</c:v>
                </c:pt>
                <c:pt idx="6">
                  <c:v>463.17105484410547</c:v>
                </c:pt>
                <c:pt idx="7">
                  <c:v>1074.3991112289077</c:v>
                </c:pt>
              </c:numCache>
            </c:numRef>
          </c:xVal>
          <c:yVal>
            <c:numRef>
              <c:f>BroodTables!$AE$26:$AE$33</c:f>
              <c:numCache>
                <c:formatCode>0.00</c:formatCode>
                <c:ptCount val="8"/>
                <c:pt idx="0">
                  <c:v>0.47295442218952138</c:v>
                </c:pt>
                <c:pt idx="1">
                  <c:v>0.51846727067712917</c:v>
                </c:pt>
                <c:pt idx="2">
                  <c:v>0.33140512651601206</c:v>
                </c:pt>
                <c:pt idx="3">
                  <c:v>0.54588052369645401</c:v>
                </c:pt>
                <c:pt idx="4">
                  <c:v>0.65302431639849523</c:v>
                </c:pt>
                <c:pt idx="5">
                  <c:v>1.1000076164697827</c:v>
                </c:pt>
                <c:pt idx="6">
                  <c:v>4.9394980536264548</c:v>
                </c:pt>
                <c:pt idx="7">
                  <c:v>1.424762987236428</c:v>
                </c:pt>
              </c:numCache>
            </c:numRef>
          </c:yVal>
          <c:smooth val="0"/>
        </c:ser>
        <c:dLbls>
          <c:showLegendKey val="0"/>
          <c:showVal val="0"/>
          <c:showCatName val="0"/>
          <c:showSerName val="0"/>
          <c:showPercent val="0"/>
          <c:showBubbleSize val="0"/>
        </c:dLbls>
        <c:axId val="125346368"/>
        <c:axId val="125346944"/>
      </c:scatterChart>
      <c:valAx>
        <c:axId val="125346368"/>
        <c:scaling>
          <c:orientation val="minMax"/>
        </c:scaling>
        <c:delete val="0"/>
        <c:axPos val="b"/>
        <c:title>
          <c:tx>
            <c:rich>
              <a:bodyPr/>
              <a:lstStyle/>
              <a:p>
                <a:pPr>
                  <a:defRPr sz="800" b="1" i="0" u="none" strike="noStrike" baseline="0">
                    <a:solidFill>
                      <a:srgbClr val="000000"/>
                    </a:solidFill>
                    <a:latin typeface="Arial"/>
                    <a:ea typeface="Arial"/>
                    <a:cs typeface="Arial"/>
                  </a:defRPr>
                </a:pPr>
                <a:r>
                  <a:rPr lang="en-US"/>
                  <a:t>Estimated wild/natural Spawners</a:t>
                </a:r>
              </a:p>
            </c:rich>
          </c:tx>
          <c:layout>
            <c:manualLayout>
              <c:xMode val="edge"/>
              <c:yMode val="edge"/>
              <c:x val="0.41560798548094374"/>
              <c:y val="0.88087905939657218"/>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5346944"/>
        <c:crosses val="autoZero"/>
        <c:crossBetween val="midCat"/>
      </c:valAx>
      <c:valAx>
        <c:axId val="125346944"/>
        <c:scaling>
          <c:orientation val="minMax"/>
        </c:scaling>
        <c:delete val="0"/>
        <c:axPos val="l"/>
        <c:majorGridlines>
          <c:spPr>
            <a:ln w="3175">
              <a:solidFill>
                <a:srgbClr val="000000"/>
              </a:solidFill>
              <a:prstDash val="solid"/>
            </a:ln>
          </c:spPr>
        </c:majorGridlines>
        <c:title>
          <c:tx>
            <c:rich>
              <a:bodyPr/>
              <a:lstStyle/>
              <a:p>
                <a:pPr>
                  <a:defRPr sz="800" b="1" i="0" u="none" strike="noStrike" baseline="0">
                    <a:solidFill>
                      <a:srgbClr val="000000"/>
                    </a:solidFill>
                    <a:latin typeface="Arial"/>
                    <a:ea typeface="Arial"/>
                    <a:cs typeface="Arial"/>
                  </a:defRPr>
                </a:pPr>
                <a:r>
                  <a:rPr lang="en-US"/>
                  <a:t>Return Rate</a:t>
                </a:r>
              </a:p>
            </c:rich>
          </c:tx>
          <c:layout>
            <c:manualLayout>
              <c:xMode val="edge"/>
              <c:yMode val="edge"/>
              <c:x val="2.9038112522686024E-2"/>
              <c:y val="0.3636370218612955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5346368"/>
        <c:crosses val="autoZero"/>
        <c:crossBetween val="midCat"/>
      </c:valAx>
      <c:spPr>
        <a:solidFill>
          <a:srgbClr val="C0C0C0"/>
        </a:solidFill>
        <a:ln w="12700">
          <a:solidFill>
            <a:srgbClr val="808080"/>
          </a:solidFill>
          <a:prstDash val="solid"/>
        </a:ln>
      </c:spPr>
    </c:plotArea>
    <c:legend>
      <c:legendPos val="r"/>
      <c:layout>
        <c:manualLayout>
          <c:xMode val="edge"/>
          <c:yMode val="edge"/>
          <c:x val="0.74466429445865556"/>
          <c:y val="0.20412443742337852"/>
          <c:w val="0.11014514292791444"/>
          <c:h val="0.14263931742074562"/>
        </c:manualLayout>
      </c:layout>
      <c:overlay val="1"/>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c:spPr>
          <c:invertIfNegative val="0"/>
          <c:cat>
            <c:numRef>
              <c:f>Sheet1!$A$2:$A$77</c:f>
              <c:numCache>
                <c:formatCode>General</c:formatCode>
                <c:ptCount val="76"/>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pt idx="31">
                  <c:v>1969</c:v>
                </c:pt>
                <c:pt idx="32">
                  <c:v>1970</c:v>
                </c:pt>
                <c:pt idx="33">
                  <c:v>1971</c:v>
                </c:pt>
                <c:pt idx="34">
                  <c:v>1972</c:v>
                </c:pt>
                <c:pt idx="35">
                  <c:v>1973</c:v>
                </c:pt>
                <c:pt idx="36">
                  <c:v>1974</c:v>
                </c:pt>
                <c:pt idx="37">
                  <c:v>1975</c:v>
                </c:pt>
                <c:pt idx="38">
                  <c:v>1976</c:v>
                </c:pt>
                <c:pt idx="39">
                  <c:v>1977</c:v>
                </c:pt>
                <c:pt idx="40">
                  <c:v>1978</c:v>
                </c:pt>
                <c:pt idx="41">
                  <c:v>1979</c:v>
                </c:pt>
                <c:pt idx="42">
                  <c:v>1980</c:v>
                </c:pt>
                <c:pt idx="43">
                  <c:v>1981</c:v>
                </c:pt>
                <c:pt idx="44">
                  <c:v>1982</c:v>
                </c:pt>
                <c:pt idx="45">
                  <c:v>1983</c:v>
                </c:pt>
                <c:pt idx="46">
                  <c:v>1984</c:v>
                </c:pt>
                <c:pt idx="47">
                  <c:v>1985</c:v>
                </c:pt>
                <c:pt idx="48">
                  <c:v>1986</c:v>
                </c:pt>
                <c:pt idx="49">
                  <c:v>1987</c:v>
                </c:pt>
                <c:pt idx="50">
                  <c:v>1988</c:v>
                </c:pt>
                <c:pt idx="51">
                  <c:v>1989</c:v>
                </c:pt>
                <c:pt idx="52">
                  <c:v>1990</c:v>
                </c:pt>
                <c:pt idx="53">
                  <c:v>1991</c:v>
                </c:pt>
                <c:pt idx="54">
                  <c:v>1992</c:v>
                </c:pt>
                <c:pt idx="55">
                  <c:v>1993</c:v>
                </c:pt>
                <c:pt idx="56">
                  <c:v>1994</c:v>
                </c:pt>
                <c:pt idx="57">
                  <c:v>1995</c:v>
                </c:pt>
                <c:pt idx="58">
                  <c:v>1996</c:v>
                </c:pt>
                <c:pt idx="59">
                  <c:v>1997</c:v>
                </c:pt>
                <c:pt idx="60">
                  <c:v>1998</c:v>
                </c:pt>
                <c:pt idx="61">
                  <c:v>1999</c:v>
                </c:pt>
                <c:pt idx="62">
                  <c:v>2000</c:v>
                </c:pt>
                <c:pt idx="63">
                  <c:v>2001</c:v>
                </c:pt>
                <c:pt idx="64">
                  <c:v>2002</c:v>
                </c:pt>
                <c:pt idx="65">
                  <c:v>2003</c:v>
                </c:pt>
                <c:pt idx="66">
                  <c:v>2004</c:v>
                </c:pt>
                <c:pt idx="67">
                  <c:v>2005</c:v>
                </c:pt>
                <c:pt idx="68">
                  <c:v>2006</c:v>
                </c:pt>
                <c:pt idx="69">
                  <c:v>2007</c:v>
                </c:pt>
                <c:pt idx="70">
                  <c:v>2008</c:v>
                </c:pt>
                <c:pt idx="71">
                  <c:v>2009</c:v>
                </c:pt>
                <c:pt idx="72">
                  <c:v>2010</c:v>
                </c:pt>
                <c:pt idx="73">
                  <c:v>2011</c:v>
                </c:pt>
                <c:pt idx="74">
                  <c:v>2012</c:v>
                </c:pt>
                <c:pt idx="75">
                  <c:v>2013</c:v>
                </c:pt>
              </c:numCache>
            </c:numRef>
          </c:cat>
          <c:val>
            <c:numRef>
              <c:f>Sheet1!$B$2:$B$77</c:f>
              <c:numCache>
                <c:formatCode>0.0</c:formatCode>
                <c:ptCount val="76"/>
                <c:pt idx="0">
                  <c:v>5.3</c:v>
                </c:pt>
                <c:pt idx="1">
                  <c:v>4.8</c:v>
                </c:pt>
                <c:pt idx="2">
                  <c:v>22.2</c:v>
                </c:pt>
                <c:pt idx="3">
                  <c:v>18.7</c:v>
                </c:pt>
                <c:pt idx="4">
                  <c:v>12.9</c:v>
                </c:pt>
                <c:pt idx="5">
                  <c:v>2.8</c:v>
                </c:pt>
                <c:pt idx="6">
                  <c:v>17.100000000000001</c:v>
                </c:pt>
                <c:pt idx="7">
                  <c:v>94.5</c:v>
                </c:pt>
                <c:pt idx="8">
                  <c:v>20.399999999999999</c:v>
                </c:pt>
                <c:pt idx="9">
                  <c:v>26</c:v>
                </c:pt>
                <c:pt idx="10">
                  <c:v>8.4</c:v>
                </c:pt>
                <c:pt idx="11">
                  <c:v>22.6</c:v>
                </c:pt>
                <c:pt idx="12">
                  <c:v>7.8</c:v>
                </c:pt>
                <c:pt idx="13">
                  <c:v>8.4</c:v>
                </c:pt>
                <c:pt idx="14">
                  <c:v>3.1</c:v>
                </c:pt>
                <c:pt idx="15">
                  <c:v>16.399999999999999</c:v>
                </c:pt>
                <c:pt idx="16">
                  <c:v>5</c:v>
                </c:pt>
                <c:pt idx="17">
                  <c:v>5.8</c:v>
                </c:pt>
                <c:pt idx="18">
                  <c:v>8.1</c:v>
                </c:pt>
                <c:pt idx="19">
                  <c:v>13.2</c:v>
                </c:pt>
                <c:pt idx="20">
                  <c:v>10.199999999999999</c:v>
                </c:pt>
                <c:pt idx="21">
                  <c:v>6.7</c:v>
                </c:pt>
                <c:pt idx="22">
                  <c:v>93.4</c:v>
                </c:pt>
                <c:pt idx="23">
                  <c:v>265.7</c:v>
                </c:pt>
                <c:pt idx="24">
                  <c:v>436</c:v>
                </c:pt>
                <c:pt idx="25">
                  <c:v>389.8</c:v>
                </c:pt>
                <c:pt idx="26">
                  <c:v>252.7</c:v>
                </c:pt>
                <c:pt idx="27">
                  <c:v>617.29999999999995</c:v>
                </c:pt>
                <c:pt idx="28">
                  <c:v>557.5</c:v>
                </c:pt>
                <c:pt idx="29">
                  <c:v>222.5</c:v>
                </c:pt>
                <c:pt idx="30">
                  <c:v>294.10000000000002</c:v>
                </c:pt>
                <c:pt idx="31">
                  <c:v>317.39999999999998</c:v>
                </c:pt>
                <c:pt idx="32">
                  <c:v>329.3</c:v>
                </c:pt>
                <c:pt idx="33">
                  <c:v>189.6</c:v>
                </c:pt>
                <c:pt idx="34">
                  <c:v>273.39999999999998</c:v>
                </c:pt>
                <c:pt idx="35">
                  <c:v>781</c:v>
                </c:pt>
                <c:pt idx="36">
                  <c:v>315.39999999999998</c:v>
                </c:pt>
                <c:pt idx="37">
                  <c:v>438.2</c:v>
                </c:pt>
                <c:pt idx="38">
                  <c:v>508.9</c:v>
                </c:pt>
                <c:pt idx="39">
                  <c:v>865.5</c:v>
                </c:pt>
                <c:pt idx="40">
                  <c:v>1234.7</c:v>
                </c:pt>
                <c:pt idx="41">
                  <c:v>1398.2</c:v>
                </c:pt>
                <c:pt idx="42">
                  <c:v>1160.8</c:v>
                </c:pt>
                <c:pt idx="43">
                  <c:v>1089</c:v>
                </c:pt>
                <c:pt idx="44">
                  <c:v>1002.8</c:v>
                </c:pt>
                <c:pt idx="45">
                  <c:v>1932</c:v>
                </c:pt>
                <c:pt idx="46">
                  <c:v>1275.8</c:v>
                </c:pt>
                <c:pt idx="47">
                  <c:v>1389.5</c:v>
                </c:pt>
                <c:pt idx="48">
                  <c:v>1361.9</c:v>
                </c:pt>
                <c:pt idx="49">
                  <c:v>1289.7</c:v>
                </c:pt>
                <c:pt idx="50">
                  <c:v>2008.6</c:v>
                </c:pt>
                <c:pt idx="51">
                  <c:v>2971</c:v>
                </c:pt>
                <c:pt idx="52">
                  <c:v>3706.9</c:v>
                </c:pt>
                <c:pt idx="53">
                  <c:v>2191.1</c:v>
                </c:pt>
                <c:pt idx="54">
                  <c:v>2824.3</c:v>
                </c:pt>
                <c:pt idx="55">
                  <c:v>2394.4</c:v>
                </c:pt>
                <c:pt idx="56">
                  <c:v>1801.5</c:v>
                </c:pt>
                <c:pt idx="57">
                  <c:v>1959.6</c:v>
                </c:pt>
                <c:pt idx="58">
                  <c:v>2648.6</c:v>
                </c:pt>
                <c:pt idx="59">
                  <c:v>2571.3000000000002</c:v>
                </c:pt>
                <c:pt idx="60">
                  <c:v>2149.1</c:v>
                </c:pt>
                <c:pt idx="61">
                  <c:v>1718.7</c:v>
                </c:pt>
                <c:pt idx="62">
                  <c:v>1556.6</c:v>
                </c:pt>
                <c:pt idx="63">
                  <c:v>2724.9</c:v>
                </c:pt>
                <c:pt idx="64">
                  <c:v>3218</c:v>
                </c:pt>
                <c:pt idx="65">
                  <c:v>4558.6000000000004</c:v>
                </c:pt>
                <c:pt idx="66">
                  <c:v>5472.4</c:v>
                </c:pt>
                <c:pt idx="67">
                  <c:v>6067</c:v>
                </c:pt>
                <c:pt idx="68">
                  <c:v>4611.6000000000004</c:v>
                </c:pt>
                <c:pt idx="69">
                  <c:v>3592</c:v>
                </c:pt>
                <c:pt idx="70">
                  <c:v>2144.8000000000002</c:v>
                </c:pt>
                <c:pt idx="71">
                  <c:v>1641.4</c:v>
                </c:pt>
                <c:pt idx="72">
                  <c:v>1241.8</c:v>
                </c:pt>
                <c:pt idx="73">
                  <c:v>948.1</c:v>
                </c:pt>
                <c:pt idx="74">
                  <c:v>2423.4</c:v>
                </c:pt>
                <c:pt idx="75">
                  <c:v>3751.4</c:v>
                </c:pt>
              </c:numCache>
            </c:numRef>
          </c:val>
        </c:ser>
        <c:dLbls>
          <c:showLegendKey val="0"/>
          <c:showVal val="0"/>
          <c:showCatName val="0"/>
          <c:showSerName val="0"/>
          <c:showPercent val="0"/>
          <c:showBubbleSize val="0"/>
        </c:dLbls>
        <c:gapWidth val="150"/>
        <c:axId val="142394368"/>
        <c:axId val="127590976"/>
      </c:barChart>
      <c:catAx>
        <c:axId val="142394368"/>
        <c:scaling>
          <c:orientation val="minMax"/>
        </c:scaling>
        <c:delete val="0"/>
        <c:axPos val="b"/>
        <c:numFmt formatCode="General" sourceLinked="1"/>
        <c:majorTickMark val="out"/>
        <c:minorTickMark val="none"/>
        <c:tickLblPos val="nextTo"/>
        <c:txPr>
          <a:bodyPr/>
          <a:lstStyle/>
          <a:p>
            <a:pPr>
              <a:defRPr>
                <a:solidFill>
                  <a:schemeClr val="accent1">
                    <a:lumMod val="20000"/>
                    <a:lumOff val="80000"/>
                  </a:schemeClr>
                </a:solidFill>
              </a:defRPr>
            </a:pPr>
            <a:endParaRPr lang="en-US"/>
          </a:p>
        </c:txPr>
        <c:crossAx val="127590976"/>
        <c:crosses val="autoZero"/>
        <c:auto val="1"/>
        <c:lblAlgn val="ctr"/>
        <c:lblOffset val="100"/>
        <c:tickLblSkip val="5"/>
        <c:noMultiLvlLbl val="0"/>
      </c:catAx>
      <c:valAx>
        <c:axId val="127590976"/>
        <c:scaling>
          <c:orientation val="minMax"/>
        </c:scaling>
        <c:delete val="0"/>
        <c:axPos val="l"/>
        <c:majorGridlines>
          <c:spPr>
            <a:ln>
              <a:solidFill>
                <a:schemeClr val="accent1"/>
              </a:solidFill>
            </a:ln>
          </c:spPr>
        </c:majorGridlines>
        <c:numFmt formatCode="0.0" sourceLinked="1"/>
        <c:majorTickMark val="out"/>
        <c:minorTickMark val="none"/>
        <c:tickLblPos val="nextTo"/>
        <c:txPr>
          <a:bodyPr/>
          <a:lstStyle/>
          <a:p>
            <a:pPr>
              <a:defRPr>
                <a:solidFill>
                  <a:schemeClr val="accent1">
                    <a:lumMod val="20000"/>
                    <a:lumOff val="80000"/>
                  </a:schemeClr>
                </a:solidFill>
              </a:defRPr>
            </a:pPr>
            <a:endParaRPr lang="en-US"/>
          </a:p>
        </c:txPr>
        <c:crossAx val="142394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Sp.Chin.</c:v>
                </c:pt>
              </c:strCache>
            </c:strRef>
          </c:tx>
          <c:invertIfNegative val="0"/>
          <c:cat>
            <c:numRef>
              <c:f>Sheet1!$A$2:$A$30</c:f>
              <c:numCache>
                <c:formatCode>General</c:formatCode>
                <c:ptCount val="2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numCache>
            </c:numRef>
          </c:cat>
          <c:val>
            <c:numRef>
              <c:f>Sheet1!$B$2:$B$30</c:f>
              <c:numCache>
                <c:formatCode>#,##0</c:formatCode>
                <c:ptCount val="29"/>
                <c:pt idx="0">
                  <c:v>9439</c:v>
                </c:pt>
                <c:pt idx="1">
                  <c:v>4443</c:v>
                </c:pt>
                <c:pt idx="2">
                  <c:v>4246</c:v>
                </c:pt>
                <c:pt idx="3">
                  <c:v>4914</c:v>
                </c:pt>
                <c:pt idx="4">
                  <c:v>4372.1592920353978</c:v>
                </c:pt>
                <c:pt idx="5">
                  <c:v>2906</c:v>
                </c:pt>
                <c:pt idx="6">
                  <c:v>4599</c:v>
                </c:pt>
                <c:pt idx="7">
                  <c:v>3919</c:v>
                </c:pt>
                <c:pt idx="8">
                  <c:v>1302</c:v>
                </c:pt>
                <c:pt idx="9">
                  <c:v>666</c:v>
                </c:pt>
                <c:pt idx="10">
                  <c:v>3179</c:v>
                </c:pt>
                <c:pt idx="11">
                  <c:v>3173</c:v>
                </c:pt>
                <c:pt idx="12">
                  <c:v>1903</c:v>
                </c:pt>
                <c:pt idx="13">
                  <c:v>2781</c:v>
                </c:pt>
                <c:pt idx="14">
                  <c:v>19101</c:v>
                </c:pt>
                <c:pt idx="15">
                  <c:v>23264.799999999999</c:v>
                </c:pt>
                <c:pt idx="16">
                  <c:v>15099</c:v>
                </c:pt>
                <c:pt idx="17">
                  <c:v>6957</c:v>
                </c:pt>
                <c:pt idx="18">
                  <c:v>15289</c:v>
                </c:pt>
                <c:pt idx="19">
                  <c:v>8758</c:v>
                </c:pt>
                <c:pt idx="20">
                  <c:v>6313.586011342155</c:v>
                </c:pt>
                <c:pt idx="21">
                  <c:v>4303</c:v>
                </c:pt>
                <c:pt idx="22">
                  <c:v>8598</c:v>
                </c:pt>
                <c:pt idx="23">
                  <c:v>12120</c:v>
                </c:pt>
                <c:pt idx="24">
                  <c:v>13141.5</c:v>
                </c:pt>
                <c:pt idx="25">
                  <c:v>17960</c:v>
                </c:pt>
                <c:pt idx="26">
                  <c:v>12053</c:v>
                </c:pt>
                <c:pt idx="27">
                  <c:v>10245</c:v>
                </c:pt>
                <c:pt idx="28">
                  <c:v>11322</c:v>
                </c:pt>
              </c:numCache>
            </c:numRef>
          </c:val>
        </c:ser>
        <c:ser>
          <c:idx val="1"/>
          <c:order val="1"/>
          <c:tx>
            <c:strRef>
              <c:f>Sheet1!$C$1</c:f>
              <c:strCache>
                <c:ptCount val="1"/>
                <c:pt idx="0">
                  <c:v>Sockeye</c:v>
                </c:pt>
              </c:strCache>
            </c:strRef>
          </c:tx>
          <c:invertIfNegative val="0"/>
          <c:cat>
            <c:numRef>
              <c:f>Sheet1!$A$2:$A$30</c:f>
              <c:numCache>
                <c:formatCode>General</c:formatCode>
                <c:ptCount val="2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numCache>
            </c:numRef>
          </c:cat>
          <c:val>
            <c:numRef>
              <c:f>Sheet1!$C$2:$C$30</c:f>
              <c:numCache>
                <c:formatCode>General</c:formatCode>
                <c:ptCount val="29"/>
                <c:pt idx="27" formatCode="#,##0">
                  <c:v>700</c:v>
                </c:pt>
                <c:pt idx="28" formatCode="#,##0">
                  <c:v>2676</c:v>
                </c:pt>
              </c:numCache>
            </c:numRef>
          </c:val>
        </c:ser>
        <c:ser>
          <c:idx val="2"/>
          <c:order val="2"/>
          <c:tx>
            <c:strRef>
              <c:f>Sheet1!$D$1</c:f>
              <c:strCache>
                <c:ptCount val="1"/>
                <c:pt idx="0">
                  <c:v>Su. Chin.</c:v>
                </c:pt>
              </c:strCache>
            </c:strRef>
          </c:tx>
          <c:invertIfNegative val="0"/>
          <c:cat>
            <c:numRef>
              <c:f>Sheet1!$A$2:$A$30</c:f>
              <c:numCache>
                <c:formatCode>General</c:formatCode>
                <c:ptCount val="2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numCache>
            </c:numRef>
          </c:cat>
          <c:val>
            <c:numRef>
              <c:f>Sheet1!$D$2:$D$30</c:f>
              <c:numCache>
                <c:formatCode>General</c:formatCode>
                <c:ptCount val="29"/>
                <c:pt idx="26" formatCode="#,##0">
                  <c:v>237</c:v>
                </c:pt>
                <c:pt idx="27" formatCode="#,##0">
                  <c:v>1820</c:v>
                </c:pt>
                <c:pt idx="28" formatCode="#,##0">
                  <c:v>1513</c:v>
                </c:pt>
              </c:numCache>
            </c:numRef>
          </c:val>
        </c:ser>
        <c:ser>
          <c:idx val="3"/>
          <c:order val="3"/>
          <c:tx>
            <c:strRef>
              <c:f>Sheet1!$E$1</c:f>
              <c:strCache>
                <c:ptCount val="1"/>
                <c:pt idx="0">
                  <c:v>Fall Chin.</c:v>
                </c:pt>
              </c:strCache>
            </c:strRef>
          </c:tx>
          <c:invertIfNegative val="0"/>
          <c:cat>
            <c:numRef>
              <c:f>Sheet1!$A$2:$A$30</c:f>
              <c:numCache>
                <c:formatCode>General</c:formatCode>
                <c:ptCount val="2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numCache>
            </c:numRef>
          </c:cat>
          <c:val>
            <c:numRef>
              <c:f>Sheet1!$E$2:$E$30</c:f>
              <c:numCache>
                <c:formatCode>#,##0</c:formatCode>
                <c:ptCount val="29"/>
                <c:pt idx="0">
                  <c:v>735</c:v>
                </c:pt>
                <c:pt idx="1">
                  <c:v>536</c:v>
                </c:pt>
                <c:pt idx="2">
                  <c:v>224</c:v>
                </c:pt>
                <c:pt idx="3">
                  <c:v>670</c:v>
                </c:pt>
                <c:pt idx="4">
                  <c:v>1504</c:v>
                </c:pt>
                <c:pt idx="5">
                  <c:v>971</c:v>
                </c:pt>
                <c:pt idx="6">
                  <c:v>1612</c:v>
                </c:pt>
                <c:pt idx="7">
                  <c:v>1065</c:v>
                </c:pt>
                <c:pt idx="8">
                  <c:v>1520</c:v>
                </c:pt>
                <c:pt idx="9">
                  <c:v>1322</c:v>
                </c:pt>
                <c:pt idx="10">
                  <c:v>1392</c:v>
                </c:pt>
                <c:pt idx="11">
                  <c:v>1120</c:v>
                </c:pt>
                <c:pt idx="12">
                  <c:v>1148</c:v>
                </c:pt>
                <c:pt idx="13">
                  <c:v>1896</c:v>
                </c:pt>
                <c:pt idx="14">
                  <c:v>2293</c:v>
                </c:pt>
                <c:pt idx="15">
                  <c:v>4311</c:v>
                </c:pt>
                <c:pt idx="16">
                  <c:v>6241</c:v>
                </c:pt>
                <c:pt idx="17">
                  <c:v>4875</c:v>
                </c:pt>
                <c:pt idx="18">
                  <c:v>2947</c:v>
                </c:pt>
                <c:pt idx="19">
                  <c:v>1942</c:v>
                </c:pt>
                <c:pt idx="20">
                  <c:v>1528</c:v>
                </c:pt>
                <c:pt idx="21">
                  <c:v>1132</c:v>
                </c:pt>
                <c:pt idx="22">
                  <c:v>2863</c:v>
                </c:pt>
                <c:pt idx="23">
                  <c:v>2972</c:v>
                </c:pt>
                <c:pt idx="24">
                  <c:v>2888</c:v>
                </c:pt>
                <c:pt idx="25">
                  <c:v>2718</c:v>
                </c:pt>
                <c:pt idx="26">
                  <c:v>4477</c:v>
                </c:pt>
                <c:pt idx="27">
                  <c:v>7744</c:v>
                </c:pt>
                <c:pt idx="28">
                  <c:v>7792</c:v>
                </c:pt>
              </c:numCache>
            </c:numRef>
          </c:val>
        </c:ser>
        <c:ser>
          <c:idx val="4"/>
          <c:order val="4"/>
          <c:tx>
            <c:strRef>
              <c:f>Sheet1!$F$1</c:f>
              <c:strCache>
                <c:ptCount val="1"/>
                <c:pt idx="0">
                  <c:v>Coho</c:v>
                </c:pt>
              </c:strCache>
            </c:strRef>
          </c:tx>
          <c:invertIfNegative val="0"/>
          <c:cat>
            <c:numRef>
              <c:f>Sheet1!$A$2:$A$30</c:f>
              <c:numCache>
                <c:formatCode>General</c:formatCode>
                <c:ptCount val="2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numCache>
            </c:numRef>
          </c:cat>
          <c:val>
            <c:numRef>
              <c:f>Sheet1!$F$2:$F$30</c:f>
              <c:numCache>
                <c:formatCode>#,##0</c:formatCode>
                <c:ptCount val="29"/>
                <c:pt idx="0">
                  <c:v>230</c:v>
                </c:pt>
                <c:pt idx="1">
                  <c:v>83</c:v>
                </c:pt>
                <c:pt idx="2">
                  <c:v>18</c:v>
                </c:pt>
                <c:pt idx="3">
                  <c:v>291</c:v>
                </c:pt>
                <c:pt idx="4">
                  <c:v>289</c:v>
                </c:pt>
                <c:pt idx="5">
                  <c:v>269</c:v>
                </c:pt>
                <c:pt idx="6">
                  <c:v>190</c:v>
                </c:pt>
                <c:pt idx="7">
                  <c:v>165</c:v>
                </c:pt>
                <c:pt idx="8">
                  <c:v>560</c:v>
                </c:pt>
                <c:pt idx="9">
                  <c:v>725</c:v>
                </c:pt>
                <c:pt idx="10">
                  <c:v>1338</c:v>
                </c:pt>
                <c:pt idx="11">
                  <c:v>1312</c:v>
                </c:pt>
                <c:pt idx="12">
                  <c:v>4679</c:v>
                </c:pt>
                <c:pt idx="13">
                  <c:v>3943</c:v>
                </c:pt>
                <c:pt idx="14">
                  <c:v>6216</c:v>
                </c:pt>
                <c:pt idx="15">
                  <c:v>5046</c:v>
                </c:pt>
                <c:pt idx="16">
                  <c:v>818</c:v>
                </c:pt>
                <c:pt idx="17">
                  <c:v>2354</c:v>
                </c:pt>
                <c:pt idx="18">
                  <c:v>2389</c:v>
                </c:pt>
                <c:pt idx="19">
                  <c:v>3115</c:v>
                </c:pt>
                <c:pt idx="20">
                  <c:v>4510</c:v>
                </c:pt>
                <c:pt idx="21">
                  <c:v>3338</c:v>
                </c:pt>
                <c:pt idx="22">
                  <c:v>6003</c:v>
                </c:pt>
                <c:pt idx="23">
                  <c:v>9848</c:v>
                </c:pt>
                <c:pt idx="24">
                  <c:v>6594</c:v>
                </c:pt>
                <c:pt idx="25">
                  <c:v>7844</c:v>
                </c:pt>
                <c:pt idx="26">
                  <c:v>6106</c:v>
                </c:pt>
                <c:pt idx="27">
                  <c:v>2704</c:v>
                </c:pt>
                <c:pt idx="28">
                  <c:v>21424</c:v>
                </c:pt>
              </c:numCache>
            </c:numRef>
          </c:val>
        </c:ser>
        <c:ser>
          <c:idx val="5"/>
          <c:order val="5"/>
          <c:tx>
            <c:strRef>
              <c:f>Sheet1!$G$1</c:f>
              <c:strCache>
                <c:ptCount val="1"/>
                <c:pt idx="0">
                  <c:v>Steelhead</c:v>
                </c:pt>
              </c:strCache>
            </c:strRef>
          </c:tx>
          <c:invertIfNegative val="0"/>
          <c:cat>
            <c:numRef>
              <c:f>Sheet1!$A$2:$A$30</c:f>
              <c:numCache>
                <c:formatCode>General</c:formatCode>
                <c:ptCount val="2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numCache>
            </c:numRef>
          </c:cat>
          <c:val>
            <c:numRef>
              <c:f>Sheet1!$G$2:$G$30</c:f>
              <c:numCache>
                <c:formatCode>#,##0</c:formatCode>
                <c:ptCount val="29"/>
                <c:pt idx="0">
                  <c:v>2465</c:v>
                </c:pt>
                <c:pt idx="1">
                  <c:v>2840</c:v>
                </c:pt>
                <c:pt idx="2">
                  <c:v>1162</c:v>
                </c:pt>
                <c:pt idx="3">
                  <c:v>814</c:v>
                </c:pt>
                <c:pt idx="4">
                  <c:v>834</c:v>
                </c:pt>
                <c:pt idx="5">
                  <c:v>2263</c:v>
                </c:pt>
                <c:pt idx="6">
                  <c:v>1184</c:v>
                </c:pt>
                <c:pt idx="7">
                  <c:v>554</c:v>
                </c:pt>
                <c:pt idx="8">
                  <c:v>925</c:v>
                </c:pt>
                <c:pt idx="9">
                  <c:v>505</c:v>
                </c:pt>
                <c:pt idx="10">
                  <c:v>1106</c:v>
                </c:pt>
                <c:pt idx="11">
                  <c:v>1113</c:v>
                </c:pt>
                <c:pt idx="12">
                  <c:v>1070</c:v>
                </c:pt>
                <c:pt idx="13">
                  <c:v>1611</c:v>
                </c:pt>
                <c:pt idx="14">
                  <c:v>3089</c:v>
                </c:pt>
                <c:pt idx="15">
                  <c:v>4525</c:v>
                </c:pt>
                <c:pt idx="16">
                  <c:v>2235</c:v>
                </c:pt>
                <c:pt idx="17">
                  <c:v>2755</c:v>
                </c:pt>
                <c:pt idx="18">
                  <c:v>3451</c:v>
                </c:pt>
                <c:pt idx="19">
                  <c:v>2005</c:v>
                </c:pt>
                <c:pt idx="20">
                  <c:v>1537</c:v>
                </c:pt>
                <c:pt idx="21">
                  <c:v>3310</c:v>
                </c:pt>
                <c:pt idx="22">
                  <c:v>3469</c:v>
                </c:pt>
                <c:pt idx="23">
                  <c:v>6796</c:v>
                </c:pt>
                <c:pt idx="24">
                  <c:v>6196</c:v>
                </c:pt>
                <c:pt idx="25">
                  <c:v>6359</c:v>
                </c:pt>
                <c:pt idx="26">
                  <c:v>4787</c:v>
                </c:pt>
                <c:pt idx="27">
                  <c:v>4141</c:v>
                </c:pt>
                <c:pt idx="28">
                  <c:v>5962</c:v>
                </c:pt>
              </c:numCache>
            </c:numRef>
          </c:val>
        </c:ser>
        <c:dLbls>
          <c:showLegendKey val="0"/>
          <c:showVal val="0"/>
          <c:showCatName val="0"/>
          <c:showSerName val="0"/>
          <c:showPercent val="0"/>
          <c:showBubbleSize val="0"/>
        </c:dLbls>
        <c:gapWidth val="150"/>
        <c:overlap val="100"/>
        <c:axId val="143232512"/>
        <c:axId val="146476992"/>
      </c:barChart>
      <c:catAx>
        <c:axId val="143232512"/>
        <c:scaling>
          <c:orientation val="minMax"/>
        </c:scaling>
        <c:delete val="0"/>
        <c:axPos val="b"/>
        <c:numFmt formatCode="General" sourceLinked="1"/>
        <c:majorTickMark val="out"/>
        <c:minorTickMark val="none"/>
        <c:tickLblPos val="nextTo"/>
        <c:txPr>
          <a:bodyPr/>
          <a:lstStyle/>
          <a:p>
            <a:pPr>
              <a:defRPr>
                <a:solidFill>
                  <a:schemeClr val="bg2"/>
                </a:solidFill>
              </a:defRPr>
            </a:pPr>
            <a:endParaRPr lang="en-US"/>
          </a:p>
        </c:txPr>
        <c:crossAx val="146476992"/>
        <c:crosses val="autoZero"/>
        <c:auto val="1"/>
        <c:lblAlgn val="ctr"/>
        <c:lblOffset val="100"/>
        <c:noMultiLvlLbl val="0"/>
      </c:catAx>
      <c:valAx>
        <c:axId val="146476992"/>
        <c:scaling>
          <c:orientation val="minMax"/>
        </c:scaling>
        <c:delete val="0"/>
        <c:axPos val="l"/>
        <c:majorGridlines/>
        <c:numFmt formatCode="#,##0" sourceLinked="1"/>
        <c:majorTickMark val="out"/>
        <c:minorTickMark val="none"/>
        <c:tickLblPos val="nextTo"/>
        <c:txPr>
          <a:bodyPr/>
          <a:lstStyle/>
          <a:p>
            <a:pPr>
              <a:defRPr>
                <a:solidFill>
                  <a:schemeClr val="bg2"/>
                </a:solidFill>
              </a:defRPr>
            </a:pPr>
            <a:endParaRPr lang="en-US"/>
          </a:p>
        </c:txPr>
        <c:crossAx val="143232512"/>
        <c:crosses val="autoZero"/>
        <c:crossBetween val="between"/>
      </c:valAx>
    </c:plotArea>
    <c:legend>
      <c:legendPos val="l"/>
      <c:layout>
        <c:manualLayout>
          <c:xMode val="edge"/>
          <c:yMode val="edge"/>
          <c:x val="0.16249999999999998"/>
          <c:y val="5.0668799212598432E-2"/>
          <c:w val="0.19033897358574858"/>
          <c:h val="0.36888577284003882"/>
        </c:manualLayout>
      </c:layout>
      <c:overlay val="1"/>
      <c:txPr>
        <a:bodyPr/>
        <a:lstStyle/>
        <a:p>
          <a:pPr>
            <a:defRPr>
              <a:solidFill>
                <a:schemeClr val="bg2"/>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170" tIns="46585" rIns="93170" bIns="46585"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1"/>
          </a:xfrm>
          <a:prstGeom prst="rect">
            <a:avLst/>
          </a:prstGeom>
        </p:spPr>
        <p:txBody>
          <a:bodyPr vert="horz" lIns="93170" tIns="46585" rIns="93170" bIns="46585" rtlCol="0"/>
          <a:lstStyle>
            <a:lvl1pPr algn="r">
              <a:defRPr sz="1300"/>
            </a:lvl1pPr>
          </a:lstStyle>
          <a:p>
            <a:fld id="{2310DAAD-76D6-4445-9D24-E969811DCC47}" type="datetimeFigureOut">
              <a:rPr lang="en-US" smtClean="0"/>
              <a:pPr/>
              <a:t>4/30/2015</a:t>
            </a:fld>
            <a:endParaRPr lang="en-US"/>
          </a:p>
        </p:txBody>
      </p:sp>
      <p:sp>
        <p:nvSpPr>
          <p:cNvPr id="4" name="Footer Placeholder 3"/>
          <p:cNvSpPr>
            <a:spLocks noGrp="1"/>
          </p:cNvSpPr>
          <p:nvPr>
            <p:ph type="ftr" sz="quarter" idx="2"/>
          </p:nvPr>
        </p:nvSpPr>
        <p:spPr>
          <a:xfrm>
            <a:off x="0" y="8829966"/>
            <a:ext cx="3037840" cy="464821"/>
          </a:xfrm>
          <a:prstGeom prst="rect">
            <a:avLst/>
          </a:prstGeom>
        </p:spPr>
        <p:txBody>
          <a:bodyPr vert="horz" lIns="93170" tIns="46585" rIns="93170" bIns="46585"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6"/>
            <a:ext cx="3037840" cy="464821"/>
          </a:xfrm>
          <a:prstGeom prst="rect">
            <a:avLst/>
          </a:prstGeom>
        </p:spPr>
        <p:txBody>
          <a:bodyPr vert="horz" lIns="93170" tIns="46585" rIns="93170" bIns="46585" rtlCol="0" anchor="b"/>
          <a:lstStyle>
            <a:lvl1pPr algn="r">
              <a:defRPr sz="1300"/>
            </a:lvl1pPr>
          </a:lstStyle>
          <a:p>
            <a:fld id="{19D37C1F-22CB-4863-A1AE-2DBEC439F14E}" type="slidenum">
              <a:rPr lang="en-US" smtClean="0"/>
              <a:pPr/>
              <a:t>‹#›</a:t>
            </a:fld>
            <a:endParaRPr lang="en-US"/>
          </a:p>
        </p:txBody>
      </p:sp>
    </p:spTree>
    <p:extLst>
      <p:ext uri="{BB962C8B-B14F-4D97-AF65-F5344CB8AC3E}">
        <p14:creationId xmlns:p14="http://schemas.microsoft.com/office/powerpoint/2010/main" val="648017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170" tIns="46585" rIns="93170" bIns="46585" rtlCol="0"/>
          <a:lstStyle>
            <a:lvl1pPr algn="l">
              <a:defRPr sz="1300"/>
            </a:lvl1pPr>
          </a:lstStyle>
          <a:p>
            <a:endParaRPr lang="en-US"/>
          </a:p>
        </p:txBody>
      </p:sp>
      <p:sp>
        <p:nvSpPr>
          <p:cNvPr id="3" name="Date Placeholder 2"/>
          <p:cNvSpPr>
            <a:spLocks noGrp="1"/>
          </p:cNvSpPr>
          <p:nvPr>
            <p:ph type="dt" idx="1"/>
          </p:nvPr>
        </p:nvSpPr>
        <p:spPr>
          <a:xfrm>
            <a:off x="3970938" y="0"/>
            <a:ext cx="3037840" cy="464821"/>
          </a:xfrm>
          <a:prstGeom prst="rect">
            <a:avLst/>
          </a:prstGeom>
        </p:spPr>
        <p:txBody>
          <a:bodyPr vert="horz" lIns="93170" tIns="46585" rIns="93170" bIns="46585" rtlCol="0"/>
          <a:lstStyle>
            <a:lvl1pPr algn="r">
              <a:defRPr sz="1300"/>
            </a:lvl1pPr>
          </a:lstStyle>
          <a:p>
            <a:fld id="{103F4B82-99E4-4553-B0FE-5147033FF97A}" type="datetimeFigureOut">
              <a:rPr lang="en-US" smtClean="0"/>
              <a:pPr/>
              <a:t>4/30/2015</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90"/>
            <a:ext cx="5608320" cy="4183381"/>
          </a:xfrm>
          <a:prstGeom prst="rect">
            <a:avLst/>
          </a:prstGeom>
        </p:spPr>
        <p:txBody>
          <a:bodyPr vert="horz" lIns="93170" tIns="46585" rIns="93170"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1"/>
          </a:xfrm>
          <a:prstGeom prst="rect">
            <a:avLst/>
          </a:prstGeom>
        </p:spPr>
        <p:txBody>
          <a:bodyPr vert="horz" lIns="93170" tIns="46585" rIns="93170" bIns="46585"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6"/>
            <a:ext cx="3037840" cy="464821"/>
          </a:xfrm>
          <a:prstGeom prst="rect">
            <a:avLst/>
          </a:prstGeom>
        </p:spPr>
        <p:txBody>
          <a:bodyPr vert="horz" lIns="93170" tIns="46585" rIns="93170" bIns="46585" rtlCol="0" anchor="b"/>
          <a:lstStyle>
            <a:lvl1pPr algn="r">
              <a:defRPr sz="1300"/>
            </a:lvl1pPr>
          </a:lstStyle>
          <a:p>
            <a:fld id="{2785D425-2190-4416-AE6F-5E54F4143488}" type="slidenum">
              <a:rPr lang="en-US" smtClean="0"/>
              <a:pPr/>
              <a:t>‹#›</a:t>
            </a:fld>
            <a:endParaRPr lang="en-US"/>
          </a:p>
        </p:txBody>
      </p:sp>
    </p:spTree>
    <p:extLst>
      <p:ext uri="{BB962C8B-B14F-4D97-AF65-F5344CB8AC3E}">
        <p14:creationId xmlns:p14="http://schemas.microsoft.com/office/powerpoint/2010/main" val="232466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9CC5DD9-66BC-4C7C-8B99-181B6E06C5DF}" type="slidenum">
              <a:rPr lang="en-US" smtClean="0"/>
              <a:pPr/>
              <a:t>1</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Mean POH age-4 females:</a:t>
            </a:r>
            <a:r>
              <a:rPr lang="en-US" baseline="0" dirty="0" smtClean="0"/>
              <a:t>  WN=60.8cm, SH=59.8cm.  Median passage (Adults, 2001-2014):  WN=01Jun, SH=06Jun.</a:t>
            </a:r>
            <a:endParaRPr lang="en-US" dirty="0"/>
          </a:p>
        </p:txBody>
      </p:sp>
      <p:sp>
        <p:nvSpPr>
          <p:cNvPr id="4" name="Slide Number Placeholder 3"/>
          <p:cNvSpPr>
            <a:spLocks noGrp="1"/>
          </p:cNvSpPr>
          <p:nvPr>
            <p:ph type="sldNum" sz="quarter" idx="10"/>
          </p:nvPr>
        </p:nvSpPr>
        <p:spPr/>
        <p:txBody>
          <a:bodyPr/>
          <a:lstStyle/>
          <a:p>
            <a:fld id="{C54B9548-BEF7-48AD-85E9-C56D9012914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Fig. 2 Sampling design for the study.  Illustrated is the sampling design for the first year of </a:t>
            </a:r>
            <a:r>
              <a:rPr lang="en-US" dirty="0" smtClean="0"/>
              <a:t>individual DNA sampling </a:t>
            </a:r>
            <a:r>
              <a:rPr lang="en-US" dirty="0"/>
              <a:t>in </a:t>
            </a:r>
            <a:r>
              <a:rPr lang="en-US" dirty="0" smtClean="0"/>
              <a:t>2007.  </a:t>
            </a:r>
            <a:r>
              <a:rPr lang="en-US" dirty="0"/>
              <a:t>Circles represent the brood year (BY), corresponding to the year that adults return to </a:t>
            </a:r>
            <a:r>
              <a:rPr lang="en-US" dirty="0" err="1" smtClean="0"/>
              <a:t>Roza</a:t>
            </a:r>
            <a:r>
              <a:rPr lang="en-US" dirty="0" smtClean="0"/>
              <a:t> Dam</a:t>
            </a:r>
            <a:r>
              <a:rPr lang="en-US" baseline="0" dirty="0" smtClean="0"/>
              <a:t> prior to </a:t>
            </a:r>
            <a:r>
              <a:rPr lang="en-US" dirty="0" smtClean="0"/>
              <a:t>spawning.  </a:t>
            </a:r>
            <a:r>
              <a:rPr lang="en-US" dirty="0"/>
              <a:t>This example shows first generation </a:t>
            </a:r>
            <a:r>
              <a:rPr lang="en-US" dirty="0" smtClean="0"/>
              <a:t>hatchery-origin </a:t>
            </a:r>
            <a:r>
              <a:rPr lang="en-US" dirty="0"/>
              <a:t>fish (F</a:t>
            </a:r>
            <a:r>
              <a:rPr lang="en-US" baseline="-25000" dirty="0"/>
              <a:t>1</a:t>
            </a:r>
            <a:r>
              <a:rPr lang="en-US" dirty="0"/>
              <a:t>) from BY </a:t>
            </a:r>
            <a:r>
              <a:rPr lang="en-US" dirty="0" smtClean="0"/>
              <a:t>2007, </a:t>
            </a:r>
            <a:r>
              <a:rPr lang="en-US" dirty="0"/>
              <a:t>which return to spawn alongside their </a:t>
            </a:r>
            <a:r>
              <a:rPr lang="en-US" dirty="0" smtClean="0"/>
              <a:t>natural-origin </a:t>
            </a:r>
            <a:r>
              <a:rPr lang="en-US" dirty="0"/>
              <a:t>counterparts in </a:t>
            </a:r>
            <a:r>
              <a:rPr lang="en-US" dirty="0" smtClean="0"/>
              <a:t>2010 </a:t>
            </a:r>
            <a:r>
              <a:rPr lang="en-US" dirty="0"/>
              <a:t>(age 3, “jacks”), </a:t>
            </a:r>
            <a:r>
              <a:rPr lang="en-US" dirty="0" smtClean="0"/>
              <a:t>2011 </a:t>
            </a:r>
            <a:r>
              <a:rPr lang="en-US" dirty="0"/>
              <a:t>(age 4), and </a:t>
            </a:r>
            <a:r>
              <a:rPr lang="en-US" dirty="0" smtClean="0"/>
              <a:t>2012 </a:t>
            </a:r>
            <a:r>
              <a:rPr lang="en-US" dirty="0"/>
              <a:t>(age 5).  Mating among hatchery-reared and </a:t>
            </a:r>
            <a:r>
              <a:rPr lang="en-US" dirty="0" smtClean="0"/>
              <a:t>natural-origin </a:t>
            </a:r>
            <a:r>
              <a:rPr lang="en-US" dirty="0"/>
              <a:t>fish occurred in every </a:t>
            </a:r>
            <a:r>
              <a:rPr lang="en-US" dirty="0" smtClean="0"/>
              <a:t>subsequent year to </a:t>
            </a:r>
            <a:r>
              <a:rPr lang="en-US" dirty="0"/>
              <a:t>create wild-born F</a:t>
            </a:r>
            <a:r>
              <a:rPr lang="en-US" baseline="-25000" dirty="0"/>
              <a:t>2</a:t>
            </a:r>
            <a:r>
              <a:rPr lang="en-US" dirty="0"/>
              <a:t>s, which return 3 to 5 years later.  The example follows </a:t>
            </a:r>
            <a:r>
              <a:rPr lang="en-US" dirty="0" smtClean="0"/>
              <a:t>fish (returning to </a:t>
            </a:r>
            <a:r>
              <a:rPr lang="en-US" dirty="0" err="1" smtClean="0"/>
              <a:t>Roza</a:t>
            </a:r>
            <a:r>
              <a:rPr lang="en-US" dirty="0" smtClean="0"/>
              <a:t> in 2007) </a:t>
            </a:r>
            <a:r>
              <a:rPr lang="en-US" dirty="0"/>
              <a:t>that </a:t>
            </a:r>
            <a:r>
              <a:rPr lang="en-US" dirty="0" smtClean="0"/>
              <a:t>spawned</a:t>
            </a:r>
            <a:r>
              <a:rPr lang="en-US" baseline="0" dirty="0" smtClean="0"/>
              <a:t> in the wild and whose progeny </a:t>
            </a:r>
            <a:r>
              <a:rPr lang="en-US" dirty="0" smtClean="0"/>
              <a:t>returned </a:t>
            </a:r>
            <a:r>
              <a:rPr lang="en-US" dirty="0"/>
              <a:t>as adults in year </a:t>
            </a:r>
            <a:r>
              <a:rPr lang="en-US" dirty="0" smtClean="0"/>
              <a:t>2010-12, </a:t>
            </a:r>
            <a:r>
              <a:rPr lang="en-US" dirty="0"/>
              <a:t>and produced </a:t>
            </a:r>
            <a:r>
              <a:rPr lang="en-US" dirty="0" smtClean="0"/>
              <a:t>naturally-spawned </a:t>
            </a:r>
            <a:r>
              <a:rPr lang="en-US" dirty="0"/>
              <a:t>fish (F</a:t>
            </a:r>
            <a:r>
              <a:rPr lang="en-US" baseline="-25000" dirty="0"/>
              <a:t>2</a:t>
            </a:r>
            <a:r>
              <a:rPr lang="en-US" dirty="0"/>
              <a:t>s) that returned in years </a:t>
            </a:r>
            <a:r>
              <a:rPr lang="en-US" dirty="0" smtClean="0"/>
              <a:t>2015 </a:t>
            </a:r>
            <a:r>
              <a:rPr lang="en-US" dirty="0"/>
              <a:t>through </a:t>
            </a:r>
            <a:r>
              <a:rPr lang="en-US" dirty="0" smtClean="0"/>
              <a:t>2017.</a:t>
            </a:r>
            <a:endParaRPr lang="en-US" dirty="0"/>
          </a:p>
        </p:txBody>
      </p:sp>
      <p:sp>
        <p:nvSpPr>
          <p:cNvPr id="4" name="Slide Number Placeholder 3"/>
          <p:cNvSpPr>
            <a:spLocks noGrp="1"/>
          </p:cNvSpPr>
          <p:nvPr>
            <p:ph type="sldNum" sz="quarter" idx="10"/>
          </p:nvPr>
        </p:nvSpPr>
        <p:spPr/>
        <p:txBody>
          <a:bodyPr/>
          <a:lstStyle/>
          <a:p>
            <a:fld id="{C54B9548-BEF7-48AD-85E9-C56D9012914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Constructed</a:t>
            </a:r>
            <a:r>
              <a:rPr lang="en-US" baseline="0" dirty="0" smtClean="0"/>
              <a:t> for the specific purpose of studying relative reproductive success.  From 2001 to 2005, DNA-sampled and placed returning wild and hatchery-origin adults into the channel, let them spawn on their own, then collected DNA from a sub-sample of juvenile offspring and conducted a parent/progeny pedigree analysis to determine the number of progeny sired by hatchery- and wild-origin parents.  Results were published in 2008 and 2010.</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34720" y="4415790"/>
            <a:ext cx="5140960" cy="4183380"/>
          </a:xfrm>
          <a:noFill/>
          <a:ln/>
        </p:spPr>
        <p:txBody>
          <a:bodyPr/>
          <a:lstStyle/>
          <a:p>
            <a:r>
              <a:rPr lang="en-US" dirty="0" smtClean="0">
                <a:latin typeface="Arial" charset="0"/>
                <a:cs typeface="Arial" charset="0"/>
              </a:rPr>
              <a:t>We</a:t>
            </a:r>
            <a:r>
              <a:rPr lang="en-US" baseline="0" dirty="0" smtClean="0">
                <a:latin typeface="Arial" charset="0"/>
                <a:cs typeface="Arial" charset="0"/>
              </a:rPr>
              <a:t> are not managing </a:t>
            </a:r>
            <a:r>
              <a:rPr lang="en-US" baseline="0" dirty="0" err="1" smtClean="0">
                <a:latin typeface="Arial" charset="0"/>
                <a:cs typeface="Arial" charset="0"/>
              </a:rPr>
              <a:t>pHOS</a:t>
            </a:r>
            <a:r>
              <a:rPr lang="en-US" baseline="0" dirty="0" smtClean="0">
                <a:latin typeface="Arial" charset="0"/>
                <a:cs typeface="Arial" charset="0"/>
              </a:rPr>
              <a:t> because of use of 100% NOR brood stock and a major objective is to evaluate performance of such an integrated program.  Even still we are achieving levels of PNI recommended in the literature (HSRG) for maintaining “genetic goodness”.</a:t>
            </a:r>
            <a:endParaRPr lang="en-US" dirty="0"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Discriminant Analysis of Principal Components (DAPC):  10.9% on y-axis,</a:t>
            </a:r>
            <a:r>
              <a:rPr lang="en-US" baseline="0" dirty="0" smtClean="0"/>
              <a:t> 58.4% on x-axis.</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14</a:t>
            </a:fld>
            <a:endParaRPr lang="en-US"/>
          </a:p>
        </p:txBody>
      </p:sp>
    </p:spTree>
    <p:extLst>
      <p:ext uri="{BB962C8B-B14F-4D97-AF65-F5344CB8AC3E}">
        <p14:creationId xmlns:p14="http://schemas.microsoft.com/office/powerpoint/2010/main" val="51181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Juveniles</a:t>
            </a:r>
            <a:r>
              <a:rPr lang="en-US" baseline="0" dirty="0" smtClean="0"/>
              <a:t> start out with roughly a 50:50 sex ratio (Larsen et al. 2013).  High production of HO mini-jacks and jacks should skew adult returns highly in favor of females relative to NO fish.  But our analysis of adult returns shows both HO and NO populations equally skewed toward females and we haven’t observed high numbers of HO mini-jacks on the spawning grounds.</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15</a:t>
            </a:fld>
            <a:endParaRPr lang="en-US"/>
          </a:p>
        </p:txBody>
      </p:sp>
    </p:spTree>
    <p:extLst>
      <p:ext uri="{BB962C8B-B14F-4D97-AF65-F5344CB8AC3E}">
        <p14:creationId xmlns:p14="http://schemas.microsoft.com/office/powerpoint/2010/main" val="1843679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16</a:t>
            </a:fld>
            <a:endParaRPr lang="en-US"/>
          </a:p>
        </p:txBody>
      </p:sp>
    </p:spTree>
    <p:extLst>
      <p:ext uri="{BB962C8B-B14F-4D97-AF65-F5344CB8AC3E}">
        <p14:creationId xmlns:p14="http://schemas.microsoft.com/office/powerpoint/2010/main" val="52234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C01549-BA6C-4BFD-B723-05E1F0D79540}" type="slidenum">
              <a:rPr lang="en-US" smtClean="0"/>
              <a:pPr fontAlgn="base">
                <a:spcBef>
                  <a:spcPct val="0"/>
                </a:spcBef>
                <a:spcAft>
                  <a:spcPct val="0"/>
                </a:spcAft>
                <a:defRPr/>
              </a:pPr>
              <a:t>17</a:t>
            </a:fld>
            <a:endParaRPr lang="en-US" smtClean="0"/>
          </a:p>
        </p:txBody>
      </p:sp>
      <p:sp>
        <p:nvSpPr>
          <p:cNvPr id="14339" name="Rectangle 2"/>
          <p:cNvSpPr>
            <a:spLocks noGrp="1" noRot="1" noChangeAspect="1" noChangeArrowheads="1" noTextEdit="1"/>
          </p:cNvSpPr>
          <p:nvPr>
            <p:ph type="sldImg"/>
          </p:nvPr>
        </p:nvSpPr>
        <p:spPr bwMode="auto">
          <a:xfrm>
            <a:off x="1182688" y="695325"/>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Neither change is statistically</a:t>
            </a:r>
            <a:r>
              <a:rPr lang="en-US" altLang="en-US" baseline="0" dirty="0" smtClean="0"/>
              <a:t> significant.  Some folks look at this graph (Upper Yakima column) and say, “Aha, you can’t show an increase in the natural population – supplementation is not working”.  Another view (Naches column) is that the alternative that relies solely on habitat actions is pretty risky.  Remember production is NOT the same as productivity.  Many factors affect natural productivity…</a:t>
            </a: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Yes</a:t>
            </a:r>
            <a:r>
              <a:rPr lang="en-US" baseline="0" dirty="0" smtClean="0"/>
              <a:t> there is density dependence, but we see it for the Naches wild population as well in spite of a lot of habitat work in that </a:t>
            </a:r>
            <a:r>
              <a:rPr lang="en-US" baseline="0" dirty="0" err="1" smtClean="0"/>
              <a:t>subbasin</a:t>
            </a:r>
            <a:r>
              <a:rPr lang="en-US" baseline="0" dirty="0" smtClean="0"/>
              <a:t> as well.  Are we really prepared to say that we only want to allow 1,200 wild fish to spawn in the Naches system each year because of density dependence?  What about ESA-listed wild steelhead populations – should we be removing more of them when “too many” come back and we expect to be above carrying capacity?  That’s why to me, this is a natural productivity issue.  We need to keep doing as much as we can as noted in prior slides to address factors limiting natural productivity.</a:t>
            </a:r>
            <a:endParaRPr lang="en-US" dirty="0"/>
          </a:p>
        </p:txBody>
      </p:sp>
      <p:sp>
        <p:nvSpPr>
          <p:cNvPr id="4" name="Slide Number Placeholder 3"/>
          <p:cNvSpPr>
            <a:spLocks noGrp="1"/>
          </p:cNvSpPr>
          <p:nvPr>
            <p:ph type="sldNum" sz="quarter" idx="10"/>
          </p:nvPr>
        </p:nvSpPr>
        <p:spPr/>
        <p:txBody>
          <a:bodyPr/>
          <a:lstStyle/>
          <a:p>
            <a:fld id="{C54B9548-BEF7-48AD-85E9-C56D9012914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9CC5DD9-66BC-4C7C-8B99-181B6E06C5DF}" type="slidenum">
              <a:rPr lang="en-US" smtClean="0"/>
              <a:pPr/>
              <a:t>19</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dirty="0" smtClean="0"/>
              <a:t>I think we’re all generally familiar with these human population trends (note OR and WA are reversed).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831A7-FFC6-4DD3-8631-BF1EFB1F8835}" type="slidenum">
              <a:rPr lang="en-US" smtClean="0"/>
              <a:pPr fontAlgn="base">
                <a:spcBef>
                  <a:spcPct val="0"/>
                </a:spcBef>
                <a:spcAft>
                  <a:spcPct val="0"/>
                </a:spcAft>
                <a:defRPr/>
              </a:pPr>
              <a:t>2</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en-US" dirty="0" smtClean="0"/>
              <a:t>Conceived</a:t>
            </a:r>
            <a:r>
              <a:rPr lang="en-US" baseline="0" dirty="0" smtClean="0"/>
              <a:t> in 1980s as mitigation (harvest) program.  In 1990s, goal was changed to supplementation to increase harvest and natural production and research to address critical hatchery uncertainties.  To secure funding and implementation YN agreed.</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Like many inland watersheds, the Yakima Basin is managed heavily for irrigation with five major water storage reservoir dams:  </a:t>
            </a:r>
            <a:r>
              <a:rPr lang="en-US" baseline="0" dirty="0" err="1" smtClean="0"/>
              <a:t>Keechelus</a:t>
            </a:r>
            <a:r>
              <a:rPr lang="en-US" baseline="0" dirty="0" smtClean="0"/>
              <a:t>, </a:t>
            </a:r>
            <a:r>
              <a:rPr lang="en-US" baseline="0" dirty="0" err="1" smtClean="0"/>
              <a:t>Kachess</a:t>
            </a:r>
            <a:r>
              <a:rPr lang="en-US" baseline="0" dirty="0" smtClean="0"/>
              <a:t>, and Cle Elum in the Upper Yakima watershed, and Bumping and </a:t>
            </a:r>
            <a:r>
              <a:rPr lang="en-US" baseline="0" dirty="0" err="1" smtClean="0"/>
              <a:t>Rimrock</a:t>
            </a:r>
            <a:r>
              <a:rPr lang="en-US" baseline="0" dirty="0" smtClean="0"/>
              <a:t> in the Naches watershed. </a:t>
            </a:r>
            <a:r>
              <a:rPr lang="en-US" dirty="0" smtClean="0"/>
              <a:t>And many</a:t>
            </a:r>
            <a:r>
              <a:rPr lang="en-US" baseline="0" dirty="0" smtClean="0"/>
              <a:t> irrigation diversion dams:  Horn Rapids (lower photo), Prosser (middle photo), Sunnyside, Wapato, and </a:t>
            </a:r>
            <a:r>
              <a:rPr lang="en-US" baseline="0" dirty="0" err="1" smtClean="0"/>
              <a:t>Roza</a:t>
            </a:r>
            <a:r>
              <a:rPr lang="en-US" baseline="0" dirty="0" smtClean="0"/>
              <a:t> (upper photo). </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many</a:t>
            </a:r>
            <a:r>
              <a:rPr lang="en-US" baseline="0" dirty="0" smtClean="0"/>
              <a:t> irrigation diversion dams:  Horn Rapids (lower photo), Prosser (middle photo), Sunnyside, Wapato, and </a:t>
            </a:r>
            <a:r>
              <a:rPr lang="en-US" baseline="0" dirty="0" err="1" smtClean="0"/>
              <a:t>Roza</a:t>
            </a:r>
            <a:r>
              <a:rPr lang="en-US" baseline="0" dirty="0" smtClean="0"/>
              <a:t> (upper photo). Two more are not shown.</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But at the cost of a highly altered flow regime which of course affects productivity and capacity.</a:t>
            </a:r>
          </a:p>
          <a:p>
            <a:endParaRPr lang="en-US" dirty="0"/>
          </a:p>
          <a:p>
            <a:r>
              <a:rPr lang="en-US" dirty="0"/>
              <a:t>The USGS sums it up:</a:t>
            </a:r>
          </a:p>
          <a:p>
            <a:r>
              <a:rPr lang="en-US" dirty="0"/>
              <a:t> </a:t>
            </a:r>
          </a:p>
          <a:p>
            <a:r>
              <a:rPr lang="en-US" dirty="0"/>
              <a:t>As a result of water use in the basin, the difference between mean annual unregulated and regulated </a:t>
            </a:r>
            <a:r>
              <a:rPr lang="en-US" dirty="0" err="1"/>
              <a:t>streamflow</a:t>
            </a:r>
            <a:r>
              <a:rPr lang="en-US" dirty="0"/>
              <a:t> in </a:t>
            </a:r>
          </a:p>
          <a:p>
            <a:r>
              <a:rPr lang="en-US" dirty="0"/>
              <a:t>the basin is about 2,000 ft^3/s, suggesting that some 1.4 million acre-</a:t>
            </a:r>
            <a:r>
              <a:rPr lang="en-US" dirty="0" err="1"/>
              <a:t>ft</a:t>
            </a:r>
            <a:r>
              <a:rPr lang="en-US" dirty="0"/>
              <a:t> of water, or about 17 percent of the precipitation in the basin, is consumptively used—principally by irrigated crops through evapotranspiration.</a:t>
            </a:r>
          </a:p>
          <a:p>
            <a:r>
              <a:rPr lang="en-US" dirty="0"/>
              <a:t> </a:t>
            </a:r>
          </a:p>
          <a:p>
            <a:r>
              <a:rPr lang="en-US" dirty="0"/>
              <a:t>(Vaccaro and Olsen 2007, Estimates of Ground-Water Recharge to the Yakima River Basin Aquifer System, Washington, for Predevelopment and Current Land-Use and Land-Cover Conditions)</a:t>
            </a:r>
            <a:endParaRPr lang="en-US" altLang="en-US" dirty="0" smtClean="0"/>
          </a:p>
        </p:txBody>
      </p:sp>
      <p:sp>
        <p:nvSpPr>
          <p:cNvPr id="4" name="Slide Number Placeholder 3"/>
          <p:cNvSpPr>
            <a:spLocks noGrp="1"/>
          </p:cNvSpPr>
          <p:nvPr>
            <p:ph type="sldNum" sz="quarter" idx="5"/>
          </p:nvPr>
        </p:nvSpPr>
        <p:spPr/>
        <p:txBody>
          <a:bodyPr/>
          <a:lstStyle/>
          <a:p>
            <a:pPr>
              <a:defRPr/>
            </a:pPr>
            <a:fld id="{FEF9E30B-BC8F-4DF1-A940-E3DD88D63013}"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few other non-native</a:t>
            </a:r>
            <a:r>
              <a:rPr lang="en-US" baseline="0" dirty="0" smtClean="0"/>
              <a:t> species that have fared pretty well in the modified river environment.</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23</a:t>
            </a:fld>
            <a:endParaRPr lang="en-US"/>
          </a:p>
        </p:txBody>
      </p:sp>
    </p:spTree>
    <p:extLst>
      <p:ext uri="{BB962C8B-B14F-4D97-AF65-F5344CB8AC3E}">
        <p14:creationId xmlns:p14="http://schemas.microsoft.com/office/powerpoint/2010/main" val="414887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the dams have provided many benefits, we know they are affecting productivity and capacity in many ways – here’s one example.</a:t>
            </a:r>
          </a:p>
          <a:p>
            <a:endParaRPr lang="en-US" dirty="0"/>
          </a:p>
          <a:p>
            <a:r>
              <a:rPr lang="en-US" dirty="0" err="1"/>
              <a:t>Hinrichsen</a:t>
            </a:r>
            <a:r>
              <a:rPr lang="en-US" dirty="0"/>
              <a:t> et al. (2013) reported that dam construction and alterations to the temperature and discharge regimes of the Columbia River have likely contributed to the increase in abundance and spatial distribution of American Shad </a:t>
            </a:r>
            <a:r>
              <a:rPr lang="en-US" i="1" dirty="0" err="1"/>
              <a:t>Alosa</a:t>
            </a:r>
            <a:r>
              <a:rPr lang="en-US" i="1" dirty="0"/>
              <a:t> </a:t>
            </a:r>
            <a:r>
              <a:rPr lang="en-US" i="1" dirty="0" err="1"/>
              <a:t>sapidissima</a:t>
            </a:r>
            <a:r>
              <a:rPr lang="en-US" dirty="0"/>
              <a:t> and Haskell et al. (2013) reported that this is altering food webs potentially affecting Pacific salmon.</a:t>
            </a:r>
          </a:p>
          <a:p>
            <a:endParaRPr lang="en-US" dirty="0" smtClean="0"/>
          </a:p>
          <a:p>
            <a:r>
              <a:rPr lang="en-US" dirty="0" err="1"/>
              <a:t>Hinrichsen</a:t>
            </a:r>
            <a:r>
              <a:rPr lang="en-US" dirty="0"/>
              <a:t>, R.A., D.J. </a:t>
            </a:r>
            <a:r>
              <a:rPr lang="en-US" dirty="0" err="1"/>
              <a:t>Hasselman</a:t>
            </a:r>
            <a:r>
              <a:rPr lang="en-US" dirty="0"/>
              <a:t>, C.C. </a:t>
            </a:r>
            <a:r>
              <a:rPr lang="en-US" dirty="0" err="1"/>
              <a:t>Ebbesmeyer</a:t>
            </a:r>
            <a:r>
              <a:rPr lang="en-US" dirty="0"/>
              <a:t>, and B.A. Shields.  2013.  The Role of Impoundments, Temperature, and Discharge on Colonization of the Columbia River Basin, USA, by Nonindigenous American Shad.  Transactions of the American Fisheries Society, 142: 887-900.</a:t>
            </a:r>
          </a:p>
          <a:p>
            <a:endParaRPr lang="en-US" dirty="0"/>
          </a:p>
          <a:p>
            <a:r>
              <a:rPr lang="en-US" dirty="0"/>
              <a:t>Haskell, C.A., K.F. </a:t>
            </a:r>
            <a:r>
              <a:rPr lang="en-US" dirty="0" err="1"/>
              <a:t>Tiffan</a:t>
            </a:r>
            <a:r>
              <a:rPr lang="en-US" dirty="0"/>
              <a:t>, and D.W. </a:t>
            </a:r>
            <a:r>
              <a:rPr lang="en-US" dirty="0" err="1"/>
              <a:t>Rondorf</a:t>
            </a:r>
            <a:r>
              <a:rPr lang="en-US" dirty="0"/>
              <a:t>.  2013.  The Effects of Juvenile American Shad </a:t>
            </a:r>
            <a:r>
              <a:rPr lang="en-US" dirty="0" err="1"/>
              <a:t>Planktivory</a:t>
            </a:r>
            <a:r>
              <a:rPr lang="en-US" dirty="0"/>
              <a:t> on Zooplankton Production in Columbia River Food Webs.  Transactions of the American Fisheries Society, 142: 606-620.</a:t>
            </a:r>
          </a:p>
        </p:txBody>
      </p:sp>
      <p:sp>
        <p:nvSpPr>
          <p:cNvPr id="4" name="Slide Number Placeholder 3"/>
          <p:cNvSpPr>
            <a:spLocks noGrp="1"/>
          </p:cNvSpPr>
          <p:nvPr>
            <p:ph type="sldNum" sz="quarter" idx="10"/>
          </p:nvPr>
        </p:nvSpPr>
        <p:spPr/>
        <p:txBody>
          <a:bodyPr/>
          <a:lstStyle/>
          <a:p>
            <a:fld id="{2785D425-2190-4416-AE6F-5E54F4143488}" type="slidenum">
              <a:rPr lang="en-US" smtClean="0"/>
              <a:pPr/>
              <a:t>24</a:t>
            </a:fld>
            <a:endParaRPr lang="en-US"/>
          </a:p>
        </p:txBody>
      </p:sp>
    </p:spTree>
    <p:extLst>
      <p:ext uri="{BB962C8B-B14F-4D97-AF65-F5344CB8AC3E}">
        <p14:creationId xmlns:p14="http://schemas.microsoft.com/office/powerpoint/2010/main" val="2479822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25</a:t>
            </a:fld>
            <a:endParaRPr lang="en-US"/>
          </a:p>
        </p:txBody>
      </p:sp>
    </p:spTree>
    <p:extLst>
      <p:ext uri="{BB962C8B-B14F-4D97-AF65-F5344CB8AC3E}">
        <p14:creationId xmlns:p14="http://schemas.microsoft.com/office/powerpoint/2010/main" val="3760142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as we’re all aware, we humans</a:t>
            </a:r>
            <a:r>
              <a:rPr lang="en-US" baseline="0" dirty="0" smtClean="0"/>
              <a:t> have dramatically altered the natural environment, the dams being one major example.</a:t>
            </a:r>
            <a:endParaRPr lang="en-US" dirty="0" smtClean="0"/>
          </a:p>
          <a:p>
            <a:endParaRPr lang="en-US" dirty="0" smtClean="0"/>
          </a:p>
          <a:p>
            <a:r>
              <a:rPr lang="en-US" dirty="0" smtClean="0"/>
              <a:t>Major Columbia and Snake River hydropower system constructed beginning in 1938.  Photos depict</a:t>
            </a:r>
            <a:r>
              <a:rPr lang="en-US" baseline="0" dirty="0" smtClean="0"/>
              <a:t> the four dams that </a:t>
            </a:r>
            <a:r>
              <a:rPr lang="en-US" baseline="0" dirty="0" err="1" smtClean="0"/>
              <a:t>anadromous</a:t>
            </a:r>
            <a:r>
              <a:rPr lang="en-US" baseline="0" dirty="0" smtClean="0"/>
              <a:t> fish destined for the Yakima River Basin must pass to and from the confluence of the Yakima and Columbia Rivers.  They are from top to bottom (completion year in parentheses) :  Bonneville (1938), The </a:t>
            </a:r>
            <a:r>
              <a:rPr lang="en-US" baseline="0" dirty="0" err="1" smtClean="0"/>
              <a:t>Dalles</a:t>
            </a:r>
            <a:r>
              <a:rPr lang="en-US" baseline="0" dirty="0" smtClean="0"/>
              <a:t> (1958), John Day (1969), and </a:t>
            </a:r>
            <a:r>
              <a:rPr lang="en-US" baseline="0" dirty="0" err="1" smtClean="0"/>
              <a:t>McNary</a:t>
            </a:r>
            <a:r>
              <a:rPr lang="en-US" baseline="0" dirty="0" smtClean="0"/>
              <a:t> (1956).</a:t>
            </a:r>
            <a:endParaRPr lang="en-US" dirty="0"/>
          </a:p>
        </p:txBody>
      </p:sp>
      <p:sp>
        <p:nvSpPr>
          <p:cNvPr id="4" name="Slide Number Placeholder 3"/>
          <p:cNvSpPr>
            <a:spLocks noGrp="1"/>
          </p:cNvSpPr>
          <p:nvPr>
            <p:ph type="sldNum" sz="quarter" idx="10"/>
          </p:nvPr>
        </p:nvSpPr>
        <p:spPr/>
        <p:txBody>
          <a:bodyPr/>
          <a:lstStyle/>
          <a:p>
            <a:fld id="{A61813E0-2505-4836-9F5D-95403262E8B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does that mean we have or have to live with the river system in this state?  </a:t>
            </a:r>
            <a:r>
              <a:rPr lang="en-US" dirty="0" smtClean="0"/>
              <a:t>Did we throw up our</a:t>
            </a:r>
            <a:r>
              <a:rPr lang="en-US" baseline="0" dirty="0" smtClean="0"/>
              <a:t> hands and say, like </a:t>
            </a:r>
            <a:r>
              <a:rPr lang="en-US" baseline="0" dirty="0" err="1" smtClean="0"/>
              <a:t>Eeyore</a:t>
            </a:r>
            <a:r>
              <a:rPr lang="en-US" baseline="0" dirty="0" smtClean="0"/>
              <a:t>, “woe is me – there’s no productivity or capacity left – why bother”?  </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27</a:t>
            </a:fld>
            <a:endParaRPr lang="en-US"/>
          </a:p>
        </p:txBody>
      </p:sp>
    </p:spTree>
    <p:extLst>
      <p:ext uri="{BB962C8B-B14F-4D97-AF65-F5344CB8AC3E}">
        <p14:creationId xmlns:p14="http://schemas.microsoft.com/office/powerpoint/2010/main" val="1959913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These are just a few of the organizations</a:t>
            </a:r>
            <a:r>
              <a:rPr lang="en-US" baseline="0" dirty="0" smtClean="0"/>
              <a:t> working hard to restore salmon habitats throughout the PNW.  Could fill many more slides with tribal and other organization’s logos.</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28</a:t>
            </a:fld>
            <a:endParaRPr lang="en-US"/>
          </a:p>
        </p:txBody>
      </p:sp>
    </p:spTree>
    <p:extLst>
      <p:ext uri="{BB962C8B-B14F-4D97-AF65-F5344CB8AC3E}">
        <p14:creationId xmlns:p14="http://schemas.microsoft.com/office/powerpoint/2010/main" val="4279605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some examples of the good work</a:t>
            </a:r>
            <a:r>
              <a:rPr lang="en-US" baseline="0" dirty="0" smtClean="0"/>
              <a:t> that’s being done.</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29</a:t>
            </a:fld>
            <a:endParaRPr lang="en-US"/>
          </a:p>
        </p:txBody>
      </p:sp>
    </p:spTree>
    <p:extLst>
      <p:ext uri="{BB962C8B-B14F-4D97-AF65-F5344CB8AC3E}">
        <p14:creationId xmlns:p14="http://schemas.microsoft.com/office/powerpoint/2010/main" val="144337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Or stated more scientifically,</a:t>
            </a:r>
            <a:r>
              <a:rPr lang="en-US" baseline="0" dirty="0" smtClean="0"/>
              <a:t> the CESRF was constructed to test this concept – with the goal of maintaining or increasing harvest added by the project.  Given this mouthful and the high priority placed on research to evaluate hatchery effects/uncertainties, a LOT of work went into design and implementation of a comprehensive monitoring program.</a:t>
            </a:r>
            <a:endParaRPr lang="en-US" dirty="0"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747ADF-83E8-466F-8532-28497C11C2E2}"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4DB88-A23F-46C2-8BEE-1BF2F0580AF6}" type="slidenum">
              <a:rPr lang="en-US"/>
              <a:pPr/>
              <a:t>30</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defTabSz="931697">
              <a:defRPr/>
            </a:pPr>
            <a:r>
              <a:rPr lang="en-US" dirty="0" smtClean="0"/>
              <a:t>And this work is certainly helping. This is probably more salmon returning to the Yakima Basin than anyone in this room has observed in their lifetimes.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realistic to expect “self-sustaining natural populations” in the highly altered river systems that we live and work in? Hatchery programs should be regularly evaluated at the local level using expertise across disciplines to collaboratively and iteratively develop appropriate solutions that address the unique problems and limiting factors encountered in each </a:t>
            </a:r>
            <a:r>
              <a:rPr lang="en-US" dirty="0" err="1" smtClean="0"/>
              <a:t>subbasin</a:t>
            </a:r>
            <a:r>
              <a:rPr lang="en-US" dirty="0" smtClean="0"/>
              <a:t> or tributary that hosts a hatchery program.  Finally, evaluation of hatchery programs should include evaluation of environmental and other factors so that hatchery effects are properly reported.</a:t>
            </a:r>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31</a:t>
            </a:fld>
            <a:endParaRPr lang="en-US"/>
          </a:p>
        </p:txBody>
      </p:sp>
    </p:spTree>
    <p:extLst>
      <p:ext uri="{BB962C8B-B14F-4D97-AF65-F5344CB8AC3E}">
        <p14:creationId xmlns:p14="http://schemas.microsoft.com/office/powerpoint/2010/main" val="362886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831A7-FFC6-4DD3-8631-BF1EFB1F8835}" type="slidenum">
              <a:rPr lang="en-US" smtClean="0"/>
              <a:pPr fontAlgn="base">
                <a:spcBef>
                  <a:spcPct val="0"/>
                </a:spcBef>
                <a:spcAft>
                  <a:spcPct val="0"/>
                </a:spcAft>
                <a:defRPr/>
              </a:pPr>
              <a:t>4</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en-US" dirty="0" smtClean="0"/>
              <a:t>M&amp;E has been an integral part of project</a:t>
            </a:r>
            <a:r>
              <a:rPr lang="en-US" baseline="0" dirty="0" smtClean="0"/>
              <a:t> from inception.  This paper summarizes findings for these research topics.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831A7-FFC6-4DD3-8631-BF1EFB1F8835}" type="slidenum">
              <a:rPr lang="en-US" smtClean="0"/>
              <a:pPr fontAlgn="base">
                <a:spcBef>
                  <a:spcPct val="0"/>
                </a:spcBef>
                <a:spcAft>
                  <a:spcPct val="0"/>
                </a:spcAft>
                <a:defRPr/>
              </a:pPr>
              <a:t>5</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en-US" dirty="0" smtClean="0"/>
              <a:t>Note that these practices have been advocated by the Tribes for years (e.g., </a:t>
            </a:r>
            <a:r>
              <a:rPr lang="en-US" dirty="0" err="1" smtClean="0"/>
              <a:t>Cuenco</a:t>
            </a:r>
            <a:r>
              <a:rPr lang="en-US" dirty="0" smtClean="0"/>
              <a:t> et al. 1993) and were in fact built in to the Cle Elum program design from its inception, well before hatchery reform was even a popular regional concept.</a:t>
            </a:r>
          </a:p>
          <a:p>
            <a:pPr eaLnBrk="1" hangingPunct="1">
              <a:spcBef>
                <a:spcPct val="0"/>
              </a:spcBef>
              <a:buFont typeface="Wingdings" pitchFamily="2" charset="2"/>
              <a:buNone/>
            </a:pPr>
            <a:r>
              <a:rPr lang="en-US" dirty="0" err="1" smtClean="0"/>
              <a:t>Cuenco</a:t>
            </a:r>
            <a:r>
              <a:rPr lang="en-US" dirty="0" smtClean="0"/>
              <a:t>, M. L., T. W. H. </a:t>
            </a:r>
            <a:r>
              <a:rPr lang="en-US" dirty="0" err="1" smtClean="0"/>
              <a:t>Backman</a:t>
            </a:r>
            <a:r>
              <a:rPr lang="en-US" dirty="0" smtClean="0"/>
              <a:t>, and P. R. Mundy. 1993. The use of supplementation to aid in natural stock restoration. Pages 269-293 in J. G. Cloud and G. H. </a:t>
            </a:r>
            <a:r>
              <a:rPr lang="en-US" dirty="0" err="1" smtClean="0"/>
              <a:t>Thorgaard</a:t>
            </a:r>
            <a:r>
              <a:rPr lang="en-US" dirty="0" smtClean="0"/>
              <a:t>, editors. Genetic conservation of </a:t>
            </a:r>
            <a:r>
              <a:rPr lang="en-US" dirty="0" err="1" smtClean="0"/>
              <a:t>salmonid</a:t>
            </a:r>
            <a:r>
              <a:rPr lang="en-US" dirty="0" smtClean="0"/>
              <a:t> fishes. Plenum Press, New York.</a:t>
            </a:r>
          </a:p>
          <a:p>
            <a:pPr eaLnBrk="1" hangingPunct="1">
              <a:spcBef>
                <a:spcPct val="0"/>
              </a:spcBef>
              <a:buFont typeface="Wingdings" pitchFamily="2" charset="2"/>
              <a:buNone/>
            </a:pPr>
            <a:r>
              <a:rPr lang="en-US" dirty="0" err="1" smtClean="0"/>
              <a:t>Mobrand</a:t>
            </a:r>
            <a:r>
              <a:rPr lang="en-US" dirty="0" smtClean="0"/>
              <a:t>, L., J. Barr, H. L. Blankenship, D. E. Campton, T. T. P. Evelyn, T. Flagg, C. </a:t>
            </a:r>
            <a:r>
              <a:rPr lang="en-US" dirty="0" err="1" smtClean="0"/>
              <a:t>Mahnken</a:t>
            </a:r>
            <a:r>
              <a:rPr lang="en-US" dirty="0" smtClean="0"/>
              <a:t>, L. W. </a:t>
            </a:r>
            <a:r>
              <a:rPr lang="en-US" dirty="0" err="1" smtClean="0"/>
              <a:t>Seeb</a:t>
            </a:r>
            <a:r>
              <a:rPr lang="en-US" dirty="0" smtClean="0"/>
              <a:t>, P. R. Seidel, and W. W. Smoker. 2005. Hatchery reform in Washington State: principles and emerging issues. Fisheries 30(6):11–23.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F353D-72E2-4118-ADB9-F4B8D3CD4F59}" type="slidenum">
              <a:rPr lang="en-US" smtClean="0"/>
              <a:pPr fontAlgn="base">
                <a:spcBef>
                  <a:spcPct val="0"/>
                </a:spcBef>
                <a:spcAft>
                  <a:spcPct val="0"/>
                </a:spcAft>
                <a:defRPr/>
              </a:pPr>
              <a:t>6</a:t>
            </a:fld>
            <a:endParaRPr lang="en-US" smtClean="0"/>
          </a:p>
        </p:txBody>
      </p:sp>
      <p:sp>
        <p:nvSpPr>
          <p:cNvPr id="45059"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Some more background on the Cle Elum spring </a:t>
            </a:r>
            <a:r>
              <a:rPr lang="en-US" dirty="0" err="1" smtClean="0"/>
              <a:t>chinook</a:t>
            </a:r>
            <a:r>
              <a:rPr lang="en-US" dirty="0" smtClean="0"/>
              <a:t> program in the upper Yakima.  Note gravel-to-gravel concept where central facility used to rear fish, but fish released from 3 acclimation sites.  1</a:t>
            </a:r>
            <a:r>
              <a:rPr lang="en-US" baseline="30000" dirty="0" smtClean="0"/>
              <a:t>st</a:t>
            </a:r>
            <a:r>
              <a:rPr lang="en-US" dirty="0" smtClean="0"/>
              <a:t> brood collected in 1997.  1</a:t>
            </a:r>
            <a:r>
              <a:rPr lang="en-US" baseline="30000" dirty="0" smtClean="0"/>
              <a:t>st</a:t>
            </a:r>
            <a:r>
              <a:rPr lang="en-US" dirty="0" smtClean="0"/>
              <a:t> age-4 returns spawning in wild returned in 2001.  1</a:t>
            </a:r>
            <a:r>
              <a:rPr lang="en-US" baseline="30000" dirty="0" smtClean="0"/>
              <a:t>st</a:t>
            </a:r>
            <a:r>
              <a:rPr lang="en-US" dirty="0" smtClean="0"/>
              <a:t> generation returns from integrated (</a:t>
            </a:r>
            <a:r>
              <a:rPr lang="en-US" dirty="0" err="1" smtClean="0"/>
              <a:t>HoR</a:t>
            </a:r>
            <a:r>
              <a:rPr lang="en-US" dirty="0" smtClean="0"/>
              <a:t> and </a:t>
            </a:r>
            <a:r>
              <a:rPr lang="en-US" dirty="0" err="1" smtClean="0"/>
              <a:t>NoR</a:t>
            </a:r>
            <a:r>
              <a:rPr lang="en-US" dirty="0" smtClean="0"/>
              <a:t>) </a:t>
            </a:r>
            <a:r>
              <a:rPr lang="en-US" dirty="0" err="1" smtClean="0"/>
              <a:t>spawners</a:t>
            </a:r>
            <a:r>
              <a:rPr lang="en-US" dirty="0" smtClean="0"/>
              <a:t> in 2005, 2</a:t>
            </a:r>
            <a:r>
              <a:rPr lang="en-US" baseline="30000" dirty="0" smtClean="0"/>
              <a:t>nd</a:t>
            </a:r>
            <a:r>
              <a:rPr lang="en-US" dirty="0" smtClean="0"/>
              <a:t> generation returns began in 2009.  Only </a:t>
            </a:r>
            <a:r>
              <a:rPr lang="en-US" dirty="0" err="1" smtClean="0"/>
              <a:t>NoR</a:t>
            </a:r>
            <a:r>
              <a:rPr lang="en-US" dirty="0" smtClean="0"/>
              <a:t> fish used for brood.  </a:t>
            </a:r>
          </a:p>
          <a:p>
            <a:pPr eaLnBrk="1" hangingPunct="1">
              <a:spcBef>
                <a:spcPct val="0"/>
              </a:spcBef>
            </a:pPr>
            <a:endParaRPr lang="en-US" dirty="0" smtClean="0"/>
          </a:p>
          <a:p>
            <a:pPr eaLnBrk="1" hangingPunct="1">
              <a:spcBef>
                <a:spcPct val="0"/>
              </a:spcBef>
            </a:pPr>
            <a:r>
              <a:rPr lang="en-US" dirty="0" smtClean="0"/>
              <a:t>The Naches River is being used as a control stream.  Both the upper Yakima and Naches systems experience very similar environmental conditions, e.g., droughts and floods rarely if ever occur in one stream without impacting the other as well.  Also, historical data suggest there are virtually no upper Yakima fish which stray into the Naches system.  Thus, differences in these two populations over time can be attributed to supplementation.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3164F4-CB27-4298-BD45-7B2FC2F5ECCF}" type="slidenum">
              <a:rPr lang="en-US" smtClean="0"/>
              <a:pPr fontAlgn="base">
                <a:spcBef>
                  <a:spcPct val="0"/>
                </a:spcBef>
                <a:spcAft>
                  <a:spcPct val="0"/>
                </a:spcAft>
                <a:defRPr/>
              </a:pPr>
              <a:t>7</a:t>
            </a:fld>
            <a:endParaRPr lang="en-US" smtClean="0"/>
          </a:p>
        </p:txBody>
      </p:sp>
      <p:sp>
        <p:nvSpPr>
          <p:cNvPr id="13315" name="Rectangle 2"/>
          <p:cNvSpPr>
            <a:spLocks noGrp="1" noRot="1" noChangeAspect="1" noChangeArrowheads="1" noTextEdit="1"/>
          </p:cNvSpPr>
          <p:nvPr>
            <p:ph type="sldImg"/>
          </p:nvPr>
        </p:nvSpPr>
        <p:spPr bwMode="auto">
          <a:xfrm>
            <a:off x="1182688" y="695325"/>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93C928-7727-4138-BDC8-867A5C439956}" type="slidenum">
              <a:rPr lang="en-US" smtClean="0"/>
              <a:pPr fontAlgn="base">
                <a:spcBef>
                  <a:spcPct val="0"/>
                </a:spcBef>
                <a:spcAft>
                  <a:spcPct val="0"/>
                </a:spcAft>
                <a:defRPr/>
              </a:pPr>
              <a:t>8</a:t>
            </a:fld>
            <a:endParaRPr lang="en-US" smtClean="0"/>
          </a:p>
        </p:txBody>
      </p:sp>
      <p:sp>
        <p:nvSpPr>
          <p:cNvPr id="15363" name="Rectangle 2"/>
          <p:cNvSpPr>
            <a:spLocks noGrp="1" noRot="1" noChangeAspect="1" noChangeArrowheads="1" noTextEdit="1"/>
          </p:cNvSpPr>
          <p:nvPr>
            <p:ph type="sldImg"/>
          </p:nvPr>
        </p:nvSpPr>
        <p:spPr bwMode="auto">
          <a:xfrm>
            <a:off x="1182688" y="695325"/>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 </a:t>
            </a:r>
            <a:r>
              <a:rPr lang="en-US" altLang="en-US" dirty="0" err="1" smtClean="0"/>
              <a:t>Redd</a:t>
            </a:r>
            <a:r>
              <a:rPr lang="en-US" altLang="en-US" dirty="0" smtClean="0"/>
              <a:t> counts in this tributary increased from a pre-supplementation average of 2.7±1.4 </a:t>
            </a:r>
            <a:r>
              <a:rPr lang="en-US" altLang="en-US" dirty="0" err="1" smtClean="0"/>
              <a:t>redds</a:t>
            </a:r>
            <a:r>
              <a:rPr lang="en-US" altLang="en-US" dirty="0" smtClean="0"/>
              <a:t> per year to a post supplementation average of 71.1±19.5 </a:t>
            </a:r>
            <a:r>
              <a:rPr lang="en-US" altLang="en-US" dirty="0" err="1" smtClean="0"/>
              <a:t>redds</a:t>
            </a:r>
            <a:r>
              <a:rPr lang="en-US" altLang="en-US" dirty="0" smtClean="0"/>
              <a:t> per year (P&lt;0.001).  The percentage of natural-origin carcasses in the </a:t>
            </a:r>
            <a:r>
              <a:rPr lang="en-US" altLang="en-US" dirty="0" err="1" smtClean="0"/>
              <a:t>Teanaway</a:t>
            </a:r>
            <a:r>
              <a:rPr lang="en-US" altLang="en-US" dirty="0" smtClean="0"/>
              <a:t> River changed from a mean of 13.8±8.2% prior to 2006, to 28.7±6.0% after 2006, the first year 4 year-old adult progeny of naturally spawning supplementation fish returned but these changes were not significant.  The single </a:t>
            </a:r>
            <a:r>
              <a:rPr lang="en-US" altLang="en-US" dirty="0" err="1" smtClean="0"/>
              <a:t>redd</a:t>
            </a:r>
            <a:r>
              <a:rPr lang="en-US" altLang="en-US" dirty="0" smtClean="0"/>
              <a:t> observed in the </a:t>
            </a:r>
            <a:r>
              <a:rPr lang="en-US" altLang="en-US" dirty="0" err="1" smtClean="0"/>
              <a:t>Teanaway</a:t>
            </a:r>
            <a:r>
              <a:rPr lang="en-US" altLang="en-US" dirty="0" smtClean="0"/>
              <a:t> River in 1997 and 1998 combined (Figure 5), likely resulted in few wild fish returning to the </a:t>
            </a:r>
            <a:r>
              <a:rPr lang="en-US" altLang="en-US" dirty="0" err="1" smtClean="0"/>
              <a:t>Teanaway</a:t>
            </a:r>
            <a:r>
              <a:rPr lang="en-US" altLang="en-US" dirty="0" smtClean="0"/>
              <a:t> River in 2002.  This was supported by the proportion of wild/natural-origin carcasses observed in 2002 (less than one percent; Figure 5).  Thus it is highly probable that many of the natural-origin fish returning to the </a:t>
            </a:r>
            <a:r>
              <a:rPr lang="en-US" altLang="en-US" dirty="0" err="1" smtClean="0"/>
              <a:t>Teanaway</a:t>
            </a:r>
            <a:r>
              <a:rPr lang="en-US" altLang="en-US" dirty="0" smtClean="0"/>
              <a:t> River in 2006 (42% natural-origin carcasses from a total sample of 50 carcasses; Figure 5) were the product of hatchery-origin crosses from the 110 </a:t>
            </a:r>
            <a:r>
              <a:rPr lang="en-US" altLang="en-US" dirty="0" err="1" smtClean="0"/>
              <a:t>redds</a:t>
            </a:r>
            <a:r>
              <a:rPr lang="en-US" altLang="en-US" dirty="0" smtClean="0"/>
              <a:t> observed in 2002.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a:t>
            </a:r>
            <a:r>
              <a:rPr lang="en-US" baseline="0" dirty="0" smtClean="0"/>
              <a:t> fish are returning to these U&amp;A fishing areas.  Tribal harvest in all years.  State recreational fisheries in 8 of the past 12 years after 40 years without.  Very helpful in building local support for tribal programs – now frequently hear statements like, “We wouldn’t have these fishing opportunities without the tribes’ efforts”.  </a:t>
            </a:r>
            <a:endParaRPr lang="en-US" dirty="0" smtClean="0"/>
          </a:p>
          <a:p>
            <a:endParaRPr lang="en-US" dirty="0"/>
          </a:p>
        </p:txBody>
      </p:sp>
      <p:sp>
        <p:nvSpPr>
          <p:cNvPr id="4" name="Slide Number Placeholder 3"/>
          <p:cNvSpPr>
            <a:spLocks noGrp="1"/>
          </p:cNvSpPr>
          <p:nvPr>
            <p:ph type="sldNum" sz="quarter" idx="10"/>
          </p:nvPr>
        </p:nvSpPr>
        <p:spPr/>
        <p:txBody>
          <a:bodyPr/>
          <a:lstStyle/>
          <a:p>
            <a:fld id="{2785D425-2190-4416-AE6F-5E54F4143488}" type="slidenum">
              <a:rPr lang="en-US" smtClean="0"/>
              <a:pPr/>
              <a:t>9</a:t>
            </a:fld>
            <a:endParaRPr lang="en-US"/>
          </a:p>
        </p:txBody>
      </p:sp>
    </p:spTree>
    <p:extLst>
      <p:ext uri="{BB962C8B-B14F-4D97-AF65-F5344CB8AC3E}">
        <p14:creationId xmlns:p14="http://schemas.microsoft.com/office/powerpoint/2010/main" val="149945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69396-2278-4630-A39F-54382EC22441}" type="datetimeFigureOut">
              <a:rPr lang="en-US" smtClean="0"/>
              <a:pPr/>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9396-2278-4630-A39F-54382EC22441}" type="datetimeFigureOut">
              <a:rPr lang="en-US" smtClean="0"/>
              <a:pPr/>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9396-2278-4630-A39F-54382EC22441}" type="datetimeFigureOut">
              <a:rPr lang="en-US" smtClean="0"/>
              <a:pPr/>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Yakama_ppt_template_r101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70191" y="2191485"/>
            <a:ext cx="5007787" cy="933450"/>
          </a:xfrm>
        </p:spPr>
        <p:txBody>
          <a:bodyPr>
            <a:noAutofit/>
          </a:bodyPr>
          <a:lstStyle>
            <a:lvl1pPr>
              <a:defRPr sz="300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0191" y="3204120"/>
            <a:ext cx="5007787" cy="851185"/>
          </a:xfrm>
        </p:spPr>
        <p:txBody>
          <a:bodyPr>
            <a:normAutofit/>
          </a:bodyPr>
          <a:lstStyle>
            <a:lvl1pPr marL="0" indent="0" algn="l">
              <a:spcBef>
                <a:spcPts val="300"/>
              </a:spcBef>
              <a:buNone/>
              <a:defRPr sz="16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A8D09"/>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Footer Placeholder 4"/>
          <p:cNvSpPr>
            <a:spLocks noGrp="1"/>
          </p:cNvSpPr>
          <p:nvPr>
            <p:ph type="ftr" sz="quarter" idx="10"/>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lvl1pPr>
              <a:defRPr>
                <a:solidFill>
                  <a:srgbClr val="8A8D09"/>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tx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5" name="Footer Placeholder 4"/>
          <p:cNvSpPr>
            <a:spLocks noGrp="1"/>
          </p:cNvSpPr>
          <p:nvPr>
            <p:ph type="ftr" sz="quarter" idx="10"/>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pic>
        <p:nvPicPr>
          <p:cNvPr id="4" name="Picture 3" descr="Yakama_ppt_template_r103_foo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12"/>
          <p:cNvSpPr>
            <a:spLocks noGrp="1"/>
          </p:cNvSpPr>
          <p:nvPr>
            <p:ph type="pic" sz="quarter" idx="14"/>
          </p:nvPr>
        </p:nvSpPr>
        <p:spPr>
          <a:xfrm>
            <a:off x="282575" y="228600"/>
            <a:ext cx="4235450" cy="4187952"/>
          </a:xfrm>
        </p:spPr>
        <p:txBody>
          <a:bodyPr/>
          <a:lstStyle>
            <a:lvl1pPr>
              <a:buNone/>
              <a:defRPr/>
            </a:lvl1pPr>
          </a:lstStyle>
          <a:p>
            <a:r>
              <a:rPr lang="en-US" dirty="0" smtClean="0"/>
              <a:t>Click icon to add picture</a:t>
            </a:r>
            <a:endParaRPr dirty="0"/>
          </a:p>
        </p:txBody>
      </p:sp>
      <p:sp>
        <p:nvSpPr>
          <p:cNvPr id="2" name="Title 1"/>
          <p:cNvSpPr>
            <a:spLocks noGrp="1"/>
          </p:cNvSpPr>
          <p:nvPr>
            <p:ph type="ctrTitle"/>
          </p:nvPr>
        </p:nvSpPr>
        <p:spPr>
          <a:xfrm>
            <a:off x="4624388" y="4624668"/>
            <a:ext cx="4214812" cy="933450"/>
          </a:xfrm>
        </p:spPr>
        <p:txBody>
          <a:bodyPr>
            <a:normAutofit/>
          </a:bodyPr>
          <a:lstStyle>
            <a:lvl1pPr>
              <a:defRPr sz="2800"/>
            </a:lvl1pPr>
          </a:lstStyle>
          <a:p>
            <a:r>
              <a:rPr lang="en-US" dirty="0" smtClean="0"/>
              <a:t>Click to edit Master title style</a:t>
            </a:r>
            <a:endParaRPr dirty="0"/>
          </a:p>
        </p:txBody>
      </p:sp>
      <p:sp>
        <p:nvSpPr>
          <p:cNvPr id="3" name="Subtitle 2"/>
          <p:cNvSpPr>
            <a:spLocks noGrp="1"/>
          </p:cNvSpPr>
          <p:nvPr>
            <p:ph type="subTitle" idx="1"/>
          </p:nvPr>
        </p:nvSpPr>
        <p:spPr>
          <a:xfrm>
            <a:off x="4624388" y="5562600"/>
            <a:ext cx="4214812" cy="627076"/>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0" name="Rectangle 9"/>
          <p:cNvSpPr/>
          <p:nvPr/>
        </p:nvSpPr>
        <p:spPr>
          <a:xfrm>
            <a:off x="462438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smtClean="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9"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Yakama_ppt_template_r10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89795" y="4564895"/>
            <a:ext cx="7332276" cy="856401"/>
          </a:xfrm>
        </p:spPr>
        <p:txBody>
          <a:bodyPr anchor="b" anchorCtr="0">
            <a:normAutofit/>
          </a:bodyPr>
          <a:lstStyle>
            <a:lvl1pPr algn="l">
              <a:defRPr sz="3200" b="0" cap="none" baseline="0">
                <a:solidFill>
                  <a:schemeClr val="tx1"/>
                </a:solidFill>
              </a:defRPr>
            </a:lvl1pPr>
          </a:lstStyle>
          <a:p>
            <a:r>
              <a:rPr lang="en-US" dirty="0" smtClean="0"/>
              <a:t>Click to edit Master title style</a:t>
            </a:r>
            <a:endParaRPr dirty="0"/>
          </a:p>
        </p:txBody>
      </p:sp>
      <p:sp>
        <p:nvSpPr>
          <p:cNvPr id="3" name="Text Placeholder 2"/>
          <p:cNvSpPr>
            <a:spLocks noGrp="1"/>
          </p:cNvSpPr>
          <p:nvPr>
            <p:ph type="body" idx="1"/>
          </p:nvPr>
        </p:nvSpPr>
        <p:spPr>
          <a:xfrm>
            <a:off x="789795" y="5495998"/>
            <a:ext cx="7332275" cy="405531"/>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16" name="Picture 15" descr="Yakama_ppt_template_r103_foo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282575" y="228600"/>
            <a:ext cx="4235450"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2571750"/>
            <a:ext cx="3898713"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498474" y="3733800"/>
            <a:ext cx="389792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2A3EAAE6-F893-47E8-896B-B93FCA4480C5}" type="slidenum">
              <a:rPr lang="en-US" smtClean="0"/>
              <a:pPr/>
              <a:t>‹#›</a:t>
            </a:fld>
            <a:endParaRPr lang="en-US"/>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1591437"/>
          </a:xfrm>
          <a:prstGeom prst="rect">
            <a:avLst/>
          </a:prstGeom>
          <a:solidFill>
            <a:srgbClr val="E8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3744501"/>
          </a:xfrm>
        </p:spPr>
        <p:txBody>
          <a:bodyPr/>
          <a:lstStyle>
            <a:lvl1pPr>
              <a:buNone/>
              <a:defRPr/>
            </a:lvl1pPr>
          </a:lstStyle>
          <a:p>
            <a:r>
              <a:rPr lang="en-US" smtClean="0"/>
              <a:t>Click icon to add picture</a:t>
            </a:r>
            <a:endParaRPr/>
          </a:p>
        </p:txBody>
      </p:sp>
      <p:sp>
        <p:nvSpPr>
          <p:cNvPr id="15"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Footer Placeholder 4"/>
          <p:cNvSpPr>
            <a:spLocks noGrp="1"/>
          </p:cNvSpPr>
          <p:nvPr>
            <p:ph type="ftr" sz="quarter" idx="10"/>
          </p:nvPr>
        </p:nvSpPr>
        <p:spPr>
          <a:xfrm>
            <a:off x="8600940" y="6402241"/>
            <a:ext cx="543060"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9396-2278-4630-A39F-54382EC22441}" type="datetimeFigureOut">
              <a:rPr lang="en-US" smtClean="0"/>
              <a:pPr/>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2"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3"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9"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lumMod val="40000"/>
            <a:lumOff val="60000"/>
            <a:alpha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6601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3" y="2571750"/>
            <a:ext cx="3137345"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498473" y="3733800"/>
            <a:ext cx="313788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5915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49789" cy="833718"/>
          </a:xfrm>
        </p:spPr>
        <p:txBody>
          <a:bodyPr anchor="b">
            <a:normAutofit/>
          </a:bodyPr>
          <a:lstStyle>
            <a:lvl1pPr algn="l">
              <a:defRPr sz="2600" b="0"/>
            </a:lvl1pPr>
          </a:lstStyle>
          <a:p>
            <a:r>
              <a:rPr lang="en-US" dirty="0" smtClean="0"/>
              <a:t>Click to edit Master title style</a:t>
            </a:r>
            <a:endParaRPr dirty="0"/>
          </a:p>
        </p:txBody>
      </p:sp>
      <p:sp>
        <p:nvSpPr>
          <p:cNvPr id="3" name="Picture Placeholder 2"/>
          <p:cNvSpPr>
            <a:spLocks noGrp="1"/>
          </p:cNvSpPr>
          <p:nvPr>
            <p:ph type="pic" idx="1"/>
          </p:nvPr>
        </p:nvSpPr>
        <p:spPr>
          <a:xfrm>
            <a:off x="498474" y="228600"/>
            <a:ext cx="6157820"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506505" y="5257799"/>
            <a:ext cx="6149789"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2A3EAAE6-F893-47E8-896B-B93FCA4480C5}" type="slidenum">
              <a:rPr lang="en-US" smtClean="0"/>
              <a:pPr/>
              <a:t>‹#›</a:t>
            </a:fld>
            <a:endParaRPr lang="en-US"/>
          </a:p>
        </p:txBody>
      </p:sp>
      <p:sp>
        <p:nvSpPr>
          <p:cNvPr id="8" name="Rectangle 7"/>
          <p:cNvSpPr/>
          <p:nvPr/>
        </p:nvSpPr>
        <p:spPr>
          <a:xfrm>
            <a:off x="6802438" y="228600"/>
            <a:ext cx="2057400" cy="2039112"/>
          </a:xfrm>
          <a:prstGeom prst="rect">
            <a:avLst/>
          </a:prstGeom>
          <a:solidFill>
            <a:srgbClr val="E8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Footer Placeholder 4"/>
          <p:cNvSpPr>
            <a:spLocks noGrp="1"/>
          </p:cNvSpPr>
          <p:nvPr>
            <p:ph type="ftr" sz="quarter" idx="3"/>
          </p:nvPr>
        </p:nvSpPr>
        <p:spPr>
          <a:xfrm>
            <a:off x="498474" y="6402241"/>
            <a:ext cx="5826126" cy="365125"/>
          </a:xfrm>
          <a:prstGeom prst="rect">
            <a:avLst/>
          </a:prstGeom>
        </p:spPr>
        <p:txBody>
          <a:bodyPr vert="horz" lIns="91440" tIns="45720" rIns="91440" bIns="45720" rtlCol="0" anchor="ctr"/>
          <a:lstStyle>
            <a:lvl1pPr algn="l">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pic>
        <p:nvPicPr>
          <p:cNvPr id="11" name="Picture 10" descr="Yakama_ppt_template_r103_foo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282574" y="228600"/>
            <a:ext cx="6387167"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2571750"/>
            <a:ext cx="6063691"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498474" y="3733801"/>
            <a:ext cx="6062186" cy="2231766"/>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2A3EAAE6-F893-47E8-896B-B93FCA4480C5}" type="slidenum">
              <a:rPr lang="en-US" smtClean="0"/>
              <a:pPr/>
              <a:t>‹#›</a:t>
            </a:fld>
            <a:endParaRPr lang="en-US"/>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1590739"/>
          </a:xfrm>
        </p:spPr>
        <p:txBody>
          <a:bodyPr/>
          <a:lstStyle>
            <a:lvl1pPr>
              <a:buNone/>
              <a:defRPr/>
            </a:lvl1pPr>
          </a:lstStyle>
          <a:p>
            <a:r>
              <a:rPr lang="en-US" smtClean="0"/>
              <a:t>Click icon to add picture</a:t>
            </a:r>
            <a:endParaRPr/>
          </a:p>
        </p:txBody>
      </p:sp>
      <p:sp>
        <p:nvSpPr>
          <p:cNvPr id="14"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69396-2278-4630-A39F-54382EC22441}" type="datetimeFigureOut">
              <a:rPr lang="en-US" smtClean="0"/>
              <a:pPr/>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37783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
        <p:nvSpPr>
          <p:cNvPr id="12" name="Footer Placeholder 4"/>
          <p:cNvSpPr>
            <a:spLocks noGrp="1"/>
          </p:cNvSpPr>
          <p:nvPr>
            <p:ph type="ftr" sz="quarter" idx="3"/>
          </p:nvPr>
        </p:nvSpPr>
        <p:spPr>
          <a:xfrm>
            <a:off x="8607226" y="6402241"/>
            <a:ext cx="536773"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Yakama_ppt_template_r101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70191" y="2191485"/>
            <a:ext cx="5007787" cy="933450"/>
          </a:xfrm>
        </p:spPr>
        <p:txBody>
          <a:bodyPr>
            <a:noAutofit/>
          </a:bodyPr>
          <a:lstStyle>
            <a:lvl1pPr>
              <a:defRPr sz="300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0191" y="3204120"/>
            <a:ext cx="5007787" cy="851185"/>
          </a:xfrm>
        </p:spPr>
        <p:txBody>
          <a:bodyPr>
            <a:normAutofit/>
          </a:bodyPr>
          <a:lstStyle>
            <a:lvl1pPr marL="0" indent="0" algn="l">
              <a:spcBef>
                <a:spcPts val="300"/>
              </a:spcBef>
              <a:buNone/>
              <a:defRPr sz="16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A8D09"/>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Footer Placeholder 4"/>
          <p:cNvSpPr>
            <a:spLocks noGrp="1"/>
          </p:cNvSpPr>
          <p:nvPr>
            <p:ph type="ftr" sz="quarter" idx="10"/>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lvl1pPr>
              <a:defRPr>
                <a:solidFill>
                  <a:srgbClr val="8A8D09"/>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tx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5" name="Footer Placeholder 4"/>
          <p:cNvSpPr>
            <a:spLocks noGrp="1"/>
          </p:cNvSpPr>
          <p:nvPr>
            <p:ph type="ftr" sz="quarter" idx="10"/>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pic>
        <p:nvPicPr>
          <p:cNvPr id="4" name="Picture 3" descr="Yakama_ppt_template_r103_foo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12"/>
          <p:cNvSpPr>
            <a:spLocks noGrp="1"/>
          </p:cNvSpPr>
          <p:nvPr>
            <p:ph type="pic" sz="quarter" idx="14"/>
          </p:nvPr>
        </p:nvSpPr>
        <p:spPr>
          <a:xfrm>
            <a:off x="282575" y="228600"/>
            <a:ext cx="4235450" cy="4187952"/>
          </a:xfrm>
        </p:spPr>
        <p:txBody>
          <a:bodyPr/>
          <a:lstStyle>
            <a:lvl1pPr>
              <a:buNone/>
              <a:defRPr/>
            </a:lvl1pPr>
          </a:lstStyle>
          <a:p>
            <a:r>
              <a:rPr lang="en-US" dirty="0" smtClean="0"/>
              <a:t>Click icon to add picture</a:t>
            </a:r>
            <a:endParaRPr dirty="0"/>
          </a:p>
        </p:txBody>
      </p:sp>
      <p:sp>
        <p:nvSpPr>
          <p:cNvPr id="2" name="Title 1"/>
          <p:cNvSpPr>
            <a:spLocks noGrp="1"/>
          </p:cNvSpPr>
          <p:nvPr>
            <p:ph type="ctrTitle"/>
          </p:nvPr>
        </p:nvSpPr>
        <p:spPr>
          <a:xfrm>
            <a:off x="4624388" y="4624668"/>
            <a:ext cx="4214812" cy="933450"/>
          </a:xfrm>
        </p:spPr>
        <p:txBody>
          <a:bodyPr>
            <a:normAutofit/>
          </a:bodyPr>
          <a:lstStyle>
            <a:lvl1pPr>
              <a:defRPr sz="2800"/>
            </a:lvl1pPr>
          </a:lstStyle>
          <a:p>
            <a:r>
              <a:rPr lang="en-US" dirty="0" smtClean="0"/>
              <a:t>Click to edit Master title style</a:t>
            </a:r>
            <a:endParaRPr dirty="0"/>
          </a:p>
        </p:txBody>
      </p:sp>
      <p:sp>
        <p:nvSpPr>
          <p:cNvPr id="3" name="Subtitle 2"/>
          <p:cNvSpPr>
            <a:spLocks noGrp="1"/>
          </p:cNvSpPr>
          <p:nvPr>
            <p:ph type="subTitle" idx="1"/>
          </p:nvPr>
        </p:nvSpPr>
        <p:spPr>
          <a:xfrm>
            <a:off x="4624388" y="5562600"/>
            <a:ext cx="4214812" cy="627076"/>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0" name="Rectangle 9"/>
          <p:cNvSpPr/>
          <p:nvPr/>
        </p:nvSpPr>
        <p:spPr>
          <a:xfrm>
            <a:off x="462438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smtClean="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9"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Yakama_ppt_template_r10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89795" y="4564895"/>
            <a:ext cx="7332276" cy="856401"/>
          </a:xfrm>
        </p:spPr>
        <p:txBody>
          <a:bodyPr anchor="b" anchorCtr="0">
            <a:normAutofit/>
          </a:bodyPr>
          <a:lstStyle>
            <a:lvl1pPr algn="l">
              <a:defRPr sz="3200" b="0" cap="none" baseline="0">
                <a:solidFill>
                  <a:schemeClr val="tx1"/>
                </a:solidFill>
              </a:defRPr>
            </a:lvl1pPr>
          </a:lstStyle>
          <a:p>
            <a:r>
              <a:rPr lang="en-US" dirty="0" smtClean="0"/>
              <a:t>Click to edit Master title style</a:t>
            </a:r>
            <a:endParaRPr dirty="0"/>
          </a:p>
        </p:txBody>
      </p:sp>
      <p:sp>
        <p:nvSpPr>
          <p:cNvPr id="3" name="Text Placeholder 2"/>
          <p:cNvSpPr>
            <a:spLocks noGrp="1"/>
          </p:cNvSpPr>
          <p:nvPr>
            <p:ph type="body" idx="1"/>
          </p:nvPr>
        </p:nvSpPr>
        <p:spPr>
          <a:xfrm>
            <a:off x="789795" y="5495998"/>
            <a:ext cx="7332275" cy="405531"/>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16" name="Picture 15" descr="Yakama_ppt_template_r103_foo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282575" y="228600"/>
            <a:ext cx="4235450"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2571750"/>
            <a:ext cx="3898713"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498474" y="3733800"/>
            <a:ext cx="389792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2A3EAAE6-F893-47E8-896B-B93FCA4480C5}" type="slidenum">
              <a:rPr lang="en-US" smtClean="0"/>
              <a:pPr/>
              <a:t>‹#›</a:t>
            </a:fld>
            <a:endParaRPr lang="en-US"/>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1591437"/>
          </a:xfrm>
          <a:prstGeom prst="rect">
            <a:avLst/>
          </a:prstGeom>
          <a:solidFill>
            <a:srgbClr val="E8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3744501"/>
          </a:xfrm>
        </p:spPr>
        <p:txBody>
          <a:bodyPr/>
          <a:lstStyle>
            <a:lvl1pPr>
              <a:buNone/>
              <a:defRPr/>
            </a:lvl1pPr>
          </a:lstStyle>
          <a:p>
            <a:r>
              <a:rPr lang="en-US" smtClean="0"/>
              <a:t>Click icon to add picture</a:t>
            </a:r>
            <a:endParaRPr/>
          </a:p>
        </p:txBody>
      </p:sp>
      <p:sp>
        <p:nvSpPr>
          <p:cNvPr id="15"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69396-2278-4630-A39F-54382EC22441}" type="datetimeFigureOut">
              <a:rPr lang="en-US" smtClean="0"/>
              <a:pPr/>
              <a:t>4/30/2015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Footer Placeholder 4"/>
          <p:cNvSpPr>
            <a:spLocks noGrp="1"/>
          </p:cNvSpPr>
          <p:nvPr>
            <p:ph type="ftr" sz="quarter" idx="10"/>
          </p:nvPr>
        </p:nvSpPr>
        <p:spPr>
          <a:xfrm>
            <a:off x="8600940" y="6402241"/>
            <a:ext cx="543060"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2"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3"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9"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3" y="2571750"/>
            <a:ext cx="3137345"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498473" y="3733800"/>
            <a:ext cx="313788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5915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49789" cy="833718"/>
          </a:xfrm>
        </p:spPr>
        <p:txBody>
          <a:bodyPr anchor="b">
            <a:normAutofit/>
          </a:bodyPr>
          <a:lstStyle>
            <a:lvl1pPr algn="l">
              <a:defRPr sz="2600" b="0"/>
            </a:lvl1pPr>
          </a:lstStyle>
          <a:p>
            <a:r>
              <a:rPr lang="en-US" dirty="0" smtClean="0"/>
              <a:t>Click to edit Master title style</a:t>
            </a:r>
            <a:endParaRPr dirty="0"/>
          </a:p>
        </p:txBody>
      </p:sp>
      <p:sp>
        <p:nvSpPr>
          <p:cNvPr id="3" name="Picture Placeholder 2"/>
          <p:cNvSpPr>
            <a:spLocks noGrp="1"/>
          </p:cNvSpPr>
          <p:nvPr>
            <p:ph type="pic" idx="1"/>
          </p:nvPr>
        </p:nvSpPr>
        <p:spPr>
          <a:xfrm>
            <a:off x="498474" y="228600"/>
            <a:ext cx="6157820"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506505" y="5257799"/>
            <a:ext cx="6149789"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2A3EAAE6-F893-47E8-896B-B93FCA4480C5}" type="slidenum">
              <a:rPr lang="en-US" smtClean="0"/>
              <a:pPr/>
              <a:t>‹#›</a:t>
            </a:fld>
            <a:endParaRPr lang="en-US"/>
          </a:p>
        </p:txBody>
      </p:sp>
      <p:sp>
        <p:nvSpPr>
          <p:cNvPr id="8" name="Rectangle 7"/>
          <p:cNvSpPr/>
          <p:nvPr/>
        </p:nvSpPr>
        <p:spPr>
          <a:xfrm>
            <a:off x="6802438" y="228600"/>
            <a:ext cx="2057400" cy="2039112"/>
          </a:xfrm>
          <a:prstGeom prst="rect">
            <a:avLst/>
          </a:prstGeom>
          <a:solidFill>
            <a:srgbClr val="E8A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Footer Placeholder 4"/>
          <p:cNvSpPr>
            <a:spLocks noGrp="1"/>
          </p:cNvSpPr>
          <p:nvPr>
            <p:ph type="ftr" sz="quarter" idx="3"/>
          </p:nvPr>
        </p:nvSpPr>
        <p:spPr>
          <a:xfrm>
            <a:off x="498474" y="6402241"/>
            <a:ext cx="5826126" cy="365125"/>
          </a:xfrm>
          <a:prstGeom prst="rect">
            <a:avLst/>
          </a:prstGeom>
        </p:spPr>
        <p:txBody>
          <a:bodyPr vert="horz" lIns="91440" tIns="45720" rIns="91440" bIns="45720" rtlCol="0" anchor="ctr"/>
          <a:lstStyle>
            <a:lvl1pPr algn="l">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pic>
        <p:nvPicPr>
          <p:cNvPr id="11" name="Picture 10" descr="Yakama_ppt_template_r103_foo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976"/>
            <a:ext cx="9144000" cy="573024"/>
          </a:xfrm>
          <a:prstGeom prst="rect">
            <a:avLst/>
          </a:prstGeom>
        </p:spPr>
      </p:pic>
      <p:sp>
        <p:nvSpPr>
          <p:cNvPr id="8" name="Rectangle 7"/>
          <p:cNvSpPr/>
          <p:nvPr/>
        </p:nvSpPr>
        <p:spPr>
          <a:xfrm>
            <a:off x="282574" y="228600"/>
            <a:ext cx="6387167" cy="589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2571750"/>
            <a:ext cx="6063691" cy="1162050"/>
          </a:xfrm>
        </p:spPr>
        <p:txBody>
          <a:bodyPr anchor="b">
            <a:normAutofit/>
          </a:bodyPr>
          <a:lstStyle>
            <a:lvl1pPr algn="l">
              <a:defRPr sz="2600" b="0">
                <a:solidFill>
                  <a:schemeClr val="bg1"/>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498474" y="3733801"/>
            <a:ext cx="6062186" cy="2231766"/>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2A3EAAE6-F893-47E8-896B-B93FCA4480C5}" type="slidenum">
              <a:rPr lang="en-US" smtClean="0"/>
              <a:pPr/>
              <a:t>‹#›</a:t>
            </a:fld>
            <a:endParaRPr lang="en-US"/>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1590739"/>
          </a:xfrm>
        </p:spPr>
        <p:txBody>
          <a:bodyPr/>
          <a:lstStyle>
            <a:lvl1pPr>
              <a:buNone/>
              <a:defRPr/>
            </a:lvl1pPr>
          </a:lstStyle>
          <a:p>
            <a:r>
              <a:rPr lang="en-US" smtClean="0"/>
              <a:t>Click icon to add picture</a:t>
            </a:r>
            <a:endParaRPr/>
          </a:p>
        </p:txBody>
      </p:sp>
      <p:sp>
        <p:nvSpPr>
          <p:cNvPr id="14"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69396-2278-4630-A39F-54382EC22441}" type="datetimeFigureOut">
              <a:rPr lang="en-US" smtClean="0"/>
              <a:pPr/>
              <a:t>4/30/2015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37783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
        <p:nvSpPr>
          <p:cNvPr id="12" name="Footer Placeholder 4"/>
          <p:cNvSpPr>
            <a:spLocks noGrp="1"/>
          </p:cNvSpPr>
          <p:nvPr>
            <p:ph type="ftr" sz="quarter" idx="3"/>
          </p:nvPr>
        </p:nvSpPr>
        <p:spPr>
          <a:xfrm>
            <a:off x="8607226" y="6402241"/>
            <a:ext cx="536773"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Footer Placeholder 4"/>
          <p:cNvSpPr>
            <a:spLocks noGrp="1"/>
          </p:cNvSpPr>
          <p:nvPr>
            <p:ph type="ftr" sz="quarter" idx="3"/>
          </p:nvPr>
        </p:nvSpPr>
        <p:spPr>
          <a:xfrm>
            <a:off x="8588364" y="6402241"/>
            <a:ext cx="555635"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69396-2278-4630-A39F-54382EC22441}" type="datetimeFigureOut">
              <a:rPr lang="en-US" smtClean="0"/>
              <a:pPr/>
              <a:t>4/30/2015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69396-2278-4630-A39F-54382EC22441}" type="datetimeFigureOut">
              <a:rPr lang="en-US" smtClean="0"/>
              <a:pPr/>
              <a:t>4/30/2015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69396-2278-4630-A39F-54382EC22441}" type="datetimeFigureOut">
              <a:rPr lang="en-US" smtClean="0"/>
              <a:pPr/>
              <a:t>4/30/2015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69396-2278-4630-A39F-54382EC22441}" type="datetimeFigureOut">
              <a:rPr lang="en-US" smtClean="0"/>
              <a:pPr/>
              <a:t>4/30/2015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EAAE6-F893-47E8-896B-B93FCA4480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69396-2278-4630-A39F-54382EC22441}" type="datetimeFigureOut">
              <a:rPr lang="en-US" smtClean="0"/>
              <a:pPr/>
              <a:t>4/30/2015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EAAE6-F893-47E8-896B-B93FCA448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Yakama_ppt_template_r103.jp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98474" y="484094"/>
            <a:ext cx="6958189" cy="1116106"/>
          </a:xfrm>
          <a:prstGeom prst="rect">
            <a:avLst/>
          </a:prstGeom>
        </p:spPr>
        <p:txBody>
          <a:bodyPr vert="horz" lIns="91440" tIns="45720" rIns="91440" bIns="45720" rtlCol="0" anchor="t"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498474" y="1981200"/>
            <a:ext cx="8096179"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2" r:id="rId14"/>
    <p:sldLayoutId id="2147483674" r:id="rId15"/>
    <p:sldLayoutId id="2147483675" r:id="rId16"/>
    <p:sldLayoutId id="2147483676" r:id="rId17"/>
    <p:sldLayoutId id="2147483677" r:id="rId18"/>
    <p:sldLayoutId id="2147483678" r:id="rId19"/>
    <p:sldLayoutId id="2147483679" r:id="rId20"/>
    <p:sldLayoutId id="2147483680" r:id="rId21"/>
  </p:sldLayoutIdLst>
  <p:timing>
    <p:tnLst>
      <p:par>
        <p:cTn id="1" dur="indefinite" restart="never" nodeType="tmRoot"/>
      </p:par>
    </p:tnLst>
  </p:timing>
  <p:txStyles>
    <p:titleStyle>
      <a:lvl1pPr algn="l" defTabSz="914400" rtl="0" eaLnBrk="1" latinLnBrk="0" hangingPunct="1">
        <a:spcBef>
          <a:spcPct val="0"/>
        </a:spcBef>
        <a:buNone/>
        <a:defRPr sz="3600" b="0" kern="1200">
          <a:solidFill>
            <a:srgbClr val="8A8D09"/>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Yakama_ppt_template_r103.jp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98474" y="484094"/>
            <a:ext cx="6958189" cy="1116106"/>
          </a:xfrm>
          <a:prstGeom prst="rect">
            <a:avLst/>
          </a:prstGeom>
        </p:spPr>
        <p:txBody>
          <a:bodyPr vert="horz" lIns="91440" tIns="45720" rIns="91440" bIns="45720" rtlCol="0" anchor="t"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498474" y="1981200"/>
            <a:ext cx="8096179"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Footer Placeholder 4"/>
          <p:cNvSpPr>
            <a:spLocks noGrp="1"/>
          </p:cNvSpPr>
          <p:nvPr>
            <p:ph type="ftr" sz="quarter" idx="3"/>
          </p:nvPr>
        </p:nvSpPr>
        <p:spPr>
          <a:xfrm>
            <a:off x="8594652" y="6402241"/>
            <a:ext cx="549347" cy="365125"/>
          </a:xfrm>
          <a:prstGeom prst="rect">
            <a:avLst/>
          </a:prstGeom>
        </p:spPr>
        <p:txBody>
          <a:bodyPr vert="horz" lIns="91440" tIns="45720" rIns="91440" bIns="45720" rtlCol="0" anchor="ctr"/>
          <a:lstStyle>
            <a:lvl1pPr algn="ctr">
              <a:defRPr sz="1100">
                <a:solidFill>
                  <a:srgbClr val="8A8D09"/>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iming>
    <p:tnLst>
      <p:par>
        <p:cTn id="1" dur="indefinite" restart="never" nodeType="tmRoot"/>
      </p:par>
    </p:tnLst>
  </p:timing>
  <p:txStyles>
    <p:titleStyle>
      <a:lvl1pPr algn="l" defTabSz="914400" rtl="0" eaLnBrk="1" latinLnBrk="0" hangingPunct="1">
        <a:spcBef>
          <a:spcPct val="0"/>
        </a:spcBef>
        <a:buNone/>
        <a:defRPr sz="3600" b="0" kern="1200">
          <a:solidFill>
            <a:srgbClr val="8A8D09"/>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13.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Microsoft_Excel_97-2003_Worksheet4.xls"/></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26.gi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4.xml"/><Relationship Id="rId1" Type="http://schemas.openxmlformats.org/officeDocument/2006/relationships/themeOverride" Target="../theme/themeOverride2.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25.xml"/><Relationship Id="rId7" Type="http://schemas.openxmlformats.org/officeDocument/2006/relationships/image" Target="../media/image36.jpeg"/><Relationship Id="rId2" Type="http://schemas.openxmlformats.org/officeDocument/2006/relationships/slideLayout" Target="../slideLayouts/slideLayout34.xml"/><Relationship Id="rId1" Type="http://schemas.openxmlformats.org/officeDocument/2006/relationships/themeOverride" Target="../theme/themeOverride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28.xml"/><Relationship Id="rId16"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gif"/><Relationship Id="rId4" Type="http://schemas.openxmlformats.org/officeDocument/2006/relationships/image" Target="../media/image46.gif"/><Relationship Id="rId9" Type="http://schemas.openxmlformats.org/officeDocument/2006/relationships/image" Target="../media/image51.jpeg"/><Relationship Id="rId14" Type="http://schemas.openxmlformats.org/officeDocument/2006/relationships/image" Target="../media/image56.gif"/></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ykfp.org/par.htm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8.xml"/><Relationship Id="rId7" Type="http://schemas.openxmlformats.org/officeDocument/2006/relationships/image" Target="../media/image10.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Microsoft_Excel_97-2003_Worksheet2.xls"/><Relationship Id="rId5" Type="http://schemas.openxmlformats.org/officeDocument/2006/relationships/image" Target="../media/image9.emf"/><Relationship Id="rId4" Type="http://schemas.openxmlformats.org/officeDocument/2006/relationships/oleObject" Target="../embeddings/Microsoft_Excel_97-2003_Worksheet1.xls"/><Relationship Id="rId9"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ctrTitle"/>
          </p:nvPr>
        </p:nvSpPr>
        <p:spPr>
          <a:xfrm>
            <a:off x="0" y="228600"/>
            <a:ext cx="9067800" cy="1676400"/>
          </a:xfrm>
        </p:spPr>
        <p:txBody>
          <a:bodyPr>
            <a:normAutofit fontScale="90000"/>
          </a:bodyPr>
          <a:lstStyle/>
          <a:p>
            <a:pPr>
              <a:defRPr/>
            </a:pPr>
            <a:r>
              <a:rPr lang="en-US" sz="3600" dirty="0">
                <a:solidFill>
                  <a:srgbClr val="FFC000"/>
                </a:solidFill>
              </a:rPr>
              <a:t>A Synthesis of Findings from an Integrated Hatchery Program after Three Generations </a:t>
            </a:r>
            <a:r>
              <a:rPr lang="en-US" sz="3600" dirty="0" smtClean="0">
                <a:solidFill>
                  <a:srgbClr val="FFC000"/>
                </a:solidFill>
              </a:rPr>
              <a:t>of Spawning in the </a:t>
            </a:r>
            <a:r>
              <a:rPr lang="en-US" sz="3600" dirty="0">
                <a:solidFill>
                  <a:srgbClr val="FFC000"/>
                </a:solidFill>
              </a:rPr>
              <a:t>Natural </a:t>
            </a:r>
            <a:r>
              <a:rPr lang="en-US" sz="3600" dirty="0" smtClean="0">
                <a:solidFill>
                  <a:srgbClr val="FFC000"/>
                </a:solidFill>
              </a:rPr>
              <a:t>Environment</a:t>
            </a:r>
            <a:endParaRPr lang="en-US" sz="4000" b="1" dirty="0" smtClean="0">
              <a:solidFill>
                <a:srgbClr val="FFC000"/>
              </a:solidFill>
              <a:effectLst>
                <a:outerShdw blurRad="38100" dist="38100" dir="2700000" algn="tl">
                  <a:srgbClr val="000000"/>
                </a:outerShdw>
              </a:effectLst>
            </a:endParaRPr>
          </a:p>
        </p:txBody>
      </p:sp>
      <p:pic>
        <p:nvPicPr>
          <p:cNvPr id="1028" name="Picture 4" descr="North American Journal of Aquacul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194793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2057400"/>
            <a:ext cx="8382000" cy="1015663"/>
          </a:xfrm>
          <a:prstGeom prst="rect">
            <a:avLst/>
          </a:prstGeom>
        </p:spPr>
        <p:txBody>
          <a:bodyPr wrap="square">
            <a:spAutoFit/>
          </a:bodyPr>
          <a:lstStyle/>
          <a:p>
            <a:r>
              <a:rPr lang="en-US" sz="2000" dirty="0">
                <a:solidFill>
                  <a:schemeClr val="accent1">
                    <a:lumMod val="20000"/>
                    <a:lumOff val="80000"/>
                  </a:schemeClr>
                </a:solidFill>
              </a:rPr>
              <a:t>David E. </a:t>
            </a:r>
            <a:r>
              <a:rPr lang="en-US" sz="2000" dirty="0" smtClean="0">
                <a:solidFill>
                  <a:schemeClr val="accent1">
                    <a:lumMod val="20000"/>
                    <a:lumOff val="80000"/>
                  </a:schemeClr>
                </a:solidFill>
              </a:rPr>
              <a:t>Fast, </a:t>
            </a:r>
            <a:r>
              <a:rPr lang="en-US" sz="2000" dirty="0">
                <a:solidFill>
                  <a:schemeClr val="accent1">
                    <a:lumMod val="20000"/>
                    <a:lumOff val="80000"/>
                  </a:schemeClr>
                </a:solidFill>
              </a:rPr>
              <a:t>Curtis M. </a:t>
            </a:r>
            <a:r>
              <a:rPr lang="en-US" sz="2000" dirty="0" smtClean="0">
                <a:solidFill>
                  <a:schemeClr val="accent1">
                    <a:lumMod val="20000"/>
                    <a:lumOff val="80000"/>
                  </a:schemeClr>
                </a:solidFill>
              </a:rPr>
              <a:t>Knudsen, </a:t>
            </a:r>
            <a:r>
              <a:rPr lang="en-US" sz="2000" dirty="0">
                <a:solidFill>
                  <a:schemeClr val="accent1">
                    <a:lumMod val="20000"/>
                    <a:lumOff val="80000"/>
                  </a:schemeClr>
                </a:solidFill>
              </a:rPr>
              <a:t>William J. Bosch, Anthony L. </a:t>
            </a:r>
            <a:r>
              <a:rPr lang="en-US" sz="2000" dirty="0" err="1" smtClean="0">
                <a:solidFill>
                  <a:schemeClr val="accent1">
                    <a:lumMod val="20000"/>
                    <a:lumOff val="80000"/>
                  </a:schemeClr>
                </a:solidFill>
              </a:rPr>
              <a:t>Fritts</a:t>
            </a:r>
            <a:r>
              <a:rPr lang="en-US" sz="2000" dirty="0" smtClean="0">
                <a:solidFill>
                  <a:schemeClr val="accent1">
                    <a:lumMod val="20000"/>
                    <a:lumOff val="80000"/>
                  </a:schemeClr>
                </a:solidFill>
              </a:rPr>
              <a:t>, </a:t>
            </a:r>
          </a:p>
          <a:p>
            <a:r>
              <a:rPr lang="en-US" sz="2000" dirty="0" smtClean="0">
                <a:solidFill>
                  <a:schemeClr val="accent1">
                    <a:lumMod val="20000"/>
                    <a:lumOff val="80000"/>
                  </a:schemeClr>
                </a:solidFill>
              </a:rPr>
              <a:t>Gabriel </a:t>
            </a:r>
            <a:r>
              <a:rPr lang="en-US" sz="2000" dirty="0">
                <a:solidFill>
                  <a:schemeClr val="accent1">
                    <a:lumMod val="20000"/>
                    <a:lumOff val="80000"/>
                  </a:schemeClr>
                </a:solidFill>
              </a:rPr>
              <a:t>M. </a:t>
            </a:r>
            <a:r>
              <a:rPr lang="en-US" sz="2000" dirty="0" smtClean="0">
                <a:solidFill>
                  <a:schemeClr val="accent1">
                    <a:lumMod val="20000"/>
                    <a:lumOff val="80000"/>
                  </a:schemeClr>
                </a:solidFill>
              </a:rPr>
              <a:t>Temple, Mark </a:t>
            </a:r>
            <a:r>
              <a:rPr lang="en-US" sz="2000" dirty="0">
                <a:solidFill>
                  <a:schemeClr val="accent1">
                    <a:lumMod val="20000"/>
                    <a:lumOff val="80000"/>
                  </a:schemeClr>
                </a:solidFill>
              </a:rPr>
              <a:t>V. Johnston, Todd N. </a:t>
            </a:r>
            <a:r>
              <a:rPr lang="en-US" sz="2000" dirty="0" smtClean="0">
                <a:solidFill>
                  <a:schemeClr val="accent1">
                    <a:lumMod val="20000"/>
                    <a:lumOff val="80000"/>
                  </a:schemeClr>
                </a:solidFill>
              </a:rPr>
              <a:t>Pearsons, </a:t>
            </a:r>
            <a:r>
              <a:rPr lang="en-US" sz="2000" dirty="0">
                <a:solidFill>
                  <a:schemeClr val="accent1">
                    <a:lumMod val="20000"/>
                    <a:lumOff val="80000"/>
                  </a:schemeClr>
                </a:solidFill>
              </a:rPr>
              <a:t>Donald A. </a:t>
            </a:r>
            <a:r>
              <a:rPr lang="en-US" sz="2000" dirty="0" smtClean="0">
                <a:solidFill>
                  <a:schemeClr val="accent1">
                    <a:lumMod val="20000"/>
                    <a:lumOff val="80000"/>
                  </a:schemeClr>
                </a:solidFill>
              </a:rPr>
              <a:t>Larsen, </a:t>
            </a:r>
            <a:r>
              <a:rPr lang="en-US" sz="2000" dirty="0">
                <a:solidFill>
                  <a:schemeClr val="accent1">
                    <a:lumMod val="20000"/>
                    <a:lumOff val="80000"/>
                  </a:schemeClr>
                </a:solidFill>
              </a:rPr>
              <a:t>Andrew H. </a:t>
            </a:r>
            <a:r>
              <a:rPr lang="en-US" sz="2000" dirty="0" err="1" smtClean="0">
                <a:solidFill>
                  <a:schemeClr val="accent1">
                    <a:lumMod val="20000"/>
                    <a:lumOff val="80000"/>
                  </a:schemeClr>
                </a:solidFill>
              </a:rPr>
              <a:t>Dittman</a:t>
            </a:r>
            <a:r>
              <a:rPr lang="en-US" sz="2000" dirty="0" smtClean="0">
                <a:solidFill>
                  <a:schemeClr val="accent1">
                    <a:lumMod val="20000"/>
                    <a:lumOff val="80000"/>
                  </a:schemeClr>
                </a:solidFill>
              </a:rPr>
              <a:t>, </a:t>
            </a:r>
            <a:r>
              <a:rPr lang="en-US" sz="2000" dirty="0" err="1" smtClean="0">
                <a:solidFill>
                  <a:schemeClr val="accent1">
                    <a:lumMod val="20000"/>
                    <a:lumOff val="80000"/>
                  </a:schemeClr>
                </a:solidFill>
              </a:rPr>
              <a:t>Darran</a:t>
            </a:r>
            <a:r>
              <a:rPr lang="en-US" sz="2000" dirty="0" smtClean="0">
                <a:solidFill>
                  <a:schemeClr val="accent1">
                    <a:lumMod val="20000"/>
                    <a:lumOff val="80000"/>
                  </a:schemeClr>
                </a:solidFill>
              </a:rPr>
              <a:t> May, and </a:t>
            </a:r>
            <a:r>
              <a:rPr lang="en-US" sz="2000" dirty="0">
                <a:solidFill>
                  <a:schemeClr val="accent1">
                    <a:lumMod val="20000"/>
                    <a:lumOff val="80000"/>
                  </a:schemeClr>
                </a:solidFill>
              </a:rPr>
              <a:t>Charles R. </a:t>
            </a:r>
            <a:r>
              <a:rPr lang="en-US" sz="2000" dirty="0" smtClean="0">
                <a:solidFill>
                  <a:schemeClr val="accent1">
                    <a:lumMod val="20000"/>
                    <a:lumOff val="80000"/>
                  </a:schemeClr>
                </a:solidFill>
              </a:rPr>
              <a:t>Strom</a:t>
            </a:r>
            <a:endParaRPr lang="en-US" sz="2000" dirty="0">
              <a:solidFill>
                <a:schemeClr val="accent1">
                  <a:lumMod val="20000"/>
                  <a:lumOff val="80000"/>
                </a:schemeClr>
              </a:solidFill>
            </a:endParaRPr>
          </a:p>
        </p:txBody>
      </p:sp>
      <p:sp>
        <p:nvSpPr>
          <p:cNvPr id="7" name="Rectangle 6"/>
          <p:cNvSpPr/>
          <p:nvPr/>
        </p:nvSpPr>
        <p:spPr>
          <a:xfrm>
            <a:off x="2362200" y="3276600"/>
            <a:ext cx="6400800" cy="2585323"/>
          </a:xfrm>
          <a:prstGeom prst="rect">
            <a:avLst/>
          </a:prstGeom>
        </p:spPr>
        <p:txBody>
          <a:bodyPr wrap="square">
            <a:spAutoFit/>
          </a:bodyPr>
          <a:lstStyle/>
          <a:p>
            <a:r>
              <a:rPr lang="en-US" dirty="0">
                <a:solidFill>
                  <a:schemeClr val="accent1">
                    <a:lumMod val="20000"/>
                    <a:lumOff val="80000"/>
                  </a:schemeClr>
                </a:solidFill>
              </a:rPr>
              <a:t>Acknowledgments:  Melvin Sampson, Levi </a:t>
            </a:r>
            <a:r>
              <a:rPr lang="en-US" dirty="0" smtClean="0">
                <a:solidFill>
                  <a:schemeClr val="accent1">
                    <a:lumMod val="20000"/>
                    <a:lumOff val="80000"/>
                  </a:schemeClr>
                </a:solidFill>
              </a:rPr>
              <a:t>George, Yakama Nation, CESRF staff, Bruce </a:t>
            </a:r>
            <a:r>
              <a:rPr lang="en-US" dirty="0">
                <a:solidFill>
                  <a:schemeClr val="accent1">
                    <a:lumMod val="20000"/>
                    <a:lumOff val="80000"/>
                  </a:schemeClr>
                </a:solidFill>
              </a:rPr>
              <a:t>Watson, Joel Hubble, Gerry Lewis, Joe Hoptowit, Doug Neeley, Craig Busack, Bill </a:t>
            </a:r>
            <a:r>
              <a:rPr lang="en-US" dirty="0" err="1">
                <a:solidFill>
                  <a:schemeClr val="accent1">
                    <a:lumMod val="20000"/>
                    <a:lumOff val="80000"/>
                  </a:schemeClr>
                </a:solidFill>
              </a:rPr>
              <a:t>Hopley</a:t>
            </a:r>
            <a:r>
              <a:rPr lang="en-US" dirty="0">
                <a:solidFill>
                  <a:schemeClr val="accent1">
                    <a:lumMod val="20000"/>
                    <a:lumOff val="80000"/>
                  </a:schemeClr>
                </a:solidFill>
              </a:rPr>
              <a:t>, Lynn Hatcher, Steve Schroder, Ray Brunson, Joy </a:t>
            </a:r>
            <a:r>
              <a:rPr lang="en-US" dirty="0" err="1">
                <a:solidFill>
                  <a:schemeClr val="accent1">
                    <a:lumMod val="20000"/>
                    <a:lumOff val="80000"/>
                  </a:schemeClr>
                </a:solidFill>
              </a:rPr>
              <a:t>Evered</a:t>
            </a:r>
            <a:r>
              <a:rPr lang="en-US" dirty="0">
                <a:solidFill>
                  <a:schemeClr val="accent1">
                    <a:lumMod val="20000"/>
                    <a:lumOff val="80000"/>
                  </a:schemeClr>
                </a:solidFill>
              </a:rPr>
              <a:t>, Sharon Lutz, Joan Thomas, Kerry Naish, Charlie Waters, Brian Beckman, Pat </a:t>
            </a:r>
            <a:r>
              <a:rPr lang="en-US" dirty="0" err="1">
                <a:solidFill>
                  <a:schemeClr val="accent1">
                    <a:lumMod val="20000"/>
                    <a:lumOff val="80000"/>
                  </a:schemeClr>
                </a:solidFill>
              </a:rPr>
              <a:t>Oshie</a:t>
            </a:r>
            <a:r>
              <a:rPr lang="en-US" dirty="0">
                <a:solidFill>
                  <a:schemeClr val="accent1">
                    <a:lumMod val="20000"/>
                    <a:lumOff val="80000"/>
                  </a:schemeClr>
                </a:solidFill>
              </a:rPr>
              <a:t>, Pat </a:t>
            </a:r>
            <a:r>
              <a:rPr lang="en-US" dirty="0" err="1">
                <a:solidFill>
                  <a:schemeClr val="accent1">
                    <a:lumMod val="20000"/>
                    <a:lumOff val="80000"/>
                  </a:schemeClr>
                </a:solidFill>
              </a:rPr>
              <a:t>Spurgin</a:t>
            </a:r>
            <a:r>
              <a:rPr lang="en-US" dirty="0">
                <a:solidFill>
                  <a:schemeClr val="accent1">
                    <a:lumMod val="20000"/>
                    <a:lumOff val="80000"/>
                  </a:schemeClr>
                </a:solidFill>
              </a:rPr>
              <a:t>, </a:t>
            </a:r>
            <a:r>
              <a:rPr lang="en-US" dirty="0" smtClean="0">
                <a:solidFill>
                  <a:schemeClr val="accent1">
                    <a:lumMod val="20000"/>
                    <a:lumOff val="80000"/>
                  </a:schemeClr>
                </a:solidFill>
              </a:rPr>
              <a:t>Peter Galbreath, </a:t>
            </a:r>
            <a:r>
              <a:rPr lang="en-US" dirty="0">
                <a:solidFill>
                  <a:schemeClr val="accent1">
                    <a:lumMod val="20000"/>
                    <a:lumOff val="80000"/>
                  </a:schemeClr>
                </a:solidFill>
              </a:rPr>
              <a:t>Lars </a:t>
            </a:r>
            <a:r>
              <a:rPr lang="en-US" dirty="0" err="1" smtClean="0">
                <a:solidFill>
                  <a:schemeClr val="accent1">
                    <a:lumMod val="20000"/>
                    <a:lumOff val="80000"/>
                  </a:schemeClr>
                </a:solidFill>
              </a:rPr>
              <a:t>Mobrand</a:t>
            </a:r>
            <a:r>
              <a:rPr lang="en-US" dirty="0" smtClean="0">
                <a:solidFill>
                  <a:schemeClr val="accent1">
                    <a:lumMod val="20000"/>
                    <a:lumOff val="80000"/>
                  </a:schemeClr>
                </a:solidFill>
              </a:rPr>
              <a:t>, WDFW, NOAA, USFWS, BOR, CRITFC, U. of Idaho, U. of Washington, CWU, PSMFC, BPA, and NPCC</a:t>
            </a:r>
            <a:endParaRPr lang="en-US" dirty="0">
              <a:solidFill>
                <a:schemeClr val="accent1">
                  <a:lumMod val="20000"/>
                  <a:lumOff val="80000"/>
                </a:schemeClr>
              </a:solidFill>
            </a:endParaRPr>
          </a:p>
        </p:txBody>
      </p:sp>
      <p:sp>
        <p:nvSpPr>
          <p:cNvPr id="8" name="Rectangle 7"/>
          <p:cNvSpPr/>
          <p:nvPr/>
        </p:nvSpPr>
        <p:spPr>
          <a:xfrm>
            <a:off x="2209800" y="6019800"/>
            <a:ext cx="6553200" cy="646331"/>
          </a:xfrm>
          <a:prstGeom prst="rect">
            <a:avLst/>
          </a:prstGeom>
        </p:spPr>
        <p:txBody>
          <a:bodyPr wrap="square">
            <a:spAutoFit/>
          </a:bodyPr>
          <a:lstStyle/>
          <a:p>
            <a:r>
              <a:rPr lang="en-US" dirty="0" smtClean="0">
                <a:solidFill>
                  <a:srgbClr val="FFC000"/>
                </a:solidFill>
              </a:rPr>
              <a:t>Proceedings of </a:t>
            </a:r>
            <a:r>
              <a:rPr lang="en-US" dirty="0">
                <a:solidFill>
                  <a:srgbClr val="FFC000"/>
                </a:solidFill>
              </a:rPr>
              <a:t>the Hatcheries and Management of Aquatic </a:t>
            </a:r>
            <a:r>
              <a:rPr lang="en-US" dirty="0" smtClean="0">
                <a:solidFill>
                  <a:srgbClr val="FFC000"/>
                </a:solidFill>
              </a:rPr>
              <a:t>Resources Symposium, Little Rock, AK, Sept. 8-12, 2013</a:t>
            </a:r>
            <a:endParaRPr lang="en-US" dirty="0">
              <a:solidFill>
                <a:srgbClr val="FFC000"/>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a:spLocks noGrp="1" noChangeArrowheads="1"/>
          </p:cNvSpPr>
          <p:nvPr>
            <p:ph type="ctrTitle"/>
          </p:nvPr>
        </p:nvSpPr>
        <p:spPr>
          <a:xfrm>
            <a:off x="0" y="228600"/>
            <a:ext cx="9067800" cy="762000"/>
          </a:xfrm>
        </p:spPr>
        <p:txBody>
          <a:bodyPr>
            <a:normAutofit/>
          </a:bodyPr>
          <a:lstStyle/>
          <a:p>
            <a:pPr algn="ctr">
              <a:defRPr/>
            </a:pPr>
            <a:r>
              <a:rPr lang="en-US" sz="3600" dirty="0" smtClean="0">
                <a:solidFill>
                  <a:srgbClr val="FFC000"/>
                </a:solidFill>
              </a:rPr>
              <a:t>Life History Trait Differences, etc.</a:t>
            </a:r>
            <a:endParaRPr lang="en-US" sz="4000" b="1" dirty="0" smtClean="0">
              <a:solidFill>
                <a:srgbClr val="FFC000"/>
              </a:solidFill>
              <a:effectLst>
                <a:outerShdw blurRad="38100" dist="38100" dir="2700000" algn="tl">
                  <a:srgbClr val="000000"/>
                </a:outerShdw>
              </a:effectLst>
            </a:endParaRPr>
          </a:p>
        </p:txBody>
      </p:sp>
      <p:sp>
        <p:nvSpPr>
          <p:cNvPr id="5" name="Text Box 3"/>
          <p:cNvSpPr txBox="1">
            <a:spLocks noChangeArrowheads="1"/>
          </p:cNvSpPr>
          <p:nvPr/>
        </p:nvSpPr>
        <p:spPr bwMode="auto">
          <a:xfrm>
            <a:off x="457200" y="4495800"/>
            <a:ext cx="3414319" cy="1066800"/>
          </a:xfrm>
          <a:prstGeom prst="rect">
            <a:avLst/>
          </a:prstGeom>
          <a:noFill/>
          <a:ln w="9525">
            <a:noFill/>
            <a:miter lim="800000"/>
            <a:headEnd/>
            <a:tailEnd/>
          </a:ln>
        </p:spPr>
        <p:txBody>
          <a:bodyPr/>
          <a:lstStyle/>
          <a:p>
            <a:pPr>
              <a:spcBef>
                <a:spcPts val="600"/>
              </a:spcBef>
            </a:pPr>
            <a:r>
              <a:rPr lang="en-US" sz="2400" dirty="0" smtClean="0">
                <a:solidFill>
                  <a:schemeClr val="bg2"/>
                </a:solidFill>
                <a:latin typeface="Calibri" pitchFamily="34" charset="0"/>
              </a:rPr>
              <a:t>Knudsen et al. 2006, 2008</a:t>
            </a:r>
          </a:p>
          <a:p>
            <a:pPr>
              <a:spcBef>
                <a:spcPts val="600"/>
              </a:spcBef>
            </a:pPr>
            <a:r>
              <a:rPr lang="en-US" sz="2400" dirty="0" smtClean="0">
                <a:solidFill>
                  <a:schemeClr val="bg2"/>
                </a:solidFill>
                <a:latin typeface="Calibri" pitchFamily="34" charset="0"/>
              </a:rPr>
              <a:t>Busack et al. 2007</a:t>
            </a:r>
          </a:p>
          <a:p>
            <a:pPr>
              <a:spcBef>
                <a:spcPts val="600"/>
              </a:spcBef>
            </a:pPr>
            <a:endParaRPr lang="en-US" sz="2400" dirty="0" smtClean="0">
              <a:solidFill>
                <a:srgbClr val="002060"/>
              </a:solidFill>
              <a:latin typeface="Calibri" pitchFamily="34" charset="0"/>
            </a:endParaRPr>
          </a:p>
        </p:txBody>
      </p:sp>
      <p:graphicFrame>
        <p:nvGraphicFramePr>
          <p:cNvPr id="2" name="Chart 1"/>
          <p:cNvGraphicFramePr/>
          <p:nvPr>
            <p:extLst>
              <p:ext uri="{D42A27DB-BD31-4B8C-83A1-F6EECF244321}">
                <p14:modId xmlns:p14="http://schemas.microsoft.com/office/powerpoint/2010/main" val="1729212136"/>
              </p:ext>
            </p:extLst>
          </p:nvPr>
        </p:nvGraphicFramePr>
        <p:xfrm>
          <a:off x="457200" y="1066800"/>
          <a:ext cx="4191000" cy="309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extLst>
              <p:ext uri="{D42A27DB-BD31-4B8C-83A1-F6EECF244321}">
                <p14:modId xmlns:p14="http://schemas.microsoft.com/office/powerpoint/2010/main" val="1496145498"/>
              </p:ext>
            </p:extLst>
          </p:nvPr>
        </p:nvGraphicFramePr>
        <p:xfrm>
          <a:off x="4648200" y="3911600"/>
          <a:ext cx="4495800" cy="29464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3"/>
          <p:cNvSpPr txBox="1">
            <a:spLocks noChangeArrowheads="1"/>
          </p:cNvSpPr>
          <p:nvPr/>
        </p:nvSpPr>
        <p:spPr bwMode="auto">
          <a:xfrm>
            <a:off x="5105400" y="1066800"/>
            <a:ext cx="3733800" cy="2667000"/>
          </a:xfrm>
          <a:prstGeom prst="rect">
            <a:avLst/>
          </a:prstGeom>
          <a:noFill/>
          <a:ln w="9525">
            <a:noFill/>
            <a:miter lim="800000"/>
            <a:headEnd/>
            <a:tailEnd/>
          </a:ln>
        </p:spPr>
        <p:txBody>
          <a:bodyPr/>
          <a:lstStyle/>
          <a:p>
            <a:pPr>
              <a:spcBef>
                <a:spcPts val="600"/>
              </a:spcBef>
            </a:pPr>
            <a:r>
              <a:rPr lang="en-US" sz="2400" dirty="0" smtClean="0">
                <a:solidFill>
                  <a:schemeClr val="bg2"/>
                </a:solidFill>
                <a:latin typeface="Calibri" pitchFamily="34" charset="0"/>
              </a:rPr>
              <a:t>SH: more age-3s, smaller, later run timing, earlier </a:t>
            </a:r>
            <a:r>
              <a:rPr lang="en-US" sz="2400" dirty="0">
                <a:solidFill>
                  <a:schemeClr val="bg2"/>
                </a:solidFill>
                <a:latin typeface="Calibri" pitchFamily="34" charset="0"/>
              </a:rPr>
              <a:t>spawn </a:t>
            </a:r>
            <a:r>
              <a:rPr lang="en-US" sz="2400" dirty="0" smtClean="0">
                <a:solidFill>
                  <a:schemeClr val="bg2"/>
                </a:solidFill>
                <a:latin typeface="Calibri" pitchFamily="34" charset="0"/>
              </a:rPr>
              <a:t>timing, and different body shapes than WN.</a:t>
            </a:r>
          </a:p>
          <a:p>
            <a:pPr>
              <a:spcBef>
                <a:spcPts val="600"/>
              </a:spcBef>
            </a:pPr>
            <a:r>
              <a:rPr lang="en-US" sz="2400" dirty="0" smtClean="0">
                <a:solidFill>
                  <a:schemeClr val="bg2"/>
                </a:solidFill>
                <a:latin typeface="Calibri" pitchFamily="34" charset="0"/>
              </a:rPr>
              <a:t>If same size, no difference in fecundity or egg mass for females.</a:t>
            </a:r>
          </a:p>
          <a:p>
            <a:pPr>
              <a:spcBef>
                <a:spcPts val="600"/>
              </a:spcBef>
            </a:pPr>
            <a:endParaRPr lang="en-US" sz="2400" dirty="0" smtClean="0">
              <a:solidFill>
                <a:srgbClr val="002060"/>
              </a:solidFill>
              <a:latin typeface="Calibri" pitchFamily="34" charset="0"/>
            </a:endParaRPr>
          </a:p>
        </p:txBody>
      </p:sp>
    </p:spTree>
    <p:extLst>
      <p:ext uri="{BB962C8B-B14F-4D97-AF65-F5344CB8AC3E}">
        <p14:creationId xmlns:p14="http://schemas.microsoft.com/office/powerpoint/2010/main" val="3399107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91080" y="337734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07</a:t>
            </a:r>
            <a:endParaRPr lang="en-US" sz="2000" dirty="0">
              <a:solidFill>
                <a:schemeClr val="bg2"/>
              </a:solidFill>
            </a:endParaRPr>
          </a:p>
        </p:txBody>
      </p:sp>
      <p:sp>
        <p:nvSpPr>
          <p:cNvPr id="3" name="Oval 2"/>
          <p:cNvSpPr/>
          <p:nvPr/>
        </p:nvSpPr>
        <p:spPr>
          <a:xfrm>
            <a:off x="1225154" y="3369528"/>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08</a:t>
            </a:r>
            <a:endParaRPr lang="en-US" sz="2000" dirty="0">
              <a:solidFill>
                <a:schemeClr val="bg2"/>
              </a:solidFill>
            </a:endParaRPr>
          </a:p>
        </p:txBody>
      </p:sp>
      <p:sp>
        <p:nvSpPr>
          <p:cNvPr id="4" name="Oval 3"/>
          <p:cNvSpPr/>
          <p:nvPr/>
        </p:nvSpPr>
        <p:spPr>
          <a:xfrm>
            <a:off x="1924634" y="337539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09</a:t>
            </a:r>
            <a:endParaRPr lang="en-US" sz="2000" dirty="0">
              <a:solidFill>
                <a:schemeClr val="bg2"/>
              </a:solidFill>
            </a:endParaRPr>
          </a:p>
        </p:txBody>
      </p:sp>
      <p:sp>
        <p:nvSpPr>
          <p:cNvPr id="5" name="Oval 4"/>
          <p:cNvSpPr/>
          <p:nvPr/>
        </p:nvSpPr>
        <p:spPr>
          <a:xfrm>
            <a:off x="2612384" y="338907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10</a:t>
            </a:r>
            <a:endParaRPr lang="en-US" sz="2000" dirty="0">
              <a:solidFill>
                <a:schemeClr val="bg2"/>
              </a:solidFill>
            </a:endParaRPr>
          </a:p>
        </p:txBody>
      </p:sp>
      <p:sp>
        <p:nvSpPr>
          <p:cNvPr id="6" name="Oval 5"/>
          <p:cNvSpPr/>
          <p:nvPr/>
        </p:nvSpPr>
        <p:spPr>
          <a:xfrm>
            <a:off x="3282554" y="337734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11</a:t>
            </a:r>
            <a:endParaRPr lang="en-US" sz="2000" dirty="0">
              <a:solidFill>
                <a:schemeClr val="bg2"/>
              </a:solidFill>
            </a:endParaRPr>
          </a:p>
        </p:txBody>
      </p:sp>
      <p:sp>
        <p:nvSpPr>
          <p:cNvPr id="7" name="Oval 6"/>
          <p:cNvSpPr/>
          <p:nvPr/>
        </p:nvSpPr>
        <p:spPr>
          <a:xfrm>
            <a:off x="3968354" y="339297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12</a:t>
            </a:r>
            <a:endParaRPr lang="en-US" sz="2000" dirty="0">
              <a:solidFill>
                <a:schemeClr val="bg2"/>
              </a:solidFill>
            </a:endParaRPr>
          </a:p>
        </p:txBody>
      </p:sp>
      <p:sp>
        <p:nvSpPr>
          <p:cNvPr id="8" name="Oval 7"/>
          <p:cNvSpPr/>
          <p:nvPr/>
        </p:nvSpPr>
        <p:spPr>
          <a:xfrm>
            <a:off x="4667834" y="3398838"/>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13</a:t>
            </a:r>
            <a:endParaRPr lang="en-US" sz="2000" dirty="0">
              <a:solidFill>
                <a:schemeClr val="bg2"/>
              </a:solidFill>
            </a:endParaRPr>
          </a:p>
        </p:txBody>
      </p:sp>
      <p:sp>
        <p:nvSpPr>
          <p:cNvPr id="9" name="Oval 8"/>
          <p:cNvSpPr/>
          <p:nvPr/>
        </p:nvSpPr>
        <p:spPr>
          <a:xfrm>
            <a:off x="5355584" y="3412518"/>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14</a:t>
            </a:r>
            <a:endParaRPr lang="en-US" sz="2000" dirty="0">
              <a:solidFill>
                <a:schemeClr val="bg2"/>
              </a:solidFill>
            </a:endParaRPr>
          </a:p>
        </p:txBody>
      </p:sp>
      <p:sp>
        <p:nvSpPr>
          <p:cNvPr id="10" name="Oval 9"/>
          <p:cNvSpPr/>
          <p:nvPr/>
        </p:nvSpPr>
        <p:spPr>
          <a:xfrm>
            <a:off x="6025754" y="339297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15</a:t>
            </a:r>
            <a:endParaRPr lang="en-US" sz="2000" dirty="0">
              <a:solidFill>
                <a:schemeClr val="bg2"/>
              </a:solidFill>
            </a:endParaRPr>
          </a:p>
        </p:txBody>
      </p:sp>
      <p:sp>
        <p:nvSpPr>
          <p:cNvPr id="16" name="Freeform 15"/>
          <p:cNvSpPr/>
          <p:nvPr/>
        </p:nvSpPr>
        <p:spPr>
          <a:xfrm rot="11828028">
            <a:off x="1058530" y="2741102"/>
            <a:ext cx="1770737" cy="892256"/>
          </a:xfrm>
          <a:custGeom>
            <a:avLst/>
            <a:gdLst>
              <a:gd name="connsiteX0" fmla="*/ 0 w 1172307"/>
              <a:gd name="connsiteY0" fmla="*/ 476738 h 892256"/>
              <a:gd name="connsiteX1" fmla="*/ 883138 w 1172307"/>
              <a:gd name="connsiteY1" fmla="*/ 812800 h 892256"/>
              <a:gd name="connsiteX2" fmla="*/ 1172307 w 1172307"/>
              <a:gd name="connsiteY2" fmla="*/ 0 h 892256"/>
            </a:gdLst>
            <a:ahLst/>
            <a:cxnLst>
              <a:cxn ang="0">
                <a:pos x="connsiteX0" y="connsiteY0"/>
              </a:cxn>
              <a:cxn ang="0">
                <a:pos x="connsiteX1" y="connsiteY1"/>
              </a:cxn>
              <a:cxn ang="0">
                <a:pos x="connsiteX2" y="connsiteY2"/>
              </a:cxn>
            </a:cxnLst>
            <a:rect l="l" t="t" r="r" b="b"/>
            <a:pathLst>
              <a:path w="1172307" h="892256">
                <a:moveTo>
                  <a:pt x="0" y="476738"/>
                </a:moveTo>
                <a:cubicBezTo>
                  <a:pt x="343877" y="684497"/>
                  <a:pt x="687754" y="892256"/>
                  <a:pt x="883138" y="812800"/>
                </a:cubicBezTo>
                <a:cubicBezTo>
                  <a:pt x="1078522" y="733344"/>
                  <a:pt x="1125414" y="366672"/>
                  <a:pt x="1172307" y="0"/>
                </a:cubicBez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7" name="Freeform 16"/>
          <p:cNvSpPr/>
          <p:nvPr/>
        </p:nvSpPr>
        <p:spPr>
          <a:xfrm rot="11828028">
            <a:off x="1091046" y="2476793"/>
            <a:ext cx="2584457" cy="1301867"/>
          </a:xfrm>
          <a:custGeom>
            <a:avLst/>
            <a:gdLst>
              <a:gd name="connsiteX0" fmla="*/ 0 w 1172307"/>
              <a:gd name="connsiteY0" fmla="*/ 476738 h 892256"/>
              <a:gd name="connsiteX1" fmla="*/ 883138 w 1172307"/>
              <a:gd name="connsiteY1" fmla="*/ 812800 h 892256"/>
              <a:gd name="connsiteX2" fmla="*/ 1172307 w 1172307"/>
              <a:gd name="connsiteY2" fmla="*/ 0 h 892256"/>
            </a:gdLst>
            <a:ahLst/>
            <a:cxnLst>
              <a:cxn ang="0">
                <a:pos x="connsiteX0" y="connsiteY0"/>
              </a:cxn>
              <a:cxn ang="0">
                <a:pos x="connsiteX1" y="connsiteY1"/>
              </a:cxn>
              <a:cxn ang="0">
                <a:pos x="connsiteX2" y="connsiteY2"/>
              </a:cxn>
            </a:cxnLst>
            <a:rect l="l" t="t" r="r" b="b"/>
            <a:pathLst>
              <a:path w="1172307" h="892256">
                <a:moveTo>
                  <a:pt x="0" y="476738"/>
                </a:moveTo>
                <a:cubicBezTo>
                  <a:pt x="343877" y="684497"/>
                  <a:pt x="687754" y="892256"/>
                  <a:pt x="883138" y="812800"/>
                </a:cubicBezTo>
                <a:cubicBezTo>
                  <a:pt x="1078522" y="733344"/>
                  <a:pt x="1125414" y="366672"/>
                  <a:pt x="1172307" y="0"/>
                </a:cubicBez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8" name="Freeform 17"/>
          <p:cNvSpPr/>
          <p:nvPr/>
        </p:nvSpPr>
        <p:spPr>
          <a:xfrm rot="11828028">
            <a:off x="1123807" y="2138133"/>
            <a:ext cx="3225547" cy="1766776"/>
          </a:xfrm>
          <a:custGeom>
            <a:avLst/>
            <a:gdLst>
              <a:gd name="connsiteX0" fmla="*/ 0 w 1172307"/>
              <a:gd name="connsiteY0" fmla="*/ 476738 h 892256"/>
              <a:gd name="connsiteX1" fmla="*/ 883138 w 1172307"/>
              <a:gd name="connsiteY1" fmla="*/ 812800 h 892256"/>
              <a:gd name="connsiteX2" fmla="*/ 1172307 w 1172307"/>
              <a:gd name="connsiteY2" fmla="*/ 0 h 892256"/>
            </a:gdLst>
            <a:ahLst/>
            <a:cxnLst>
              <a:cxn ang="0">
                <a:pos x="connsiteX0" y="connsiteY0"/>
              </a:cxn>
              <a:cxn ang="0">
                <a:pos x="connsiteX1" y="connsiteY1"/>
              </a:cxn>
              <a:cxn ang="0">
                <a:pos x="connsiteX2" y="connsiteY2"/>
              </a:cxn>
            </a:cxnLst>
            <a:rect l="l" t="t" r="r" b="b"/>
            <a:pathLst>
              <a:path w="1172307" h="892256">
                <a:moveTo>
                  <a:pt x="0" y="476738"/>
                </a:moveTo>
                <a:cubicBezTo>
                  <a:pt x="343877" y="684497"/>
                  <a:pt x="687754" y="892256"/>
                  <a:pt x="883138" y="812800"/>
                </a:cubicBezTo>
                <a:cubicBezTo>
                  <a:pt x="1078522" y="733344"/>
                  <a:pt x="1125414" y="366672"/>
                  <a:pt x="1172307" y="0"/>
                </a:cubicBez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23" name="Freeform 22"/>
          <p:cNvSpPr/>
          <p:nvPr/>
        </p:nvSpPr>
        <p:spPr>
          <a:xfrm rot="9771972" flipV="1">
            <a:off x="4479305" y="3747354"/>
            <a:ext cx="1954935" cy="1253876"/>
          </a:xfrm>
          <a:custGeom>
            <a:avLst/>
            <a:gdLst>
              <a:gd name="connsiteX0" fmla="*/ 0 w 1172307"/>
              <a:gd name="connsiteY0" fmla="*/ 476738 h 892256"/>
              <a:gd name="connsiteX1" fmla="*/ 883138 w 1172307"/>
              <a:gd name="connsiteY1" fmla="*/ 812800 h 892256"/>
              <a:gd name="connsiteX2" fmla="*/ 1172307 w 1172307"/>
              <a:gd name="connsiteY2" fmla="*/ 0 h 892256"/>
            </a:gdLst>
            <a:ahLst/>
            <a:cxnLst>
              <a:cxn ang="0">
                <a:pos x="connsiteX0" y="connsiteY0"/>
              </a:cxn>
              <a:cxn ang="0">
                <a:pos x="connsiteX1" y="connsiteY1"/>
              </a:cxn>
              <a:cxn ang="0">
                <a:pos x="connsiteX2" y="connsiteY2"/>
              </a:cxn>
            </a:cxnLst>
            <a:rect l="l" t="t" r="r" b="b"/>
            <a:pathLst>
              <a:path w="1172307" h="892256">
                <a:moveTo>
                  <a:pt x="0" y="476738"/>
                </a:moveTo>
                <a:cubicBezTo>
                  <a:pt x="343877" y="684497"/>
                  <a:pt x="687754" y="892256"/>
                  <a:pt x="883138" y="812800"/>
                </a:cubicBezTo>
                <a:cubicBezTo>
                  <a:pt x="1078522" y="733344"/>
                  <a:pt x="1125414" y="366672"/>
                  <a:pt x="1172307" y="0"/>
                </a:cubicBez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767954" y="1368505"/>
            <a:ext cx="3041966" cy="461665"/>
          </a:xfrm>
          <a:prstGeom prst="rect">
            <a:avLst/>
          </a:prstGeom>
          <a:noFill/>
        </p:spPr>
        <p:txBody>
          <a:bodyPr wrap="square" rtlCol="0">
            <a:spAutoFit/>
          </a:bodyPr>
          <a:lstStyle/>
          <a:p>
            <a:r>
              <a:rPr lang="en-US" sz="1200" dirty="0" smtClean="0">
                <a:solidFill>
                  <a:srgbClr val="FFC000"/>
                </a:solidFill>
              </a:rPr>
              <a:t>Hatchery-reared fish, H (parents were N)</a:t>
            </a:r>
          </a:p>
          <a:p>
            <a:r>
              <a:rPr lang="en-US" sz="1200" dirty="0" smtClean="0">
                <a:solidFill>
                  <a:srgbClr val="FFC000"/>
                </a:solidFill>
              </a:rPr>
              <a:t>Natural-origin, N</a:t>
            </a:r>
            <a:endParaRPr lang="en-US" sz="1200" dirty="0">
              <a:solidFill>
                <a:srgbClr val="FFC000"/>
              </a:solidFill>
            </a:endParaRPr>
          </a:p>
        </p:txBody>
      </p:sp>
      <p:sp>
        <p:nvSpPr>
          <p:cNvPr id="26" name="TextBox 25"/>
          <p:cNvSpPr txBox="1"/>
          <p:nvPr/>
        </p:nvSpPr>
        <p:spPr>
          <a:xfrm>
            <a:off x="1403080" y="4575149"/>
            <a:ext cx="2667000" cy="830997"/>
          </a:xfrm>
          <a:prstGeom prst="rect">
            <a:avLst/>
          </a:prstGeom>
          <a:noFill/>
        </p:spPr>
        <p:txBody>
          <a:bodyPr wrap="square" rtlCol="0">
            <a:spAutoFit/>
          </a:bodyPr>
          <a:lstStyle/>
          <a:p>
            <a:r>
              <a:rPr lang="en-US" sz="1200" dirty="0" smtClean="0">
                <a:solidFill>
                  <a:srgbClr val="FFC000"/>
                </a:solidFill>
              </a:rPr>
              <a:t>Three types of </a:t>
            </a:r>
            <a:r>
              <a:rPr lang="en-US" sz="1200" dirty="0" err="1" smtClean="0">
                <a:solidFill>
                  <a:srgbClr val="FFC000"/>
                </a:solidFill>
              </a:rPr>
              <a:t>matings</a:t>
            </a:r>
            <a:r>
              <a:rPr lang="en-US" sz="1200" dirty="0" smtClean="0">
                <a:solidFill>
                  <a:srgbClr val="FFC000"/>
                </a:solidFill>
              </a:rPr>
              <a:t> in the wild:</a:t>
            </a:r>
          </a:p>
          <a:p>
            <a:r>
              <a:rPr lang="en-US" sz="1200" dirty="0" smtClean="0">
                <a:solidFill>
                  <a:srgbClr val="FFC000"/>
                </a:solidFill>
              </a:rPr>
              <a:t>Natural x Natural (N x N)</a:t>
            </a:r>
          </a:p>
          <a:p>
            <a:r>
              <a:rPr lang="en-US" sz="1200" dirty="0" smtClean="0">
                <a:solidFill>
                  <a:srgbClr val="FFC000"/>
                </a:solidFill>
              </a:rPr>
              <a:t>Hatchery x natural (H x N)</a:t>
            </a:r>
          </a:p>
          <a:p>
            <a:r>
              <a:rPr lang="en-US" sz="1200" dirty="0" smtClean="0">
                <a:solidFill>
                  <a:srgbClr val="FFC000"/>
                </a:solidFill>
              </a:rPr>
              <a:t>Hatchery x hatchery (H x H)</a:t>
            </a:r>
            <a:endParaRPr lang="en-US" sz="1200" dirty="0">
              <a:solidFill>
                <a:srgbClr val="FFC000"/>
              </a:solidFill>
            </a:endParaRPr>
          </a:p>
        </p:txBody>
      </p:sp>
      <p:sp>
        <p:nvSpPr>
          <p:cNvPr id="27" name="TextBox 26"/>
          <p:cNvSpPr txBox="1"/>
          <p:nvPr/>
        </p:nvSpPr>
        <p:spPr>
          <a:xfrm>
            <a:off x="6306018" y="5261402"/>
            <a:ext cx="2285196" cy="461665"/>
          </a:xfrm>
          <a:prstGeom prst="rect">
            <a:avLst/>
          </a:prstGeom>
          <a:noFill/>
        </p:spPr>
        <p:txBody>
          <a:bodyPr wrap="square" rtlCol="0">
            <a:spAutoFit/>
          </a:bodyPr>
          <a:lstStyle/>
          <a:p>
            <a:r>
              <a:rPr lang="en-US" sz="1200" dirty="0" smtClean="0">
                <a:solidFill>
                  <a:srgbClr val="FFC000"/>
                </a:solidFill>
              </a:rPr>
              <a:t>Natural-origin (wild-spawned) F</a:t>
            </a:r>
            <a:r>
              <a:rPr lang="en-US" sz="1200" baseline="-25000" dirty="0" smtClean="0">
                <a:solidFill>
                  <a:srgbClr val="FFC000"/>
                </a:solidFill>
              </a:rPr>
              <a:t>2</a:t>
            </a:r>
            <a:r>
              <a:rPr lang="en-US" sz="1200" dirty="0" smtClean="0">
                <a:solidFill>
                  <a:srgbClr val="FFC000"/>
                </a:solidFill>
              </a:rPr>
              <a:t>s</a:t>
            </a:r>
            <a:endParaRPr lang="en-US" sz="1200" dirty="0">
              <a:solidFill>
                <a:srgbClr val="FFC000"/>
              </a:solidFill>
            </a:endParaRPr>
          </a:p>
        </p:txBody>
      </p:sp>
      <p:sp>
        <p:nvSpPr>
          <p:cNvPr id="33" name="Rectangle 2"/>
          <p:cNvSpPr>
            <a:spLocks noGrp="1" noChangeArrowheads="1"/>
          </p:cNvSpPr>
          <p:nvPr>
            <p:ph type="ctrTitle"/>
          </p:nvPr>
        </p:nvSpPr>
        <p:spPr>
          <a:xfrm>
            <a:off x="0" y="228600"/>
            <a:ext cx="9067800" cy="762000"/>
          </a:xfrm>
        </p:spPr>
        <p:txBody>
          <a:bodyPr>
            <a:normAutofit/>
          </a:bodyPr>
          <a:lstStyle/>
          <a:p>
            <a:pPr algn="ctr">
              <a:defRPr/>
            </a:pPr>
            <a:r>
              <a:rPr lang="en-US" sz="3600" dirty="0" smtClean="0">
                <a:solidFill>
                  <a:srgbClr val="FFC000"/>
                </a:solidFill>
              </a:rPr>
              <a:t>Whole River Pedigree Study</a:t>
            </a:r>
            <a:endParaRPr lang="en-US" sz="4000" b="1" dirty="0" smtClean="0">
              <a:solidFill>
                <a:srgbClr val="FFC000"/>
              </a:solidFill>
              <a:effectLst>
                <a:outerShdw blurRad="38100" dist="38100" dir="2700000" algn="tl">
                  <a:srgbClr val="000000"/>
                </a:outerShdw>
              </a:effectLst>
            </a:endParaRPr>
          </a:p>
        </p:txBody>
      </p:sp>
      <p:sp>
        <p:nvSpPr>
          <p:cNvPr id="34" name="Oval 33"/>
          <p:cNvSpPr/>
          <p:nvPr/>
        </p:nvSpPr>
        <p:spPr>
          <a:xfrm>
            <a:off x="6711554" y="3398838"/>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16</a:t>
            </a:r>
            <a:endParaRPr lang="en-US" sz="2000" dirty="0">
              <a:solidFill>
                <a:schemeClr val="bg2"/>
              </a:solidFill>
            </a:endParaRPr>
          </a:p>
        </p:txBody>
      </p:sp>
      <p:sp>
        <p:nvSpPr>
          <p:cNvPr id="35" name="Oval 34"/>
          <p:cNvSpPr/>
          <p:nvPr/>
        </p:nvSpPr>
        <p:spPr>
          <a:xfrm>
            <a:off x="7399304" y="3412518"/>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17</a:t>
            </a:r>
            <a:endParaRPr lang="en-US" sz="2000" dirty="0">
              <a:solidFill>
                <a:schemeClr val="bg2"/>
              </a:solidFill>
            </a:endParaRPr>
          </a:p>
        </p:txBody>
      </p:sp>
      <p:sp>
        <p:nvSpPr>
          <p:cNvPr id="36" name="Oval 35"/>
          <p:cNvSpPr/>
          <p:nvPr/>
        </p:nvSpPr>
        <p:spPr>
          <a:xfrm>
            <a:off x="8069474" y="3392973"/>
            <a:ext cx="685800" cy="6858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solidFill>
              </a:rPr>
              <a:t>18</a:t>
            </a:r>
            <a:endParaRPr lang="en-US" sz="2000" dirty="0">
              <a:solidFill>
                <a:schemeClr val="bg2"/>
              </a:solidFill>
            </a:endParaRPr>
          </a:p>
        </p:txBody>
      </p:sp>
      <p:sp>
        <p:nvSpPr>
          <p:cNvPr id="37" name="Freeform 36"/>
          <p:cNvSpPr/>
          <p:nvPr/>
        </p:nvSpPr>
        <p:spPr>
          <a:xfrm rot="9771972" flipV="1">
            <a:off x="4565774" y="3876662"/>
            <a:ext cx="2471808" cy="1191257"/>
          </a:xfrm>
          <a:custGeom>
            <a:avLst/>
            <a:gdLst>
              <a:gd name="connsiteX0" fmla="*/ 0 w 1172307"/>
              <a:gd name="connsiteY0" fmla="*/ 476738 h 892256"/>
              <a:gd name="connsiteX1" fmla="*/ 883138 w 1172307"/>
              <a:gd name="connsiteY1" fmla="*/ 812800 h 892256"/>
              <a:gd name="connsiteX2" fmla="*/ 1172307 w 1172307"/>
              <a:gd name="connsiteY2" fmla="*/ 0 h 892256"/>
            </a:gdLst>
            <a:ahLst/>
            <a:cxnLst>
              <a:cxn ang="0">
                <a:pos x="connsiteX0" y="connsiteY0"/>
              </a:cxn>
              <a:cxn ang="0">
                <a:pos x="connsiteX1" y="connsiteY1"/>
              </a:cxn>
              <a:cxn ang="0">
                <a:pos x="connsiteX2" y="connsiteY2"/>
              </a:cxn>
            </a:cxnLst>
            <a:rect l="l" t="t" r="r" b="b"/>
            <a:pathLst>
              <a:path w="1172307" h="892256">
                <a:moveTo>
                  <a:pt x="0" y="476738"/>
                </a:moveTo>
                <a:cubicBezTo>
                  <a:pt x="343877" y="684497"/>
                  <a:pt x="687754" y="892256"/>
                  <a:pt x="883138" y="812800"/>
                </a:cubicBezTo>
                <a:cubicBezTo>
                  <a:pt x="1078522" y="733344"/>
                  <a:pt x="1125414" y="366672"/>
                  <a:pt x="1172307" y="0"/>
                </a:cubicBez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rot="9771972" flipV="1">
            <a:off x="4640780" y="3995929"/>
            <a:ext cx="3059396" cy="1158440"/>
          </a:xfrm>
          <a:custGeom>
            <a:avLst/>
            <a:gdLst>
              <a:gd name="connsiteX0" fmla="*/ 0 w 1172307"/>
              <a:gd name="connsiteY0" fmla="*/ 476738 h 892256"/>
              <a:gd name="connsiteX1" fmla="*/ 883138 w 1172307"/>
              <a:gd name="connsiteY1" fmla="*/ 812800 h 892256"/>
              <a:gd name="connsiteX2" fmla="*/ 1172307 w 1172307"/>
              <a:gd name="connsiteY2" fmla="*/ 0 h 892256"/>
            </a:gdLst>
            <a:ahLst/>
            <a:cxnLst>
              <a:cxn ang="0">
                <a:pos x="connsiteX0" y="connsiteY0"/>
              </a:cxn>
              <a:cxn ang="0">
                <a:pos x="connsiteX1" y="connsiteY1"/>
              </a:cxn>
              <a:cxn ang="0">
                <a:pos x="connsiteX2" y="connsiteY2"/>
              </a:cxn>
            </a:cxnLst>
            <a:rect l="l" t="t" r="r" b="b"/>
            <a:pathLst>
              <a:path w="1172307" h="892256">
                <a:moveTo>
                  <a:pt x="0" y="476738"/>
                </a:moveTo>
                <a:cubicBezTo>
                  <a:pt x="343877" y="684497"/>
                  <a:pt x="687754" y="892256"/>
                  <a:pt x="883138" y="812800"/>
                </a:cubicBezTo>
                <a:cubicBezTo>
                  <a:pt x="1078522" y="733344"/>
                  <a:pt x="1125414" y="366672"/>
                  <a:pt x="1172307" y="0"/>
                </a:cubicBez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 Box 3"/>
          <p:cNvSpPr txBox="1">
            <a:spLocks noChangeArrowheads="1"/>
          </p:cNvSpPr>
          <p:nvPr/>
        </p:nvSpPr>
        <p:spPr bwMode="auto">
          <a:xfrm>
            <a:off x="4777977" y="1219200"/>
            <a:ext cx="3666387" cy="1908526"/>
          </a:xfrm>
          <a:prstGeom prst="rect">
            <a:avLst/>
          </a:prstGeom>
          <a:noFill/>
          <a:ln w="9525">
            <a:noFill/>
            <a:miter lim="800000"/>
            <a:headEnd/>
            <a:tailEnd/>
          </a:ln>
        </p:spPr>
        <p:txBody>
          <a:bodyPr/>
          <a:lstStyle/>
          <a:p>
            <a:pPr>
              <a:spcBef>
                <a:spcPts val="600"/>
              </a:spcBef>
            </a:pPr>
            <a:r>
              <a:rPr lang="en-US" sz="2400" dirty="0">
                <a:solidFill>
                  <a:srgbClr val="FFC000"/>
                </a:solidFill>
                <a:latin typeface="Calibri" pitchFamily="34" charset="0"/>
              </a:rPr>
              <a:t>  </a:t>
            </a:r>
            <a:r>
              <a:rPr lang="en-US" sz="2400" dirty="0" smtClean="0">
                <a:solidFill>
                  <a:schemeClr val="bg2"/>
                </a:solidFill>
                <a:latin typeface="Calibri" pitchFamily="34" charset="0"/>
              </a:rPr>
              <a:t>Challenges:</a:t>
            </a:r>
          </a:p>
          <a:p>
            <a:pPr lvl="1">
              <a:spcBef>
                <a:spcPts val="600"/>
              </a:spcBef>
              <a:buFontTx/>
              <a:buChar char="•"/>
            </a:pPr>
            <a:r>
              <a:rPr lang="en-US" sz="2400" dirty="0" smtClean="0">
                <a:solidFill>
                  <a:schemeClr val="bg2"/>
                </a:solidFill>
                <a:latin typeface="Calibri" pitchFamily="34" charset="0"/>
              </a:rPr>
              <a:t> Number of Samples</a:t>
            </a:r>
            <a:endParaRPr lang="en-US" sz="2400" dirty="0">
              <a:solidFill>
                <a:schemeClr val="bg2"/>
              </a:solidFill>
              <a:latin typeface="Calibri" pitchFamily="34" charset="0"/>
            </a:endParaRPr>
          </a:p>
          <a:p>
            <a:pPr lvl="1">
              <a:spcBef>
                <a:spcPts val="600"/>
              </a:spcBef>
              <a:buFontTx/>
              <a:buChar char="•"/>
            </a:pPr>
            <a:r>
              <a:rPr lang="en-US" sz="2400" dirty="0" smtClean="0">
                <a:solidFill>
                  <a:schemeClr val="bg2"/>
                </a:solidFill>
                <a:latin typeface="Calibri" pitchFamily="34" charset="0"/>
              </a:rPr>
              <a:t> Cost</a:t>
            </a:r>
          </a:p>
          <a:p>
            <a:pPr>
              <a:spcBef>
                <a:spcPts val="600"/>
              </a:spcBef>
            </a:pPr>
            <a:r>
              <a:rPr lang="en-US" sz="2400" dirty="0" smtClean="0">
                <a:solidFill>
                  <a:schemeClr val="bg2"/>
                </a:solidFill>
                <a:latin typeface="Calibri" pitchFamily="34" charset="0"/>
              </a:rPr>
              <a:t>  Advantage:  Stat. Power</a:t>
            </a:r>
            <a:endParaRPr lang="en-US" sz="2400" dirty="0">
              <a:solidFill>
                <a:schemeClr val="bg2"/>
              </a:solidFill>
              <a:latin typeface="Calibri" pitchFamily="34" charset="0"/>
            </a:endParaRPr>
          </a:p>
        </p:txBody>
      </p:sp>
    </p:spTree>
    <p:extLst>
      <p:ext uri="{BB962C8B-B14F-4D97-AF65-F5344CB8AC3E}">
        <p14:creationId xmlns:p14="http://schemas.microsoft.com/office/powerpoint/2010/main" val="4282875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irdseyevie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Text Box 3"/>
          <p:cNvSpPr txBox="1">
            <a:spLocks noChangeArrowheads="1"/>
          </p:cNvSpPr>
          <p:nvPr/>
        </p:nvSpPr>
        <p:spPr bwMode="auto">
          <a:xfrm>
            <a:off x="0" y="1"/>
            <a:ext cx="9144000" cy="1169551"/>
          </a:xfrm>
          <a:prstGeom prst="rect">
            <a:avLst/>
          </a:prstGeom>
          <a:noFill/>
          <a:ln w="9525">
            <a:noFill/>
            <a:miter lim="800000"/>
            <a:headEnd/>
            <a:tailEnd/>
          </a:ln>
        </p:spPr>
        <p:txBody>
          <a:bodyPr>
            <a:spAutoFit/>
          </a:bodyPr>
          <a:lstStyle/>
          <a:p>
            <a:pPr algn="ctr" eaLnBrk="1" hangingPunct="1">
              <a:spcBef>
                <a:spcPct val="50000"/>
              </a:spcBef>
            </a:pPr>
            <a:r>
              <a:rPr lang="en-US" sz="2800" dirty="0">
                <a:solidFill>
                  <a:srgbClr val="FFFF00"/>
                </a:solidFill>
              </a:rPr>
              <a:t>SPAWNING CHANNEL</a:t>
            </a:r>
            <a:r>
              <a:rPr lang="en-US" sz="2800" b="0" dirty="0">
                <a:solidFill>
                  <a:srgbClr val="FFFF00"/>
                </a:solidFill>
              </a:rPr>
              <a:t> - Constructed summer 2000</a:t>
            </a:r>
          </a:p>
          <a:p>
            <a:pPr algn="ctr" eaLnBrk="1" hangingPunct="1">
              <a:spcBef>
                <a:spcPct val="50000"/>
              </a:spcBef>
            </a:pPr>
            <a:endParaRPr lang="en-US" sz="2800" b="0" dirty="0">
              <a:solidFill>
                <a:srgbClr val="FFFF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23601648"/>
              </p:ext>
            </p:extLst>
          </p:nvPr>
        </p:nvGraphicFramePr>
        <p:xfrm>
          <a:off x="5791200" y="4495800"/>
          <a:ext cx="2743200" cy="1752083"/>
        </p:xfrm>
        <a:graphic>
          <a:graphicData uri="http://schemas.openxmlformats.org/drawingml/2006/table">
            <a:tbl>
              <a:tblPr firstRow="1" bandRow="1">
                <a:tableStyleId>{5C22544A-7EE6-4342-B048-85BDC9FD1C3A}</a:tableStyleId>
              </a:tblPr>
              <a:tblGrid>
                <a:gridCol w="990600"/>
                <a:gridCol w="914400"/>
                <a:gridCol w="838200"/>
              </a:tblGrid>
              <a:tr h="370681">
                <a:tc gridSpan="3">
                  <a:txBody>
                    <a:bodyPr/>
                    <a:lstStyle/>
                    <a:p>
                      <a:pPr algn="ctr"/>
                      <a:r>
                        <a:rPr lang="en-US" sz="1800" dirty="0" smtClean="0"/>
                        <a:t>RRS: </a:t>
                      </a:r>
                      <a:r>
                        <a:rPr lang="en-US" sz="1800" baseline="0" dirty="0" smtClean="0"/>
                        <a:t> Survival to Fry</a:t>
                      </a:r>
                    </a:p>
                    <a:p>
                      <a:pPr algn="ctr"/>
                      <a:r>
                        <a:rPr lang="en-US" b="1" dirty="0" smtClean="0">
                          <a:solidFill>
                            <a:srgbClr val="FFC000"/>
                          </a:solidFill>
                        </a:rPr>
                        <a:t>Schroder et al. 2008, 2010</a:t>
                      </a:r>
                      <a:endParaRPr lang="en-US" sz="1800" dirty="0"/>
                    </a:p>
                  </a:txBody>
                  <a:tcPr marL="81269" marR="81269" marT="45700" marB="45700"/>
                </a:tc>
                <a:tc hMerge="1">
                  <a:txBody>
                    <a:bodyPr/>
                    <a:lstStyle/>
                    <a:p>
                      <a:pPr algn="ctr"/>
                      <a:endParaRPr lang="en-US" sz="1800" dirty="0"/>
                    </a:p>
                  </a:txBody>
                  <a:tcPr marL="81269" marR="81269" marT="45700" marB="45700"/>
                </a:tc>
                <a:tc hMerge="1">
                  <a:txBody>
                    <a:bodyPr/>
                    <a:lstStyle/>
                    <a:p>
                      <a:pPr algn="ctr"/>
                      <a:endParaRPr lang="en-US" sz="1800" dirty="0"/>
                    </a:p>
                  </a:txBody>
                  <a:tcPr marL="81269" marR="81269" marT="45700" marB="45700"/>
                </a:tc>
              </a:tr>
              <a:tr h="370681">
                <a:tc>
                  <a:txBody>
                    <a:bodyPr/>
                    <a:lstStyle/>
                    <a:p>
                      <a:endParaRPr lang="en-US" sz="1800" dirty="0"/>
                    </a:p>
                  </a:txBody>
                  <a:tcPr marL="81269" marR="81269" marT="45700" marB="45700"/>
                </a:tc>
                <a:tc>
                  <a:txBody>
                    <a:bodyPr/>
                    <a:lstStyle/>
                    <a:p>
                      <a:pPr algn="ctr"/>
                      <a:r>
                        <a:rPr lang="en-US" sz="1800" dirty="0" smtClean="0"/>
                        <a:t>W/N</a:t>
                      </a:r>
                      <a:endParaRPr lang="en-US" sz="1800" dirty="0"/>
                    </a:p>
                  </a:txBody>
                  <a:tcPr marL="81269" marR="81269" marT="45700" marB="45700"/>
                </a:tc>
                <a:tc>
                  <a:txBody>
                    <a:bodyPr/>
                    <a:lstStyle/>
                    <a:p>
                      <a:pPr algn="ctr"/>
                      <a:r>
                        <a:rPr lang="en-US" sz="1800" dirty="0" smtClean="0"/>
                        <a:t>H</a:t>
                      </a:r>
                      <a:endParaRPr lang="en-US" sz="1800" dirty="0"/>
                    </a:p>
                  </a:txBody>
                  <a:tcPr marL="81269" marR="81269" marT="45700" marB="45700"/>
                </a:tc>
              </a:tr>
              <a:tr h="370681">
                <a:tc>
                  <a:txBody>
                    <a:bodyPr/>
                    <a:lstStyle/>
                    <a:p>
                      <a:r>
                        <a:rPr lang="en-US" sz="1800" dirty="0" smtClean="0"/>
                        <a:t>Males</a:t>
                      </a:r>
                      <a:endParaRPr lang="en-US" sz="1800" dirty="0"/>
                    </a:p>
                  </a:txBody>
                  <a:tcPr marL="81269" marR="81269" marT="45700" marB="45700"/>
                </a:tc>
                <a:tc>
                  <a:txBody>
                    <a:bodyPr/>
                    <a:lstStyle/>
                    <a:p>
                      <a:pPr algn="ctr"/>
                      <a:r>
                        <a:rPr lang="en-US" sz="1800" dirty="0" smtClean="0"/>
                        <a:t>1.00</a:t>
                      </a:r>
                      <a:endParaRPr lang="en-US" sz="1800" dirty="0"/>
                    </a:p>
                  </a:txBody>
                  <a:tcPr marL="81269" marR="81269" marT="45700" marB="45700"/>
                </a:tc>
                <a:tc>
                  <a:txBody>
                    <a:bodyPr/>
                    <a:lstStyle/>
                    <a:p>
                      <a:pPr algn="ctr"/>
                      <a:r>
                        <a:rPr lang="en-US" sz="1800" dirty="0" smtClean="0"/>
                        <a:t>1.00</a:t>
                      </a:r>
                      <a:endParaRPr lang="en-US" sz="1800" dirty="0"/>
                    </a:p>
                  </a:txBody>
                  <a:tcPr marL="81269" marR="81269" marT="45700" marB="45700"/>
                </a:tc>
              </a:tr>
              <a:tr h="370681">
                <a:tc>
                  <a:txBody>
                    <a:bodyPr/>
                    <a:lstStyle/>
                    <a:p>
                      <a:r>
                        <a:rPr lang="en-US" sz="1800" dirty="0" smtClean="0"/>
                        <a:t>Females</a:t>
                      </a:r>
                      <a:endParaRPr lang="en-US" sz="1800" dirty="0"/>
                    </a:p>
                  </a:txBody>
                  <a:tcPr marL="81269" marR="81269" marT="45700" marB="45700"/>
                </a:tc>
                <a:tc>
                  <a:txBody>
                    <a:bodyPr/>
                    <a:lstStyle/>
                    <a:p>
                      <a:pPr algn="ctr"/>
                      <a:r>
                        <a:rPr lang="en-US" sz="1800" dirty="0" smtClean="0"/>
                        <a:t>1.00</a:t>
                      </a:r>
                      <a:endParaRPr lang="en-US" sz="1800" dirty="0"/>
                    </a:p>
                  </a:txBody>
                  <a:tcPr marL="81269" marR="81269" marT="45700" marB="45700"/>
                </a:tc>
                <a:tc>
                  <a:txBody>
                    <a:bodyPr/>
                    <a:lstStyle/>
                    <a:p>
                      <a:pPr algn="ctr"/>
                      <a:r>
                        <a:rPr lang="en-US" sz="1800" dirty="0" smtClean="0"/>
                        <a:t>0.94</a:t>
                      </a:r>
                      <a:endParaRPr lang="en-US" sz="1800" dirty="0"/>
                    </a:p>
                  </a:txBody>
                  <a:tcPr marL="81269" marR="81269" marT="45700" marB="45700"/>
                </a:tc>
              </a:tr>
            </a:tbl>
          </a:graphicData>
        </a:graphic>
      </p:graphicFrame>
    </p:spTree>
    <p:extLst>
      <p:ext uri="{BB962C8B-B14F-4D97-AF65-F5344CB8AC3E}">
        <p14:creationId xmlns:p14="http://schemas.microsoft.com/office/powerpoint/2010/main" val="18521960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2799571605"/>
              </p:ext>
            </p:extLst>
          </p:nvPr>
        </p:nvGraphicFramePr>
        <p:xfrm>
          <a:off x="228600" y="970416"/>
          <a:ext cx="5791200" cy="4159756"/>
        </p:xfrm>
        <a:graphic>
          <a:graphicData uri="http://schemas.openxmlformats.org/presentationml/2006/ole">
            <mc:AlternateContent xmlns:mc="http://schemas.openxmlformats.org/markup-compatibility/2006">
              <mc:Choice xmlns:v="urn:schemas-microsoft-com:vml" Requires="v">
                <p:oleObj spid="_x0000_s5180" name="Chart" r:id="rId4" imgW="7648544" imgH="4876800" progId="MSGraph.Chart.8">
                  <p:embed followColorScheme="full"/>
                </p:oleObj>
              </mc:Choice>
              <mc:Fallback>
                <p:oleObj name="Chart" r:id="rId4" imgW="7648544" imgH="4876800" progId="MSGraph.Chart.8">
                  <p:embed followColorScheme="full"/>
                  <p:pic>
                    <p:nvPicPr>
                      <p:cNvPr id="0" name=""/>
                      <p:cNvPicPr>
                        <a:picLocks noChangeAspect="1" noChangeArrowheads="1"/>
                      </p:cNvPicPr>
                      <p:nvPr/>
                    </p:nvPicPr>
                    <p:blipFill>
                      <a:blip r:embed="rId5"/>
                      <a:srcRect/>
                      <a:stretch>
                        <a:fillRect/>
                      </a:stretch>
                    </p:blipFill>
                    <p:spPr bwMode="auto">
                      <a:xfrm>
                        <a:off x="228600" y="970416"/>
                        <a:ext cx="5791200" cy="4159756"/>
                      </a:xfrm>
                      <a:prstGeom prst="rect">
                        <a:avLst/>
                      </a:prstGeom>
                      <a:noFill/>
                      <a:extLst/>
                    </p:spPr>
                  </p:pic>
                </p:oleObj>
              </mc:Fallback>
            </mc:AlternateContent>
          </a:graphicData>
        </a:graphic>
      </p:graphicFrame>
      <p:sp>
        <p:nvSpPr>
          <p:cNvPr id="9219" name="Text Box 3"/>
          <p:cNvSpPr txBox="1">
            <a:spLocks noChangeArrowheads="1"/>
          </p:cNvSpPr>
          <p:nvPr/>
        </p:nvSpPr>
        <p:spPr bwMode="auto">
          <a:xfrm>
            <a:off x="1455738" y="176213"/>
            <a:ext cx="5689600" cy="762000"/>
          </a:xfrm>
          <a:prstGeom prst="rect">
            <a:avLst/>
          </a:prstGeom>
          <a:noFill/>
          <a:ln w="9525">
            <a:noFill/>
            <a:miter lim="800000"/>
            <a:headEnd/>
            <a:tailEnd/>
          </a:ln>
        </p:spPr>
        <p:txBody>
          <a:bodyPr>
            <a:spAutoFit/>
          </a:bodyPr>
          <a:lstStyle/>
          <a:p>
            <a:pPr eaLnBrk="0" hangingPunct="0"/>
            <a:endParaRPr lang="en-US" sz="4400" b="1">
              <a:solidFill>
                <a:srgbClr val="FF0066"/>
              </a:solidFill>
              <a:latin typeface="Times New Roman" pitchFamily="18" charset="0"/>
            </a:endParaRPr>
          </a:p>
        </p:txBody>
      </p:sp>
      <p:sp>
        <p:nvSpPr>
          <p:cNvPr id="9220" name="Text Box 4"/>
          <p:cNvSpPr txBox="1">
            <a:spLocks noChangeArrowheads="1"/>
          </p:cNvSpPr>
          <p:nvPr/>
        </p:nvSpPr>
        <p:spPr bwMode="auto">
          <a:xfrm>
            <a:off x="1658938" y="176213"/>
            <a:ext cx="6232525" cy="762000"/>
          </a:xfrm>
          <a:prstGeom prst="rect">
            <a:avLst/>
          </a:prstGeom>
          <a:noFill/>
          <a:ln w="9525">
            <a:noFill/>
            <a:miter lim="800000"/>
            <a:headEnd/>
            <a:tailEnd/>
          </a:ln>
        </p:spPr>
        <p:txBody>
          <a:bodyPr>
            <a:spAutoFit/>
          </a:bodyPr>
          <a:lstStyle/>
          <a:p>
            <a:pPr eaLnBrk="0" hangingPunct="0"/>
            <a:r>
              <a:rPr lang="en-US" sz="4400" b="1" dirty="0">
                <a:solidFill>
                  <a:srgbClr val="FFC000"/>
                </a:solidFill>
                <a:latin typeface="Times New Roman" pitchFamily="18" charset="0"/>
              </a:rPr>
              <a:t>Annual </a:t>
            </a:r>
            <a:r>
              <a:rPr lang="en-US" sz="4400" b="1" dirty="0" smtClean="0">
                <a:solidFill>
                  <a:srgbClr val="FFC000"/>
                </a:solidFill>
                <a:latin typeface="Times New Roman" pitchFamily="18" charset="0"/>
              </a:rPr>
              <a:t>PNI and </a:t>
            </a:r>
            <a:r>
              <a:rPr lang="en-US" sz="4400" b="1" dirty="0" err="1" smtClean="0">
                <a:solidFill>
                  <a:srgbClr val="FFC000"/>
                </a:solidFill>
                <a:latin typeface="Times New Roman" pitchFamily="18" charset="0"/>
              </a:rPr>
              <a:t>pHOS</a:t>
            </a:r>
            <a:r>
              <a:rPr lang="en-US" sz="4400" b="1" dirty="0" smtClean="0">
                <a:solidFill>
                  <a:srgbClr val="FFC000"/>
                </a:solidFill>
                <a:latin typeface="Times New Roman" pitchFamily="18" charset="0"/>
              </a:rPr>
              <a:t> </a:t>
            </a:r>
            <a:endParaRPr lang="en-US" sz="4400" b="1" dirty="0">
              <a:solidFill>
                <a:srgbClr val="FFC000"/>
              </a:solidFill>
              <a:latin typeface="Times New Roman" pitchFamily="18" charset="0"/>
            </a:endParaRPr>
          </a:p>
        </p:txBody>
      </p:sp>
      <p:sp>
        <p:nvSpPr>
          <p:cNvPr id="4" name="TextBox 3"/>
          <p:cNvSpPr txBox="1"/>
          <p:nvPr/>
        </p:nvSpPr>
        <p:spPr>
          <a:xfrm>
            <a:off x="1600200" y="1143000"/>
            <a:ext cx="3700462" cy="369332"/>
          </a:xfrm>
          <a:prstGeom prst="rect">
            <a:avLst/>
          </a:prstGeom>
          <a:noFill/>
        </p:spPr>
        <p:txBody>
          <a:bodyPr wrap="square" rtlCol="0">
            <a:spAutoFit/>
          </a:bodyPr>
          <a:lstStyle/>
          <a:p>
            <a:r>
              <a:rPr lang="en-US" dirty="0" smtClean="0">
                <a:solidFill>
                  <a:schemeClr val="bg2"/>
                </a:solidFill>
              </a:rPr>
              <a:t>Means: PNI = 65%, </a:t>
            </a:r>
            <a:r>
              <a:rPr lang="en-US" dirty="0" err="1" smtClean="0">
                <a:solidFill>
                  <a:schemeClr val="bg2"/>
                </a:solidFill>
              </a:rPr>
              <a:t>pHOS</a:t>
            </a:r>
            <a:r>
              <a:rPr lang="en-US" dirty="0" smtClean="0">
                <a:solidFill>
                  <a:schemeClr val="bg2"/>
                </a:solidFill>
              </a:rPr>
              <a:t> = 56%</a:t>
            </a:r>
            <a:endParaRPr lang="en-US" dirty="0">
              <a:solidFill>
                <a:schemeClr val="bg2"/>
              </a:solidFill>
            </a:endParaRPr>
          </a:p>
        </p:txBody>
      </p:sp>
      <p:pic>
        <p:nvPicPr>
          <p:cNvPr id="5155" name="Picture 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4833" y="4572000"/>
            <a:ext cx="3388920" cy="228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201012437"/>
              </p:ext>
            </p:extLst>
          </p:nvPr>
        </p:nvGraphicFramePr>
        <p:xfrm>
          <a:off x="6172200" y="1828800"/>
          <a:ext cx="2778125" cy="1028700"/>
        </p:xfrm>
        <a:graphic>
          <a:graphicData uri="http://schemas.openxmlformats.org/presentationml/2006/ole">
            <mc:AlternateContent xmlns:mc="http://schemas.openxmlformats.org/markup-compatibility/2006">
              <mc:Choice xmlns:v="urn:schemas-microsoft-com:vml" Requires="v">
                <p:oleObj spid="_x0000_s5181" name="Equation" r:id="rId7" imgW="1371600" imgH="533160" progId="Equation.3">
                  <p:embed/>
                </p:oleObj>
              </mc:Choice>
              <mc:Fallback>
                <p:oleObj name="Equation" r:id="rId7" imgW="1371600" imgH="533160" progId="Equation.3">
                  <p:embed/>
                  <p:pic>
                    <p:nvPicPr>
                      <p:cNvPr id="0" name="Object 40"/>
                      <p:cNvPicPr>
                        <a:picLocks noChangeAspect="1" noChangeArrowheads="1"/>
                      </p:cNvPicPr>
                      <p:nvPr/>
                    </p:nvPicPr>
                    <p:blipFill>
                      <a:blip r:embed="rId8"/>
                      <a:srcRect/>
                      <a:stretch>
                        <a:fillRect/>
                      </a:stretch>
                    </p:blipFill>
                    <p:spPr bwMode="auto">
                      <a:xfrm>
                        <a:off x="6172200" y="1828800"/>
                        <a:ext cx="2778125" cy="1028700"/>
                      </a:xfrm>
                      <a:prstGeom prst="rect">
                        <a:avLst/>
                      </a:prstGeom>
                      <a:solidFill>
                        <a:schemeClr val="bg2"/>
                      </a:solidFill>
                    </p:spPr>
                  </p:pic>
                </p:oleObj>
              </mc:Fallback>
            </mc:AlternateContent>
          </a:graphicData>
        </a:graphic>
      </p:graphicFrame>
    </p:spTree>
    <p:extLst>
      <p:ext uri="{BB962C8B-B14F-4D97-AF65-F5344CB8AC3E}">
        <p14:creationId xmlns:p14="http://schemas.microsoft.com/office/powerpoint/2010/main" val="8088346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6934200" cy="461665"/>
          </a:xfrm>
          <a:prstGeom prst="rect">
            <a:avLst/>
          </a:prstGeom>
          <a:noFill/>
        </p:spPr>
        <p:txBody>
          <a:bodyPr wrap="square" rtlCol="0">
            <a:spAutoFit/>
          </a:bodyPr>
          <a:lstStyle/>
          <a:p>
            <a:r>
              <a:rPr lang="en-US" sz="2400" dirty="0" smtClean="0"/>
              <a:t>Evaluating Managed Gene Flow, Waters et al.</a:t>
            </a:r>
            <a:endParaRPr lang="en-US" sz="24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888901" cy="513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9622" y="1143000"/>
            <a:ext cx="2590800" cy="954107"/>
          </a:xfrm>
          <a:prstGeom prst="rect">
            <a:avLst/>
          </a:prstGeom>
          <a:noFill/>
        </p:spPr>
        <p:txBody>
          <a:bodyPr wrap="square" rtlCol="0">
            <a:spAutoFit/>
          </a:bodyPr>
          <a:lstStyle/>
          <a:p>
            <a:r>
              <a:rPr lang="en-US" sz="1400" dirty="0" smtClean="0"/>
              <a:t>P1 Founders:  BY 1998</a:t>
            </a:r>
          </a:p>
          <a:p>
            <a:r>
              <a:rPr lang="en-US" sz="1400" dirty="0" smtClean="0"/>
              <a:t>F0 </a:t>
            </a:r>
            <a:r>
              <a:rPr lang="en-US" sz="1400" dirty="0" err="1" smtClean="0"/>
              <a:t>Int</a:t>
            </a:r>
            <a:r>
              <a:rPr lang="en-US" sz="1400" dirty="0" smtClean="0"/>
              <a:t>: BY 2002</a:t>
            </a:r>
          </a:p>
          <a:p>
            <a:r>
              <a:rPr lang="en-US" sz="1400" dirty="0" smtClean="0"/>
              <a:t>F1 </a:t>
            </a:r>
            <a:r>
              <a:rPr lang="en-US" sz="1400" dirty="0" err="1" smtClean="0"/>
              <a:t>Int</a:t>
            </a:r>
            <a:r>
              <a:rPr lang="en-US" sz="1400" dirty="0" smtClean="0"/>
              <a:t>: BY 2006</a:t>
            </a:r>
          </a:p>
          <a:p>
            <a:r>
              <a:rPr lang="en-US" sz="1400" dirty="0" smtClean="0"/>
              <a:t>F2 </a:t>
            </a:r>
            <a:r>
              <a:rPr lang="en-US" sz="1400" dirty="0" err="1" smtClean="0"/>
              <a:t>Int</a:t>
            </a:r>
            <a:r>
              <a:rPr lang="en-US" sz="1400" dirty="0" smtClean="0"/>
              <a:t>: BY 2010</a:t>
            </a:r>
            <a:endParaRPr lang="en-US" sz="1400" dirty="0"/>
          </a:p>
        </p:txBody>
      </p:sp>
      <p:sp>
        <p:nvSpPr>
          <p:cNvPr id="6" name="TextBox 5"/>
          <p:cNvSpPr txBox="1"/>
          <p:nvPr/>
        </p:nvSpPr>
        <p:spPr>
          <a:xfrm>
            <a:off x="5895344" y="1143577"/>
            <a:ext cx="2590800" cy="738664"/>
          </a:xfrm>
          <a:prstGeom prst="rect">
            <a:avLst/>
          </a:prstGeom>
          <a:noFill/>
        </p:spPr>
        <p:txBody>
          <a:bodyPr wrap="square" rtlCol="0">
            <a:spAutoFit/>
          </a:bodyPr>
          <a:lstStyle/>
          <a:p>
            <a:r>
              <a:rPr lang="en-US" sz="1400" dirty="0" smtClean="0"/>
              <a:t>F0 </a:t>
            </a:r>
            <a:r>
              <a:rPr lang="en-US" sz="1400" dirty="0" err="1" smtClean="0"/>
              <a:t>Seg</a:t>
            </a:r>
            <a:r>
              <a:rPr lang="en-US" sz="1400" dirty="0" smtClean="0"/>
              <a:t>: BY 2002</a:t>
            </a:r>
          </a:p>
          <a:p>
            <a:r>
              <a:rPr lang="en-US" sz="1400" dirty="0" smtClean="0"/>
              <a:t>F1 </a:t>
            </a:r>
            <a:r>
              <a:rPr lang="en-US" sz="1400" dirty="0" err="1" smtClean="0"/>
              <a:t>Seg</a:t>
            </a:r>
            <a:r>
              <a:rPr lang="en-US" sz="1400" dirty="0" smtClean="0"/>
              <a:t>: BY 2006</a:t>
            </a:r>
          </a:p>
          <a:p>
            <a:r>
              <a:rPr lang="en-US" sz="1400" dirty="0" smtClean="0"/>
              <a:t>F2 </a:t>
            </a:r>
            <a:r>
              <a:rPr lang="en-US" sz="1400" dirty="0" err="1" smtClean="0"/>
              <a:t>Seg</a:t>
            </a:r>
            <a:r>
              <a:rPr lang="en-US" sz="1400" dirty="0" smtClean="0"/>
              <a:t>: BY 2010</a:t>
            </a:r>
            <a:endParaRPr lang="en-US" sz="1400" dirty="0"/>
          </a:p>
        </p:txBody>
      </p:sp>
    </p:spTree>
    <p:extLst>
      <p:ext uri="{BB962C8B-B14F-4D97-AF65-F5344CB8AC3E}">
        <p14:creationId xmlns:p14="http://schemas.microsoft.com/office/powerpoint/2010/main" val="880822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AT PRECOC1"/>
          <p:cNvPicPr>
            <a:picLocks noChangeAspect="1" noChangeArrowheads="1"/>
          </p:cNvPicPr>
          <p:nvPr/>
        </p:nvPicPr>
        <p:blipFill>
          <a:blip r:embed="rId3" cstate="print">
            <a:lum bright="-30000"/>
            <a:extLst>
              <a:ext uri="{28A0092B-C50C-407E-A947-70E740481C1C}">
                <a14:useLocalDpi xmlns:a14="http://schemas.microsoft.com/office/drawing/2010/main" val="0"/>
              </a:ext>
            </a:extLst>
          </a:blip>
          <a:srcRect/>
          <a:stretch>
            <a:fillRect/>
          </a:stretch>
        </p:blipFill>
        <p:spPr bwMode="auto">
          <a:xfrm>
            <a:off x="8238" y="1295400"/>
            <a:ext cx="4411362" cy="33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571" name="Rectangle 3"/>
          <p:cNvSpPr>
            <a:spLocks noChangeArrowheads="1"/>
          </p:cNvSpPr>
          <p:nvPr/>
        </p:nvSpPr>
        <p:spPr bwMode="auto">
          <a:xfrm>
            <a:off x="990600" y="152400"/>
            <a:ext cx="7162800" cy="838200"/>
          </a:xfrm>
          <a:prstGeom prst="rect">
            <a:avLst/>
          </a:prstGeom>
          <a:noFill/>
          <a:ln w="9525">
            <a:noFill/>
            <a:miter lim="800000"/>
            <a:headEnd/>
            <a:tailEnd/>
          </a:ln>
        </p:spPr>
        <p:txBody>
          <a:bodyPr anchor="b"/>
          <a:lstStyle/>
          <a:p>
            <a:pPr algn="ctr">
              <a:defRPr/>
            </a:pPr>
            <a:r>
              <a:rPr lang="en-US" sz="2800" b="0" dirty="0">
                <a:solidFill>
                  <a:srgbClr val="FFC000"/>
                </a:solidFill>
                <a:effectLst>
                  <a:outerShdw blurRad="38100" dist="38100" dir="2700000" algn="tl">
                    <a:srgbClr val="000000"/>
                  </a:outerShdw>
                </a:effectLst>
              </a:rPr>
              <a:t>Residual/Precocious Wild and Hatchery Spring Chinook</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276600"/>
            <a:ext cx="4775200" cy="3581400"/>
          </a:xfrm>
          <a:prstGeom prst="rect">
            <a:avLst/>
          </a:prstGeom>
        </p:spPr>
      </p:pic>
      <p:sp>
        <p:nvSpPr>
          <p:cNvPr id="9" name="Text Box 3"/>
          <p:cNvSpPr txBox="1">
            <a:spLocks noChangeArrowheads="1"/>
          </p:cNvSpPr>
          <p:nvPr/>
        </p:nvSpPr>
        <p:spPr bwMode="auto">
          <a:xfrm>
            <a:off x="4777977" y="1219200"/>
            <a:ext cx="3908823" cy="1908526"/>
          </a:xfrm>
          <a:prstGeom prst="rect">
            <a:avLst/>
          </a:prstGeom>
          <a:noFill/>
          <a:ln w="9525">
            <a:noFill/>
            <a:miter lim="800000"/>
            <a:headEnd/>
            <a:tailEnd/>
          </a:ln>
        </p:spPr>
        <p:txBody>
          <a:bodyPr/>
          <a:lstStyle/>
          <a:p>
            <a:pPr>
              <a:spcBef>
                <a:spcPts val="600"/>
              </a:spcBef>
            </a:pPr>
            <a:r>
              <a:rPr lang="en-US" sz="2400" dirty="0" smtClean="0">
                <a:solidFill>
                  <a:schemeClr val="bg2"/>
                </a:solidFill>
                <a:latin typeface="Calibri" pitchFamily="34" charset="0"/>
              </a:rPr>
              <a:t>Work </a:t>
            </a:r>
            <a:r>
              <a:rPr lang="en-US" sz="2400" dirty="0">
                <a:solidFill>
                  <a:schemeClr val="bg2"/>
                </a:solidFill>
                <a:latin typeface="Calibri" pitchFamily="34" charset="0"/>
              </a:rPr>
              <a:t>by </a:t>
            </a:r>
            <a:r>
              <a:rPr lang="en-US" sz="2400" dirty="0" smtClean="0">
                <a:solidFill>
                  <a:schemeClr val="bg2"/>
                </a:solidFill>
                <a:latin typeface="Calibri" pitchFamily="34" charset="0"/>
              </a:rPr>
              <a:t>Larsen et al., Pearsons et al., and Knudsen indicate large proportion of hatchery-origin mini-jack and jack production</a:t>
            </a:r>
          </a:p>
          <a:p>
            <a:pPr>
              <a:spcBef>
                <a:spcPts val="600"/>
              </a:spcBef>
            </a:pPr>
            <a:endParaRPr lang="en-US" sz="2400" dirty="0" smtClean="0">
              <a:solidFill>
                <a:srgbClr val="002060"/>
              </a:solidFill>
              <a:latin typeface="Calibri" pitchFamily="34" charset="0"/>
            </a:endParaRPr>
          </a:p>
        </p:txBody>
      </p:sp>
      <p:sp>
        <p:nvSpPr>
          <p:cNvPr id="10" name="Text Box 3"/>
          <p:cNvSpPr txBox="1">
            <a:spLocks noChangeArrowheads="1"/>
          </p:cNvSpPr>
          <p:nvPr/>
        </p:nvSpPr>
        <p:spPr bwMode="auto">
          <a:xfrm>
            <a:off x="259507" y="4740876"/>
            <a:ext cx="3908823" cy="1908526"/>
          </a:xfrm>
          <a:prstGeom prst="rect">
            <a:avLst/>
          </a:prstGeom>
          <a:noFill/>
          <a:ln w="9525">
            <a:noFill/>
            <a:miter lim="800000"/>
            <a:headEnd/>
            <a:tailEnd/>
          </a:ln>
        </p:spPr>
        <p:txBody>
          <a:bodyPr/>
          <a:lstStyle/>
          <a:p>
            <a:pPr>
              <a:spcBef>
                <a:spcPts val="600"/>
              </a:spcBef>
            </a:pPr>
            <a:r>
              <a:rPr lang="en-US" sz="2400" dirty="0" smtClean="0">
                <a:solidFill>
                  <a:schemeClr val="bg2"/>
                </a:solidFill>
                <a:latin typeface="Calibri" pitchFamily="34" charset="0"/>
              </a:rPr>
              <a:t>But Knudsen work for this study indicates no difference in returning HO and NO age-4 and age-5 male proportions</a:t>
            </a:r>
          </a:p>
          <a:p>
            <a:pPr>
              <a:spcBef>
                <a:spcPts val="600"/>
              </a:spcBef>
            </a:pPr>
            <a:endParaRPr lang="en-US" sz="2400" dirty="0" smtClean="0">
              <a:solidFill>
                <a:srgbClr val="002060"/>
              </a:solidFill>
              <a:latin typeface="Calibri" pitchFamily="34" charset="0"/>
            </a:endParaRPr>
          </a:p>
        </p:txBody>
      </p:sp>
    </p:spTree>
    <p:extLst>
      <p:ext uri="{BB962C8B-B14F-4D97-AF65-F5344CB8AC3E}">
        <p14:creationId xmlns:p14="http://schemas.microsoft.com/office/powerpoint/2010/main" val="190609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733800" y="3429001"/>
            <a:ext cx="54102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snorkel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4598" name="Rectangle 6"/>
          <p:cNvSpPr>
            <a:spLocks noChangeArrowheads="1"/>
          </p:cNvSpPr>
          <p:nvPr/>
        </p:nvSpPr>
        <p:spPr bwMode="auto">
          <a:xfrm>
            <a:off x="0" y="0"/>
            <a:ext cx="9144000" cy="1143000"/>
          </a:xfrm>
          <a:prstGeom prst="rect">
            <a:avLst/>
          </a:prstGeom>
          <a:noFill/>
          <a:ln w="9525">
            <a:noFill/>
            <a:miter lim="800000"/>
            <a:headEnd/>
            <a:tailEnd/>
          </a:ln>
        </p:spPr>
        <p:txBody>
          <a:bodyPr anchor="b"/>
          <a:lstStyle/>
          <a:p>
            <a:pPr algn="ctr">
              <a:defRPr/>
            </a:pPr>
            <a:r>
              <a:rPr lang="en-US" sz="4000" b="0" dirty="0" smtClean="0">
                <a:solidFill>
                  <a:srgbClr val="FFCC66"/>
                </a:solidFill>
                <a:effectLst>
                  <a:outerShdw blurRad="38100" dist="38100" dir="2700000" algn="tl">
                    <a:srgbClr val="000000"/>
                  </a:outerShdw>
                </a:effectLst>
              </a:rPr>
              <a:t>Other Ecological Risks</a:t>
            </a:r>
            <a:endParaRPr lang="en-US" sz="4000" b="0" dirty="0">
              <a:solidFill>
                <a:srgbClr val="FFCC66"/>
              </a:solidFill>
              <a:effectLst>
                <a:outerShdw blurRad="38100" dist="38100" dir="2700000" algn="tl">
                  <a:srgbClr val="000000"/>
                </a:outerShdw>
              </a:effectLst>
            </a:endParaRPr>
          </a:p>
        </p:txBody>
      </p:sp>
      <p:sp>
        <p:nvSpPr>
          <p:cNvPr id="58375" name="Rectangle 7"/>
          <p:cNvSpPr>
            <a:spLocks noChangeArrowheads="1"/>
          </p:cNvSpPr>
          <p:nvPr/>
        </p:nvSpPr>
        <p:spPr bwMode="auto">
          <a:xfrm>
            <a:off x="685800" y="1919416"/>
            <a:ext cx="8229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400" b="1">
                <a:solidFill>
                  <a:srgbClr val="FF0066"/>
                </a:solidFill>
                <a:latin typeface="Times New Roman" pitchFamily="18" charset="0"/>
              </a:defRPr>
            </a:lvl1pPr>
            <a:lvl2pPr marL="742950" indent="-285750">
              <a:defRPr sz="4400" b="1">
                <a:solidFill>
                  <a:srgbClr val="FF0066"/>
                </a:solidFill>
                <a:latin typeface="Times New Roman" pitchFamily="18" charset="0"/>
              </a:defRPr>
            </a:lvl2pPr>
            <a:lvl3pPr marL="1143000" indent="-228600">
              <a:defRPr sz="4400" b="1">
                <a:solidFill>
                  <a:srgbClr val="FF0066"/>
                </a:solidFill>
                <a:latin typeface="Times New Roman" pitchFamily="18" charset="0"/>
              </a:defRPr>
            </a:lvl3pPr>
            <a:lvl4pPr marL="1600200" indent="-228600">
              <a:defRPr sz="4400" b="1">
                <a:solidFill>
                  <a:srgbClr val="FF0066"/>
                </a:solidFill>
                <a:latin typeface="Times New Roman" pitchFamily="18" charset="0"/>
              </a:defRPr>
            </a:lvl4pPr>
            <a:lvl5pPr marL="2057400" indent="-228600">
              <a:defRPr sz="4400" b="1">
                <a:solidFill>
                  <a:srgbClr val="FF0066"/>
                </a:solidFill>
                <a:latin typeface="Times New Roman" pitchFamily="18" charset="0"/>
              </a:defRPr>
            </a:lvl5pPr>
            <a:lvl6pPr marL="2514600" indent="-228600" eaLnBrk="0" fontAlgn="base" hangingPunct="0">
              <a:spcBef>
                <a:spcPct val="0"/>
              </a:spcBef>
              <a:spcAft>
                <a:spcPct val="0"/>
              </a:spcAft>
              <a:defRPr sz="4400" b="1">
                <a:solidFill>
                  <a:srgbClr val="FF0066"/>
                </a:solidFill>
                <a:latin typeface="Times New Roman" pitchFamily="18" charset="0"/>
              </a:defRPr>
            </a:lvl6pPr>
            <a:lvl7pPr marL="2971800" indent="-228600" eaLnBrk="0" fontAlgn="base" hangingPunct="0">
              <a:spcBef>
                <a:spcPct val="0"/>
              </a:spcBef>
              <a:spcAft>
                <a:spcPct val="0"/>
              </a:spcAft>
              <a:defRPr sz="4400" b="1">
                <a:solidFill>
                  <a:srgbClr val="FF0066"/>
                </a:solidFill>
                <a:latin typeface="Times New Roman" pitchFamily="18" charset="0"/>
              </a:defRPr>
            </a:lvl7pPr>
            <a:lvl8pPr marL="3429000" indent="-228600" eaLnBrk="0" fontAlgn="base" hangingPunct="0">
              <a:spcBef>
                <a:spcPct val="0"/>
              </a:spcBef>
              <a:spcAft>
                <a:spcPct val="0"/>
              </a:spcAft>
              <a:defRPr sz="4400" b="1">
                <a:solidFill>
                  <a:srgbClr val="FF0066"/>
                </a:solidFill>
                <a:latin typeface="Times New Roman" pitchFamily="18" charset="0"/>
              </a:defRPr>
            </a:lvl8pPr>
            <a:lvl9pPr marL="3886200" indent="-228600" eaLnBrk="0" fontAlgn="base" hangingPunct="0">
              <a:spcBef>
                <a:spcPct val="0"/>
              </a:spcBef>
              <a:spcAft>
                <a:spcPct val="0"/>
              </a:spcAft>
              <a:defRPr sz="4400" b="1">
                <a:solidFill>
                  <a:srgbClr val="FF0066"/>
                </a:solidFill>
                <a:latin typeface="Times New Roman" pitchFamily="18" charset="0"/>
              </a:defRPr>
            </a:lvl9pPr>
          </a:lstStyle>
          <a:p>
            <a:pPr marL="857250" lvl="1" indent="-457200">
              <a:lnSpc>
                <a:spcPct val="90000"/>
              </a:lnSpc>
              <a:spcBef>
                <a:spcPct val="20000"/>
              </a:spcBef>
              <a:buClr>
                <a:schemeClr val="bg1"/>
              </a:buClr>
              <a:buFont typeface="Wingdings" panose="05000000000000000000" pitchFamily="2" charset="2"/>
              <a:buChar char="Ø"/>
            </a:pPr>
            <a:r>
              <a:rPr lang="en-US" altLang="en-US" sz="2800" b="0" dirty="0" smtClean="0">
                <a:solidFill>
                  <a:schemeClr val="bg1"/>
                </a:solidFill>
              </a:rPr>
              <a:t>Ecological interactions within adopted guidelines</a:t>
            </a:r>
          </a:p>
          <a:p>
            <a:pPr marL="857250" lvl="1" indent="-457200">
              <a:lnSpc>
                <a:spcPct val="90000"/>
              </a:lnSpc>
              <a:spcBef>
                <a:spcPct val="20000"/>
              </a:spcBef>
              <a:buClr>
                <a:schemeClr val="bg1"/>
              </a:buClr>
              <a:buFont typeface="Wingdings" panose="05000000000000000000" pitchFamily="2" charset="2"/>
              <a:buChar char="Ø"/>
            </a:pPr>
            <a:r>
              <a:rPr lang="en-US" altLang="en-US" sz="2800" b="0" dirty="0" smtClean="0">
                <a:solidFill>
                  <a:schemeClr val="bg1"/>
                </a:solidFill>
              </a:rPr>
              <a:t>Stray rates &lt; 5%</a:t>
            </a:r>
          </a:p>
          <a:p>
            <a:pPr marL="857250" lvl="1" indent="-457200">
              <a:lnSpc>
                <a:spcPct val="90000"/>
              </a:lnSpc>
              <a:spcBef>
                <a:spcPct val="20000"/>
              </a:spcBef>
              <a:buClr>
                <a:schemeClr val="bg1"/>
              </a:buClr>
              <a:buFont typeface="Wingdings" panose="05000000000000000000" pitchFamily="2" charset="2"/>
              <a:buChar char="Ø"/>
            </a:pPr>
            <a:r>
              <a:rPr lang="en-US" altLang="en-US" sz="2800" b="0" dirty="0" smtClean="0">
                <a:solidFill>
                  <a:schemeClr val="bg1"/>
                </a:solidFill>
              </a:rPr>
              <a:t>Pathogen and BKD risk profiles very low</a:t>
            </a:r>
          </a:p>
          <a:p>
            <a:pPr marL="857250" lvl="1" indent="-457200">
              <a:lnSpc>
                <a:spcPct val="90000"/>
              </a:lnSpc>
              <a:spcBef>
                <a:spcPct val="20000"/>
              </a:spcBef>
              <a:buClr>
                <a:schemeClr val="tx1"/>
              </a:buClr>
              <a:buFont typeface="Arial" charset="0"/>
              <a:buChar char="•"/>
            </a:pPr>
            <a:endParaRPr lang="en-US" altLang="en-US" sz="2800" b="0" dirty="0" smtClean="0">
              <a:solidFill>
                <a:schemeClr val="bg1"/>
              </a:solidFill>
            </a:endParaRPr>
          </a:p>
          <a:p>
            <a:pPr marL="857250" lvl="1" indent="-457200">
              <a:lnSpc>
                <a:spcPct val="90000"/>
              </a:lnSpc>
              <a:spcBef>
                <a:spcPct val="20000"/>
              </a:spcBef>
              <a:buClr>
                <a:schemeClr val="tx1"/>
              </a:buClr>
              <a:buFont typeface="Arial" charset="0"/>
              <a:buChar char="•"/>
            </a:pPr>
            <a:endParaRPr lang="en-US" altLang="en-US" sz="2800" b="0" dirty="0">
              <a:solidFill>
                <a:schemeClr val="bg1"/>
              </a:solidFill>
            </a:endParaRPr>
          </a:p>
          <a:p>
            <a:pPr>
              <a:lnSpc>
                <a:spcPct val="90000"/>
              </a:lnSpc>
              <a:spcBef>
                <a:spcPct val="20000"/>
              </a:spcBef>
            </a:pPr>
            <a:endParaRPr lang="en-US" altLang="en-US" sz="2800" b="0" dirty="0">
              <a:solidFill>
                <a:schemeClr val="bg1"/>
              </a:solidFill>
            </a:endParaRPr>
          </a:p>
        </p:txBody>
      </p:sp>
    </p:spTree>
    <p:extLst>
      <p:ext uri="{BB962C8B-B14F-4D97-AF65-F5344CB8AC3E}">
        <p14:creationId xmlns:p14="http://schemas.microsoft.com/office/powerpoint/2010/main" val="78857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838200" y="76200"/>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800" b="1" dirty="0">
                <a:solidFill>
                  <a:srgbClr val="FFC000"/>
                </a:solidFill>
                <a:latin typeface="Calibri" pitchFamily="34" charset="0"/>
              </a:rPr>
              <a:t>Upper Yakima vs Naches Natural-Origin Returns, </a:t>
            </a:r>
            <a:r>
              <a:rPr lang="en-US" altLang="en-US" sz="2800" b="1" dirty="0" smtClean="0">
                <a:solidFill>
                  <a:srgbClr val="FFC000"/>
                </a:solidFill>
                <a:latin typeface="Calibri" pitchFamily="34" charset="0"/>
              </a:rPr>
              <a:t>1982-2014</a:t>
            </a:r>
            <a:endParaRPr lang="en-US" altLang="en-US" b="1" dirty="0">
              <a:solidFill>
                <a:srgbClr val="FFC000"/>
              </a:solidFill>
              <a:latin typeface="Calibri" pitchFamily="34" charset="0"/>
            </a:endParaRPr>
          </a:p>
        </p:txBody>
      </p:sp>
      <p:graphicFrame>
        <p:nvGraphicFramePr>
          <p:cNvPr id="4099" name="Object 2"/>
          <p:cNvGraphicFramePr>
            <a:graphicFrameLocks noChangeAspect="1"/>
          </p:cNvGraphicFramePr>
          <p:nvPr>
            <p:extLst>
              <p:ext uri="{D42A27DB-BD31-4B8C-83A1-F6EECF244321}">
                <p14:modId xmlns:p14="http://schemas.microsoft.com/office/powerpoint/2010/main" val="1383306410"/>
              </p:ext>
            </p:extLst>
          </p:nvPr>
        </p:nvGraphicFramePr>
        <p:xfrm>
          <a:off x="50800" y="708025"/>
          <a:ext cx="8493125" cy="6121400"/>
        </p:xfrm>
        <a:graphic>
          <a:graphicData uri="http://schemas.openxmlformats.org/presentationml/2006/ole">
            <mc:AlternateContent xmlns:mc="http://schemas.openxmlformats.org/markup-compatibility/2006">
              <mc:Choice xmlns:v="urn:schemas-microsoft-com:vml" Requires="v">
                <p:oleObj spid="_x0000_s8200" name="Worksheet" r:id="rId4" imgW="8496221" imgH="6124643" progId="Excel.Sheet.8">
                  <p:embed/>
                </p:oleObj>
              </mc:Choice>
              <mc:Fallback>
                <p:oleObj name="Worksheet" r:id="rId4" imgW="8496221" imgH="6124643" progId="Excel.Sheet.8">
                  <p:embed/>
                  <p:pic>
                    <p:nvPicPr>
                      <p:cNvPr id="0" name=""/>
                      <p:cNvPicPr>
                        <a:picLocks noChangeAspect="1" noChangeArrowheads="1"/>
                      </p:cNvPicPr>
                      <p:nvPr/>
                    </p:nvPicPr>
                    <p:blipFill>
                      <a:blip r:embed="rId5"/>
                      <a:srcRect/>
                      <a:stretch>
                        <a:fillRect/>
                      </a:stretch>
                    </p:blipFill>
                    <p:spPr bwMode="auto">
                      <a:xfrm>
                        <a:off x="50800" y="708025"/>
                        <a:ext cx="84931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0" name="Line 6"/>
          <p:cNvSpPr>
            <a:spLocks noChangeShapeType="1"/>
          </p:cNvSpPr>
          <p:nvPr/>
        </p:nvSpPr>
        <p:spPr bwMode="auto">
          <a:xfrm flipV="1">
            <a:off x="6019800" y="1219200"/>
            <a:ext cx="0" cy="403860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475737714"/>
              </p:ext>
            </p:extLst>
          </p:nvPr>
        </p:nvGraphicFramePr>
        <p:xfrm>
          <a:off x="1143000" y="1219200"/>
          <a:ext cx="3505200" cy="1482724"/>
        </p:xfrm>
        <a:graphic>
          <a:graphicData uri="http://schemas.openxmlformats.org/drawingml/2006/table">
            <a:tbl>
              <a:tblPr firstRow="1" bandRow="1">
                <a:tableStyleId>{5C22544A-7EE6-4342-B048-85BDC9FD1C3A}</a:tableStyleId>
              </a:tblPr>
              <a:tblGrid>
                <a:gridCol w="1219200"/>
                <a:gridCol w="1219200"/>
                <a:gridCol w="1066800"/>
              </a:tblGrid>
              <a:tr h="370681">
                <a:tc>
                  <a:txBody>
                    <a:bodyPr/>
                    <a:lstStyle/>
                    <a:p>
                      <a:endParaRPr lang="en-US" sz="1600" dirty="0"/>
                    </a:p>
                  </a:txBody>
                  <a:tcPr marL="81269" marR="81269" marT="45700" marB="45700"/>
                </a:tc>
                <a:tc>
                  <a:txBody>
                    <a:bodyPr/>
                    <a:lstStyle/>
                    <a:p>
                      <a:pPr algn="ctr"/>
                      <a:r>
                        <a:rPr lang="en-US" sz="1600" dirty="0" err="1" smtClean="0">
                          <a:solidFill>
                            <a:schemeClr val="tx1"/>
                          </a:solidFill>
                        </a:rPr>
                        <a:t>Upp</a:t>
                      </a:r>
                      <a:r>
                        <a:rPr lang="en-US" sz="1600" dirty="0" smtClean="0">
                          <a:solidFill>
                            <a:schemeClr val="tx1"/>
                          </a:solidFill>
                        </a:rPr>
                        <a:t>. Yak.</a:t>
                      </a:r>
                      <a:endParaRPr lang="en-US" sz="1600" dirty="0">
                        <a:solidFill>
                          <a:schemeClr val="tx1"/>
                        </a:solidFill>
                      </a:endParaRPr>
                    </a:p>
                  </a:txBody>
                  <a:tcPr marL="81269" marR="81269" marT="45700" marB="45700"/>
                </a:tc>
                <a:tc>
                  <a:txBody>
                    <a:bodyPr/>
                    <a:lstStyle/>
                    <a:p>
                      <a:pPr algn="ctr"/>
                      <a:r>
                        <a:rPr lang="en-US" sz="1600" dirty="0" smtClean="0">
                          <a:solidFill>
                            <a:schemeClr val="tx1"/>
                          </a:solidFill>
                        </a:rPr>
                        <a:t>Naches</a:t>
                      </a:r>
                      <a:endParaRPr lang="en-US" sz="1600" dirty="0">
                        <a:solidFill>
                          <a:schemeClr val="tx1"/>
                        </a:solidFill>
                      </a:endParaRPr>
                    </a:p>
                  </a:txBody>
                  <a:tcPr marL="81269" marR="81269" marT="45700" marB="45700"/>
                </a:tc>
              </a:tr>
              <a:tr h="370681">
                <a:tc>
                  <a:txBody>
                    <a:bodyPr/>
                    <a:lstStyle/>
                    <a:p>
                      <a:r>
                        <a:rPr lang="en-US" sz="1600" dirty="0" smtClean="0"/>
                        <a:t>Pre-Supp.</a:t>
                      </a:r>
                      <a:endParaRPr lang="en-US" sz="1600" dirty="0"/>
                    </a:p>
                  </a:txBody>
                  <a:tcPr marL="81269" marR="81269" marT="45700" marB="45700"/>
                </a:tc>
                <a:tc>
                  <a:txBody>
                    <a:bodyPr/>
                    <a:lstStyle/>
                    <a:p>
                      <a:pPr algn="ctr"/>
                      <a:r>
                        <a:rPr lang="en-US" sz="1600" dirty="0" smtClean="0"/>
                        <a:t>3,103 </a:t>
                      </a:r>
                      <a:endParaRPr lang="en-US" sz="1600" dirty="0"/>
                    </a:p>
                  </a:txBody>
                  <a:tcPr marL="81269" marR="81269" marT="45700" marB="45700"/>
                </a:tc>
                <a:tc>
                  <a:txBody>
                    <a:bodyPr/>
                    <a:lstStyle/>
                    <a:p>
                      <a:pPr algn="ctr"/>
                      <a:r>
                        <a:rPr lang="en-US" sz="1600" dirty="0" smtClean="0"/>
                        <a:t>1,394 </a:t>
                      </a:r>
                      <a:endParaRPr lang="en-US" sz="1600" dirty="0"/>
                    </a:p>
                  </a:txBody>
                  <a:tcPr marL="81269" marR="81269" marT="45700" marB="45700"/>
                </a:tc>
              </a:tr>
              <a:tr h="370681">
                <a:tc>
                  <a:txBody>
                    <a:bodyPr/>
                    <a:lstStyle/>
                    <a:p>
                      <a:r>
                        <a:rPr lang="en-US" sz="1600" dirty="0" smtClean="0"/>
                        <a:t>Post-Supp.</a:t>
                      </a:r>
                      <a:endParaRPr lang="en-US" sz="1600" dirty="0"/>
                    </a:p>
                  </a:txBody>
                  <a:tcPr marL="81269" marR="81269" marT="45700" marB="45700"/>
                </a:tc>
                <a:tc>
                  <a:txBody>
                    <a:bodyPr/>
                    <a:lstStyle/>
                    <a:p>
                      <a:pPr algn="ctr"/>
                      <a:r>
                        <a:rPr lang="en-US" sz="1600" dirty="0" smtClean="0"/>
                        <a:t>3,532 </a:t>
                      </a:r>
                      <a:endParaRPr lang="en-US" sz="1600" dirty="0"/>
                    </a:p>
                  </a:txBody>
                  <a:tcPr marL="81269" marR="81269" marT="45700" marB="45700"/>
                </a:tc>
                <a:tc>
                  <a:txBody>
                    <a:bodyPr/>
                    <a:lstStyle/>
                    <a:p>
                      <a:pPr algn="ctr"/>
                      <a:r>
                        <a:rPr lang="en-US" sz="1600" dirty="0" smtClean="0"/>
                        <a:t>1,220 </a:t>
                      </a:r>
                      <a:endParaRPr lang="en-US" sz="1600" dirty="0"/>
                    </a:p>
                  </a:txBody>
                  <a:tcPr marL="81269" marR="81269" marT="45700" marB="45700"/>
                </a:tc>
              </a:tr>
              <a:tr h="370681">
                <a:tc>
                  <a:txBody>
                    <a:bodyPr/>
                    <a:lstStyle/>
                    <a:p>
                      <a:r>
                        <a:rPr lang="en-US" sz="1600" dirty="0" smtClean="0"/>
                        <a:t>% Change</a:t>
                      </a:r>
                      <a:endParaRPr lang="en-US" sz="1600" dirty="0"/>
                    </a:p>
                  </a:txBody>
                  <a:tcPr marL="81269" marR="81269" marT="45700" marB="45700"/>
                </a:tc>
                <a:tc>
                  <a:txBody>
                    <a:bodyPr/>
                    <a:lstStyle/>
                    <a:p>
                      <a:pPr algn="ctr"/>
                      <a:r>
                        <a:rPr lang="en-US" sz="1600" dirty="0" smtClean="0"/>
                        <a:t>+13.8</a:t>
                      </a:r>
                      <a:endParaRPr lang="en-US" sz="1600" dirty="0"/>
                    </a:p>
                  </a:txBody>
                  <a:tcPr marL="81269" marR="81269" marT="45700" marB="45700"/>
                </a:tc>
                <a:tc>
                  <a:txBody>
                    <a:bodyPr/>
                    <a:lstStyle/>
                    <a:p>
                      <a:pPr algn="ctr"/>
                      <a:r>
                        <a:rPr lang="en-US" sz="1600" dirty="0" smtClean="0"/>
                        <a:t>-12.5</a:t>
                      </a:r>
                      <a:endParaRPr lang="en-US" sz="1600" dirty="0"/>
                    </a:p>
                  </a:txBody>
                  <a:tcPr marL="81269" marR="81269" marT="45700" marB="45700"/>
                </a:tc>
              </a:tr>
            </a:tbl>
          </a:graphicData>
        </a:graphic>
      </p:graphicFrame>
    </p:spTree>
    <p:extLst>
      <p:ext uri="{BB962C8B-B14F-4D97-AF65-F5344CB8AC3E}">
        <p14:creationId xmlns:p14="http://schemas.microsoft.com/office/powerpoint/2010/main" val="1103168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a:spLocks noGrp="1" noChangeArrowheads="1"/>
          </p:cNvSpPr>
          <p:nvPr>
            <p:ph type="ctrTitle"/>
          </p:nvPr>
        </p:nvSpPr>
        <p:spPr>
          <a:xfrm>
            <a:off x="0" y="228600"/>
            <a:ext cx="9067800" cy="762000"/>
          </a:xfrm>
        </p:spPr>
        <p:txBody>
          <a:bodyPr>
            <a:normAutofit/>
          </a:bodyPr>
          <a:lstStyle/>
          <a:p>
            <a:pPr algn="ctr">
              <a:defRPr/>
            </a:pPr>
            <a:r>
              <a:rPr lang="en-US" sz="3600" dirty="0" smtClean="0">
                <a:solidFill>
                  <a:srgbClr val="FFC000"/>
                </a:solidFill>
              </a:rPr>
              <a:t>Density Dependence?</a:t>
            </a:r>
            <a:endParaRPr lang="en-US" sz="4000" b="1" dirty="0" smtClean="0">
              <a:solidFill>
                <a:srgbClr val="FFC000"/>
              </a:solidFill>
              <a:effectLst>
                <a:outerShdw blurRad="38100" dist="38100" dir="2700000" algn="tl">
                  <a:srgbClr val="000000"/>
                </a:outerShdw>
              </a:effectLst>
            </a:endParaRPr>
          </a:p>
        </p:txBody>
      </p:sp>
      <p:graphicFrame>
        <p:nvGraphicFramePr>
          <p:cNvPr id="28" name="Chart 27"/>
          <p:cNvGraphicFramePr>
            <a:graphicFrameLocks/>
          </p:cNvGraphicFramePr>
          <p:nvPr>
            <p:extLst>
              <p:ext uri="{D42A27DB-BD31-4B8C-83A1-F6EECF244321}">
                <p14:modId xmlns:p14="http://schemas.microsoft.com/office/powerpoint/2010/main" val="1372540281"/>
              </p:ext>
            </p:extLst>
          </p:nvPr>
        </p:nvGraphicFramePr>
        <p:xfrm>
          <a:off x="76200" y="990600"/>
          <a:ext cx="5286375" cy="2876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p:cNvGraphicFramePr>
            <a:graphicFrameLocks/>
          </p:cNvGraphicFramePr>
          <p:nvPr>
            <p:extLst>
              <p:ext uri="{D42A27DB-BD31-4B8C-83A1-F6EECF244321}">
                <p14:modId xmlns:p14="http://schemas.microsoft.com/office/powerpoint/2010/main" val="1628459179"/>
              </p:ext>
            </p:extLst>
          </p:nvPr>
        </p:nvGraphicFramePr>
        <p:xfrm>
          <a:off x="3895725" y="3785969"/>
          <a:ext cx="5248275" cy="30384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02993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5" y="799070"/>
            <a:ext cx="5867400" cy="593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Grp="1" noChangeArrowheads="1"/>
          </p:cNvSpPr>
          <p:nvPr>
            <p:ph type="ctrTitle"/>
          </p:nvPr>
        </p:nvSpPr>
        <p:spPr>
          <a:xfrm>
            <a:off x="342900" y="10886"/>
            <a:ext cx="8229600" cy="685800"/>
          </a:xfrm>
        </p:spPr>
        <p:txBody>
          <a:bodyPr>
            <a:normAutofit/>
          </a:bodyPr>
          <a:lstStyle/>
          <a:p>
            <a:pPr>
              <a:defRPr/>
            </a:pPr>
            <a:r>
              <a:rPr lang="en-US" sz="3600" dirty="0" smtClean="0">
                <a:solidFill>
                  <a:srgbClr val="FFC000"/>
                </a:solidFill>
              </a:rPr>
              <a:t>Human Population Growth (ISAB 2008)</a:t>
            </a:r>
            <a:endParaRPr lang="en-US" sz="4000" b="1" dirty="0" smtClean="0">
              <a:solidFill>
                <a:srgbClr val="FFC000"/>
              </a:solidFill>
              <a:effectLst>
                <a:outerShdw blurRad="38100" dist="38100" dir="2700000" algn="tl">
                  <a:srgbClr val="000000"/>
                </a:outerShdw>
              </a:effectLst>
            </a:endParaRPr>
          </a:p>
        </p:txBody>
      </p:sp>
      <p:sp>
        <p:nvSpPr>
          <p:cNvPr id="2" name="TextBox 1"/>
          <p:cNvSpPr txBox="1"/>
          <p:nvPr/>
        </p:nvSpPr>
        <p:spPr>
          <a:xfrm>
            <a:off x="6172200" y="1600200"/>
            <a:ext cx="2667000" cy="2677656"/>
          </a:xfrm>
          <a:prstGeom prst="rect">
            <a:avLst/>
          </a:prstGeom>
          <a:noFill/>
        </p:spPr>
        <p:txBody>
          <a:bodyPr wrap="square" rtlCol="0">
            <a:spAutoFit/>
          </a:bodyPr>
          <a:lstStyle/>
          <a:p>
            <a:pPr algn="ctr"/>
            <a:r>
              <a:rPr lang="en-US" sz="2400" b="1" dirty="0" smtClean="0">
                <a:solidFill>
                  <a:schemeClr val="bg2"/>
                </a:solidFill>
              </a:rPr>
              <a:t>Since 2000:</a:t>
            </a:r>
          </a:p>
          <a:p>
            <a:endParaRPr lang="en-US" sz="2400" b="1" dirty="0">
              <a:solidFill>
                <a:schemeClr val="bg2"/>
              </a:solidFill>
            </a:endParaRPr>
          </a:p>
          <a:p>
            <a:pPr algn="ctr"/>
            <a:r>
              <a:rPr lang="en-US" sz="2400" b="1" dirty="0" smtClean="0">
                <a:solidFill>
                  <a:schemeClr val="bg2"/>
                </a:solidFill>
              </a:rPr>
              <a:t>Yakima County   +11%</a:t>
            </a:r>
          </a:p>
          <a:p>
            <a:pPr algn="ctr"/>
            <a:endParaRPr lang="en-US" sz="2400" b="1" dirty="0">
              <a:solidFill>
                <a:schemeClr val="bg2"/>
              </a:solidFill>
            </a:endParaRPr>
          </a:p>
          <a:p>
            <a:pPr algn="ctr"/>
            <a:r>
              <a:rPr lang="en-US" sz="2400" b="1" dirty="0" smtClean="0">
                <a:solidFill>
                  <a:schemeClr val="bg2"/>
                </a:solidFill>
              </a:rPr>
              <a:t>WA State</a:t>
            </a:r>
          </a:p>
          <a:p>
            <a:pPr algn="ctr"/>
            <a:r>
              <a:rPr lang="en-US" sz="2400" b="1" dirty="0" smtClean="0">
                <a:solidFill>
                  <a:schemeClr val="bg2"/>
                </a:solidFill>
              </a:rPr>
              <a:t>+18%</a:t>
            </a:r>
            <a:endParaRPr lang="en-US" sz="2400" b="1" dirty="0">
              <a:solidFill>
                <a:schemeClr val="bg2"/>
              </a:solidFill>
            </a:endParaRPr>
          </a:p>
        </p:txBody>
      </p:sp>
    </p:spTree>
    <p:extLst>
      <p:ext uri="{BB962C8B-B14F-4D97-AF65-F5344CB8AC3E}">
        <p14:creationId xmlns:p14="http://schemas.microsoft.com/office/powerpoint/2010/main" val="267244996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152400"/>
            <a:ext cx="7848600" cy="954107"/>
          </a:xfrm>
          <a:prstGeom prst="rect">
            <a:avLst/>
          </a:prstGeom>
          <a:noFill/>
          <a:ln w="9525">
            <a:noFill/>
            <a:miter lim="800000"/>
            <a:headEnd/>
            <a:tailEnd/>
          </a:ln>
        </p:spPr>
        <p:txBody>
          <a:bodyPr>
            <a:spAutoFit/>
          </a:bodyPr>
          <a:lstStyle/>
          <a:p>
            <a:pPr algn="ctr"/>
            <a:r>
              <a:rPr lang="en-US" sz="2800" b="1" dirty="0" smtClean="0">
                <a:solidFill>
                  <a:srgbClr val="FFC000"/>
                </a:solidFill>
                <a:latin typeface="Calibri" pitchFamily="34" charset="0"/>
              </a:rPr>
              <a:t>Cle Elum Spring Chinook</a:t>
            </a:r>
          </a:p>
          <a:p>
            <a:pPr algn="ctr"/>
            <a:r>
              <a:rPr lang="en-US" sz="2800" b="1" u="sng" dirty="0" smtClean="0">
                <a:solidFill>
                  <a:srgbClr val="FFC000"/>
                </a:solidFill>
                <a:latin typeface="Calibri" pitchFamily="34" charset="0"/>
              </a:rPr>
              <a:t>Supplementation and Research</a:t>
            </a:r>
            <a:r>
              <a:rPr lang="en-US" sz="2800" b="1" dirty="0" smtClean="0">
                <a:solidFill>
                  <a:srgbClr val="FFC000"/>
                </a:solidFill>
                <a:latin typeface="Calibri" pitchFamily="34" charset="0"/>
              </a:rPr>
              <a:t> Facility</a:t>
            </a:r>
            <a:endParaRPr lang="en-US" sz="2800" b="1" dirty="0">
              <a:solidFill>
                <a:srgbClr val="FFC000"/>
              </a:solidFill>
              <a:latin typeface="Calibri" pitchFamily="34" charset="0"/>
            </a:endParaRPr>
          </a:p>
        </p:txBody>
      </p:sp>
      <p:sp>
        <p:nvSpPr>
          <p:cNvPr id="19459" name="Text Box 3"/>
          <p:cNvSpPr txBox="1">
            <a:spLocks noChangeArrowheads="1"/>
          </p:cNvSpPr>
          <p:nvPr/>
        </p:nvSpPr>
        <p:spPr bwMode="auto">
          <a:xfrm>
            <a:off x="152400" y="2895600"/>
            <a:ext cx="4800600" cy="3581400"/>
          </a:xfrm>
          <a:prstGeom prst="rect">
            <a:avLst/>
          </a:prstGeom>
          <a:solidFill>
            <a:schemeClr val="tx2"/>
          </a:solidFill>
          <a:ln w="9525">
            <a:noFill/>
            <a:miter lim="800000"/>
            <a:headEnd/>
            <a:tailEnd/>
          </a:ln>
        </p:spPr>
        <p:txBody>
          <a:bodyPr/>
          <a:lstStyle/>
          <a:p>
            <a:pPr>
              <a:spcBef>
                <a:spcPts val="600"/>
              </a:spcBef>
              <a:buFontTx/>
              <a:buChar char="•"/>
            </a:pPr>
            <a:r>
              <a:rPr lang="en-US" sz="2400" dirty="0" smtClean="0">
                <a:solidFill>
                  <a:srgbClr val="FFC000"/>
                </a:solidFill>
                <a:latin typeface="Calibri" pitchFamily="34" charset="0"/>
              </a:rPr>
              <a:t> Increase:</a:t>
            </a:r>
          </a:p>
          <a:p>
            <a:pPr lvl="1">
              <a:spcBef>
                <a:spcPts val="600"/>
              </a:spcBef>
              <a:buFontTx/>
              <a:buChar char="•"/>
            </a:pPr>
            <a:r>
              <a:rPr lang="en-US" sz="2400" dirty="0" smtClean="0">
                <a:solidFill>
                  <a:srgbClr val="FCD442"/>
                </a:solidFill>
                <a:latin typeface="Calibri" pitchFamily="34" charset="0"/>
              </a:rPr>
              <a:t>Harvest opportunity</a:t>
            </a:r>
            <a:endParaRPr lang="en-US" sz="2400" dirty="0">
              <a:solidFill>
                <a:srgbClr val="FCD442"/>
              </a:solidFill>
              <a:latin typeface="Calibri" pitchFamily="34" charset="0"/>
            </a:endParaRPr>
          </a:p>
          <a:p>
            <a:pPr lvl="1">
              <a:spcBef>
                <a:spcPts val="600"/>
              </a:spcBef>
              <a:buFontTx/>
              <a:buChar char="•"/>
            </a:pPr>
            <a:r>
              <a:rPr lang="en-US" sz="2400" dirty="0" smtClean="0">
                <a:solidFill>
                  <a:srgbClr val="FCD442"/>
                </a:solidFill>
                <a:latin typeface="Calibri" pitchFamily="34" charset="0"/>
              </a:rPr>
              <a:t>natural production</a:t>
            </a:r>
          </a:p>
          <a:p>
            <a:pPr>
              <a:spcBef>
                <a:spcPts val="600"/>
              </a:spcBef>
              <a:buFontTx/>
              <a:buChar char="•"/>
            </a:pPr>
            <a:r>
              <a:rPr lang="en-US" sz="2400" dirty="0" smtClean="0">
                <a:solidFill>
                  <a:srgbClr val="FFC000"/>
                </a:solidFill>
                <a:latin typeface="Calibri" pitchFamily="34" charset="0"/>
              </a:rPr>
              <a:t> Maintain :</a:t>
            </a:r>
            <a:endParaRPr lang="en-US" sz="2400" dirty="0">
              <a:solidFill>
                <a:srgbClr val="FCD442"/>
              </a:solidFill>
              <a:latin typeface="Calibri" pitchFamily="34" charset="0"/>
            </a:endParaRPr>
          </a:p>
          <a:p>
            <a:pPr lvl="1">
              <a:spcBef>
                <a:spcPts val="600"/>
              </a:spcBef>
              <a:buFontTx/>
              <a:buChar char="•"/>
            </a:pPr>
            <a:r>
              <a:rPr lang="en-US" sz="2400" dirty="0" smtClean="0">
                <a:solidFill>
                  <a:srgbClr val="FCD442"/>
                </a:solidFill>
                <a:latin typeface="Calibri" pitchFamily="34" charset="0"/>
              </a:rPr>
              <a:t>ecosystem function</a:t>
            </a:r>
          </a:p>
          <a:p>
            <a:pPr>
              <a:spcBef>
                <a:spcPts val="600"/>
              </a:spcBef>
              <a:buFont typeface="Arial" pitchFamily="34" charset="0"/>
              <a:buChar char="•"/>
            </a:pPr>
            <a:r>
              <a:rPr lang="en-US" sz="2400" dirty="0">
                <a:solidFill>
                  <a:srgbClr val="FFC000"/>
                </a:solidFill>
                <a:latin typeface="Calibri" pitchFamily="34" charset="0"/>
              </a:rPr>
              <a:t> </a:t>
            </a:r>
            <a:r>
              <a:rPr lang="en-US" sz="2400" dirty="0" smtClean="0">
                <a:solidFill>
                  <a:srgbClr val="FFC000"/>
                </a:solidFill>
                <a:latin typeface="Calibri" pitchFamily="34" charset="0"/>
              </a:rPr>
              <a:t>  use research to:</a:t>
            </a:r>
          </a:p>
          <a:p>
            <a:pPr lvl="1">
              <a:spcBef>
                <a:spcPts val="600"/>
              </a:spcBef>
              <a:buFontTx/>
              <a:buChar char="•"/>
            </a:pPr>
            <a:r>
              <a:rPr lang="en-US" sz="2400" dirty="0" smtClean="0">
                <a:solidFill>
                  <a:srgbClr val="FCD442"/>
                </a:solidFill>
                <a:latin typeface="Calibri" pitchFamily="34" charset="0"/>
              </a:rPr>
              <a:t>improve hatchery practices</a:t>
            </a:r>
          </a:p>
          <a:p>
            <a:pPr lvl="1">
              <a:spcBef>
                <a:spcPts val="600"/>
              </a:spcBef>
              <a:buFontTx/>
              <a:buChar char="•"/>
            </a:pPr>
            <a:r>
              <a:rPr lang="en-US" sz="2400" dirty="0" smtClean="0">
                <a:solidFill>
                  <a:srgbClr val="FCD442"/>
                </a:solidFill>
                <a:latin typeface="Calibri" pitchFamily="34" charset="0"/>
              </a:rPr>
              <a:t>address critical uncertainties</a:t>
            </a:r>
            <a:endParaRPr lang="en-US" sz="2400" dirty="0">
              <a:solidFill>
                <a:srgbClr val="FCD442"/>
              </a:solidFill>
              <a:latin typeface="Calibri" pitchFamily="34" charset="0"/>
            </a:endParaRPr>
          </a:p>
        </p:txBody>
      </p:sp>
      <p:graphicFrame>
        <p:nvGraphicFramePr>
          <p:cNvPr id="6146" name="Object 2"/>
          <p:cNvGraphicFramePr>
            <a:graphicFrameLocks noChangeAspect="1"/>
          </p:cNvGraphicFramePr>
          <p:nvPr/>
        </p:nvGraphicFramePr>
        <p:xfrm>
          <a:off x="3505200" y="1676400"/>
          <a:ext cx="5486400" cy="3657600"/>
        </p:xfrm>
        <a:graphic>
          <a:graphicData uri="http://schemas.openxmlformats.org/presentationml/2006/ole">
            <mc:AlternateContent xmlns:mc="http://schemas.openxmlformats.org/markup-compatibility/2006">
              <mc:Choice xmlns:v="urn:schemas-microsoft-com:vml" Requires="v">
                <p:oleObj spid="_x0000_s2100" name="Slide" r:id="rId4" imgW="5143680" imgH="3429000" progId="PowerPoint.Slide.8">
                  <p:embed/>
                </p:oleObj>
              </mc:Choice>
              <mc:Fallback>
                <p:oleObj name="Slide" r:id="rId4" imgW="514368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676400"/>
                        <a:ext cx="5486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txBox="1">
            <a:spLocks noChangeArrowheads="1"/>
          </p:cNvSpPr>
          <p:nvPr/>
        </p:nvSpPr>
        <p:spPr>
          <a:xfrm>
            <a:off x="457200" y="1981200"/>
            <a:ext cx="2514600" cy="838200"/>
          </a:xfrm>
          <a:prstGeom prst="rect">
            <a:avLst/>
          </a:prstGeom>
          <a:solidFill>
            <a:schemeClr val="tx2"/>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CC00"/>
                </a:solidFill>
                <a:effectLst>
                  <a:outerShdw blurRad="38100" dist="38100" dir="2700000" algn="tl">
                    <a:srgbClr val="000000"/>
                  </a:outerShdw>
                </a:effectLst>
                <a:uLnTx/>
                <a:uFillTx/>
                <a:latin typeface="+mj-lt"/>
                <a:ea typeface="+mj-ea"/>
                <a:cs typeface="+mj-cs"/>
              </a:rPr>
              <a:t>Goals </a:t>
            </a:r>
          </a:p>
        </p:txBody>
      </p:sp>
    </p:spTree>
    <p:extLst>
      <p:ext uri="{BB962C8B-B14F-4D97-AF65-F5344CB8AC3E}">
        <p14:creationId xmlns:p14="http://schemas.microsoft.com/office/powerpoint/2010/main" val="487444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akima_map_bor.gif"/>
          <p:cNvPicPr>
            <a:picLocks noChangeAspect="1"/>
          </p:cNvPicPr>
          <p:nvPr/>
        </p:nvPicPr>
        <p:blipFill>
          <a:blip r:embed="rId3" cstate="print"/>
          <a:stretch>
            <a:fillRect/>
          </a:stretch>
        </p:blipFill>
        <p:spPr>
          <a:xfrm>
            <a:off x="762000" y="990600"/>
            <a:ext cx="7601150" cy="5691913"/>
          </a:xfrm>
          <a:prstGeom prst="rect">
            <a:avLst/>
          </a:prstGeom>
        </p:spPr>
      </p:pic>
      <p:sp>
        <p:nvSpPr>
          <p:cNvPr id="5" name="TextBox 4"/>
          <p:cNvSpPr txBox="1"/>
          <p:nvPr/>
        </p:nvSpPr>
        <p:spPr>
          <a:xfrm>
            <a:off x="1676400" y="152400"/>
            <a:ext cx="6096000" cy="646331"/>
          </a:xfrm>
          <a:prstGeom prst="rect">
            <a:avLst/>
          </a:prstGeom>
          <a:noFill/>
        </p:spPr>
        <p:txBody>
          <a:bodyPr wrap="square" rtlCol="0">
            <a:spAutoFit/>
          </a:bodyPr>
          <a:lstStyle/>
          <a:p>
            <a:pPr algn="ctr"/>
            <a:r>
              <a:rPr lang="en-US" b="1" dirty="0" smtClean="0">
                <a:solidFill>
                  <a:srgbClr val="FFC000"/>
                </a:solidFill>
              </a:rPr>
              <a:t>Bureau of Reclamation, Pacific Northwest Region</a:t>
            </a:r>
            <a:br>
              <a:rPr lang="en-US" b="1" dirty="0" smtClean="0">
                <a:solidFill>
                  <a:srgbClr val="FFC000"/>
                </a:solidFill>
              </a:rPr>
            </a:br>
            <a:r>
              <a:rPr lang="en-US" b="1" dirty="0" smtClean="0">
                <a:solidFill>
                  <a:srgbClr val="FFC000"/>
                </a:solidFill>
              </a:rPr>
              <a:t>Major Storage Reservoirs in the Yakima River Basin</a:t>
            </a:r>
            <a:endParaRPr lang="en-US" b="1" dirty="0">
              <a:solidFill>
                <a:srgbClr val="FFC000"/>
              </a:solidFill>
            </a:endParaRPr>
          </a:p>
        </p:txBody>
      </p:sp>
      <p:cxnSp>
        <p:nvCxnSpPr>
          <p:cNvPr id="7" name="Straight Connector 6"/>
          <p:cNvCxnSpPr/>
          <p:nvPr/>
        </p:nvCxnSpPr>
        <p:spPr>
          <a:xfrm>
            <a:off x="7391400" y="5562600"/>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3200" y="6019800"/>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19600" y="5257800"/>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343400" y="5181600"/>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91000" y="44196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86200" y="4800600"/>
            <a:ext cx="1524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29000" y="4495800"/>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316983"/>
            <a:ext cx="6324600" cy="461665"/>
          </a:xfrm>
          <a:prstGeom prst="rect">
            <a:avLst/>
          </a:prstGeom>
          <a:noFill/>
        </p:spPr>
        <p:txBody>
          <a:bodyPr wrap="square" rtlCol="0">
            <a:spAutoFit/>
          </a:bodyPr>
          <a:lstStyle/>
          <a:p>
            <a:pPr algn="ctr"/>
            <a:r>
              <a:rPr lang="en-US" sz="2400" b="1" dirty="0" smtClean="0">
                <a:solidFill>
                  <a:srgbClr val="002060"/>
                </a:solidFill>
              </a:rPr>
              <a:t>Bureau of Reclamation Diversion Dams</a:t>
            </a:r>
            <a:endParaRPr lang="en-US" sz="2400" b="1" dirty="0">
              <a:solidFill>
                <a:srgbClr val="002060"/>
              </a:solidFill>
            </a:endParaRPr>
          </a:p>
        </p:txBody>
      </p:sp>
      <p:pic>
        <p:nvPicPr>
          <p:cNvPr id="30" name="Picture 29" descr="RozaDam.jpg"/>
          <p:cNvPicPr>
            <a:picLocks noChangeAspect="1"/>
          </p:cNvPicPr>
          <p:nvPr/>
        </p:nvPicPr>
        <p:blipFill>
          <a:blip r:embed="rId3" cstate="print"/>
          <a:stretch>
            <a:fillRect/>
          </a:stretch>
        </p:blipFill>
        <p:spPr>
          <a:xfrm>
            <a:off x="228600" y="990600"/>
            <a:ext cx="3939179" cy="2514600"/>
          </a:xfrm>
          <a:prstGeom prst="rect">
            <a:avLst/>
          </a:prstGeom>
        </p:spPr>
      </p:pic>
      <p:pic>
        <p:nvPicPr>
          <p:cNvPr id="7" name="Picture 2" descr="chandler facility prosser dam"/>
          <p:cNvPicPr>
            <a:picLocks noChangeAspect="1" noChangeArrowheads="1"/>
          </p:cNvPicPr>
          <p:nvPr/>
        </p:nvPicPr>
        <p:blipFill rotWithShape="1">
          <a:blip r:embed="rId4">
            <a:extLst>
              <a:ext uri="{28A0092B-C50C-407E-A947-70E740481C1C}">
                <a14:useLocalDpi xmlns:a14="http://schemas.microsoft.com/office/drawing/2010/main" val="0"/>
              </a:ext>
            </a:extLst>
          </a:blip>
          <a:srcRect r="4036" b="4119"/>
          <a:stretch/>
        </p:blipFill>
        <p:spPr bwMode="auto">
          <a:xfrm>
            <a:off x="4718109" y="2035746"/>
            <a:ext cx="4388208" cy="3287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yakima_map_bor.gif"/>
          <p:cNvPicPr>
            <a:picLocks noChangeAspect="1"/>
          </p:cNvPicPr>
          <p:nvPr/>
        </p:nvPicPr>
        <p:blipFill rotWithShape="1">
          <a:blip r:embed="rId5" cstate="print"/>
          <a:srcRect l="30810" t="57025" r="9262"/>
          <a:stretch/>
        </p:blipFill>
        <p:spPr>
          <a:xfrm>
            <a:off x="152400" y="3692571"/>
            <a:ext cx="4555223" cy="2446073"/>
          </a:xfrm>
          <a:prstGeom prst="rect">
            <a:avLst/>
          </a:prstGeom>
        </p:spPr>
      </p:pic>
      <p:cxnSp>
        <p:nvCxnSpPr>
          <p:cNvPr id="9" name="Straight Connector 8"/>
          <p:cNvCxnSpPr/>
          <p:nvPr/>
        </p:nvCxnSpPr>
        <p:spPr>
          <a:xfrm>
            <a:off x="4439874" y="5018731"/>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01674" y="5475931"/>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468074" y="4713931"/>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91874" y="4637731"/>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39474" y="3875731"/>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34674" y="4256731"/>
            <a:ext cx="1524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3601674" y="4915608"/>
            <a:ext cx="1351326" cy="560323"/>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1544274" y="3276600"/>
            <a:ext cx="653915" cy="599131"/>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4711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hydrography.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143000"/>
            <a:ext cx="80962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p:cNvSpPr>
          <p:nvPr>
            <p:ph type="title"/>
          </p:nvPr>
        </p:nvSpPr>
        <p:spPr>
          <a:xfrm>
            <a:off x="457200" y="76200"/>
            <a:ext cx="8229600" cy="808038"/>
          </a:xfrm>
        </p:spPr>
        <p:txBody>
          <a:bodyPr/>
          <a:lstStyle/>
          <a:p>
            <a:pPr eaLnBrk="1" hangingPunct="1"/>
            <a:r>
              <a:rPr lang="en-US" altLang="en-US" dirty="0" smtClean="0"/>
              <a:t>Flow Regime Highly Altered</a:t>
            </a:r>
          </a:p>
        </p:txBody>
      </p:sp>
    </p:spTree>
    <p:extLst>
      <p:ext uri="{BB962C8B-B14F-4D97-AF65-F5344CB8AC3E}">
        <p14:creationId xmlns:p14="http://schemas.microsoft.com/office/powerpoint/2010/main" val="26884208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228600"/>
            <a:ext cx="6781800" cy="762000"/>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600" b="0" kern="1200">
                <a:solidFill>
                  <a:srgbClr val="8A8D09"/>
                </a:solidFill>
                <a:latin typeface="+mj-lt"/>
                <a:ea typeface="+mj-ea"/>
                <a:cs typeface="+mj-cs"/>
              </a:defRPr>
            </a:lvl1pPr>
          </a:lstStyle>
          <a:p>
            <a:pPr>
              <a:defRPr/>
            </a:pPr>
            <a:r>
              <a:rPr lang="en-US" dirty="0" smtClean="0"/>
              <a:t>Predation</a:t>
            </a:r>
            <a:endParaRPr lang="en-US" sz="4000" b="1" dirty="0" smtClean="0">
              <a:effectLst>
                <a:outerShdw blurRad="38100" dist="38100" dir="2700000" algn="tl">
                  <a:srgbClr val="000000"/>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70" y="1066800"/>
            <a:ext cx="58674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5840" y="1153886"/>
            <a:ext cx="2416629" cy="400110"/>
          </a:xfrm>
          <a:prstGeom prst="rect">
            <a:avLst/>
          </a:prstGeom>
          <a:noFill/>
        </p:spPr>
        <p:txBody>
          <a:bodyPr wrap="square" rtlCol="0">
            <a:spAutoFit/>
          </a:bodyPr>
          <a:lstStyle/>
          <a:p>
            <a:r>
              <a:rPr lang="en-US" sz="2000" b="1" dirty="0" smtClean="0">
                <a:solidFill>
                  <a:srgbClr val="000308"/>
                </a:solidFill>
              </a:rPr>
              <a:t>Smallmouth bass</a:t>
            </a:r>
            <a:endParaRPr lang="en-US" sz="2000" b="1" dirty="0">
              <a:solidFill>
                <a:srgbClr val="000308"/>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646" y="3200400"/>
            <a:ext cx="5074468" cy="310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391399" y="3350697"/>
            <a:ext cx="1219201" cy="400110"/>
          </a:xfrm>
          <a:prstGeom prst="rect">
            <a:avLst/>
          </a:prstGeom>
          <a:noFill/>
        </p:spPr>
        <p:txBody>
          <a:bodyPr wrap="square" rtlCol="0">
            <a:spAutoFit/>
          </a:bodyPr>
          <a:lstStyle/>
          <a:p>
            <a:r>
              <a:rPr lang="en-US" sz="2000" b="1" dirty="0" smtClean="0">
                <a:solidFill>
                  <a:srgbClr val="000308"/>
                </a:solidFill>
              </a:rPr>
              <a:t>Walleye</a:t>
            </a:r>
            <a:endParaRPr lang="en-US" sz="2000" b="1" dirty="0">
              <a:solidFill>
                <a:srgbClr val="000308"/>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31418"/>
            <a:ext cx="487557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3000" y="5779293"/>
            <a:ext cx="2416629" cy="400110"/>
          </a:xfrm>
          <a:prstGeom prst="rect">
            <a:avLst/>
          </a:prstGeom>
          <a:noFill/>
        </p:spPr>
        <p:txBody>
          <a:bodyPr wrap="square" rtlCol="0">
            <a:spAutoFit/>
          </a:bodyPr>
          <a:lstStyle/>
          <a:p>
            <a:r>
              <a:rPr lang="en-US" sz="2000" b="1" dirty="0" smtClean="0">
                <a:solidFill>
                  <a:srgbClr val="000308"/>
                </a:solidFill>
              </a:rPr>
              <a:t>Channel Catfish</a:t>
            </a:r>
            <a:endParaRPr lang="en-US" sz="2000" b="1" dirty="0">
              <a:solidFill>
                <a:srgbClr val="000308"/>
              </a:solidFill>
            </a:endParaRPr>
          </a:p>
        </p:txBody>
      </p:sp>
    </p:spTree>
    <p:extLst>
      <p:ext uri="{BB962C8B-B14F-4D97-AF65-F5344CB8AC3E}">
        <p14:creationId xmlns:p14="http://schemas.microsoft.com/office/powerpoint/2010/main" val="4076578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808943707"/>
              </p:ext>
            </p:extLst>
          </p:nvPr>
        </p:nvGraphicFramePr>
        <p:xfrm>
          <a:off x="838200" y="914400"/>
          <a:ext cx="78486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2"/>
          <p:cNvSpPr>
            <a:spLocks noGrp="1" noChangeArrowheads="1"/>
          </p:cNvSpPr>
          <p:nvPr>
            <p:ph type="ctrTitle"/>
          </p:nvPr>
        </p:nvSpPr>
        <p:spPr>
          <a:xfrm>
            <a:off x="533400" y="152400"/>
            <a:ext cx="8229600" cy="685800"/>
          </a:xfrm>
        </p:spPr>
        <p:txBody>
          <a:bodyPr>
            <a:normAutofit/>
          </a:bodyPr>
          <a:lstStyle/>
          <a:p>
            <a:pPr algn="ctr">
              <a:defRPr/>
            </a:pPr>
            <a:r>
              <a:rPr lang="en-US" sz="3600" dirty="0" smtClean="0">
                <a:solidFill>
                  <a:srgbClr val="FFC000"/>
                </a:solidFill>
              </a:rPr>
              <a:t>American Shad – Bonneville Counts</a:t>
            </a:r>
            <a:endParaRPr lang="en-US" sz="4000" b="1" dirty="0" smtClean="0">
              <a:solidFill>
                <a:srgbClr val="FFC000"/>
              </a:solidFill>
              <a:effectLst>
                <a:outerShdw blurRad="38100" dist="38100" dir="2700000" algn="tl">
                  <a:srgbClr val="000000"/>
                </a:outerShdw>
              </a:effectLst>
            </a:endParaRPr>
          </a:p>
        </p:txBody>
      </p:sp>
      <p:sp>
        <p:nvSpPr>
          <p:cNvPr id="3" name="TextBox 2"/>
          <p:cNvSpPr txBox="1"/>
          <p:nvPr/>
        </p:nvSpPr>
        <p:spPr>
          <a:xfrm>
            <a:off x="2057400" y="1295400"/>
            <a:ext cx="5029200" cy="1754326"/>
          </a:xfrm>
          <a:prstGeom prst="rect">
            <a:avLst/>
          </a:prstGeom>
          <a:noFill/>
        </p:spPr>
        <p:txBody>
          <a:bodyPr wrap="square" rtlCol="0">
            <a:spAutoFit/>
          </a:bodyPr>
          <a:lstStyle/>
          <a:p>
            <a:r>
              <a:rPr lang="en-US" dirty="0" err="1">
                <a:solidFill>
                  <a:schemeClr val="accent1">
                    <a:lumMod val="20000"/>
                    <a:lumOff val="80000"/>
                  </a:schemeClr>
                </a:solidFill>
              </a:rPr>
              <a:t>Hinrichsen</a:t>
            </a:r>
            <a:r>
              <a:rPr lang="en-US" dirty="0">
                <a:solidFill>
                  <a:schemeClr val="accent1">
                    <a:lumMod val="20000"/>
                    <a:lumOff val="80000"/>
                  </a:schemeClr>
                </a:solidFill>
              </a:rPr>
              <a:t> et al. (2013) reported that dam </a:t>
            </a:r>
            <a:r>
              <a:rPr lang="en-US" dirty="0" smtClean="0">
                <a:solidFill>
                  <a:schemeClr val="accent1">
                    <a:lumMod val="20000"/>
                    <a:lumOff val="80000"/>
                  </a:schemeClr>
                </a:solidFill>
              </a:rPr>
              <a:t>construction … </a:t>
            </a:r>
            <a:r>
              <a:rPr lang="en-US" dirty="0">
                <a:solidFill>
                  <a:schemeClr val="accent1">
                    <a:lumMod val="20000"/>
                    <a:lumOff val="80000"/>
                  </a:schemeClr>
                </a:solidFill>
              </a:rPr>
              <a:t>likely contributed to the increase in abundance and spatial distribution of American Shad and Haskell et al. (2013) reported that this is altering food </a:t>
            </a:r>
            <a:r>
              <a:rPr lang="en-US" dirty="0" smtClean="0">
                <a:solidFill>
                  <a:schemeClr val="accent1">
                    <a:lumMod val="20000"/>
                    <a:lumOff val="80000"/>
                  </a:schemeClr>
                </a:solidFill>
              </a:rPr>
              <a:t>webs.</a:t>
            </a:r>
            <a:endParaRPr lang="en-US" dirty="0">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Kiona_reach_M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6" y="4050633"/>
            <a:ext cx="3752850" cy="280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47990" y="1716220"/>
            <a:ext cx="3396010" cy="2667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85" y="1420072"/>
            <a:ext cx="2864135" cy="267676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660365" y="4096833"/>
            <a:ext cx="3732244" cy="24384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359952" y="4127730"/>
            <a:ext cx="1784048" cy="2376606"/>
          </a:xfrm>
          <a:prstGeom prst="rect">
            <a:avLst/>
          </a:prstGeom>
        </p:spPr>
      </p:pic>
      <p:pic>
        <p:nvPicPr>
          <p:cNvPr id="9219" name="Picture 1" descr="sulpher creek befo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5021" y="1420073"/>
            <a:ext cx="2992379" cy="31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228600"/>
            <a:ext cx="7848600" cy="1066800"/>
          </a:xfrm>
          <a:prstGeom prst="rect">
            <a:avLst/>
          </a:prstGeom>
        </p:spPr>
        <p:txBody>
          <a:bodyPr vert="horz" lIns="91440" tIns="45720" rIns="91440" bIns="45720" rtlCol="0" anchor="t" anchorCtr="0">
            <a:normAutofit fontScale="92500" lnSpcReduction="10000"/>
          </a:bodyPr>
          <a:lstStyle>
            <a:lvl1pPr algn="l" defTabSz="914400" rtl="0" eaLnBrk="1" latinLnBrk="0" hangingPunct="1">
              <a:spcBef>
                <a:spcPct val="0"/>
              </a:spcBef>
              <a:buNone/>
              <a:defRPr sz="3600" b="0" kern="1200">
                <a:solidFill>
                  <a:srgbClr val="8A8D09"/>
                </a:solidFill>
                <a:latin typeface="+mj-lt"/>
                <a:ea typeface="+mj-ea"/>
                <a:cs typeface="+mj-cs"/>
              </a:defRPr>
            </a:lvl1pPr>
          </a:lstStyle>
          <a:p>
            <a:pPr>
              <a:defRPr/>
            </a:pPr>
            <a:r>
              <a:rPr lang="en-US" dirty="0" smtClean="0"/>
              <a:t>Some Other Factors Affecting Stream Productivity or Carrying Capacity</a:t>
            </a:r>
            <a:endParaRPr lang="en-US" sz="4000" b="1" dirty="0" smtClean="0">
              <a:effectLst>
                <a:outerShdw blurRad="38100" dist="38100" dir="2700000" algn="tl">
                  <a:srgbClr val="000000"/>
                </a:outerShdw>
              </a:effectLst>
            </a:endParaRPr>
          </a:p>
        </p:txBody>
      </p:sp>
    </p:spTree>
    <p:extLst>
      <p:ext uri="{BB962C8B-B14F-4D97-AF65-F5344CB8AC3E}">
        <p14:creationId xmlns:p14="http://schemas.microsoft.com/office/powerpoint/2010/main" val="3134381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umbia_River_basin_map_with_dams_2.jpg"/>
          <p:cNvPicPr>
            <a:picLocks noChangeAspect="1"/>
          </p:cNvPicPr>
          <p:nvPr/>
        </p:nvPicPr>
        <p:blipFill>
          <a:blip r:embed="rId3" cstate="print"/>
          <a:stretch>
            <a:fillRect/>
          </a:stretch>
        </p:blipFill>
        <p:spPr>
          <a:xfrm>
            <a:off x="0" y="0"/>
            <a:ext cx="5659972" cy="6858000"/>
          </a:xfrm>
          <a:prstGeom prst="rect">
            <a:avLst/>
          </a:prstGeom>
        </p:spPr>
      </p:pic>
      <p:pic>
        <p:nvPicPr>
          <p:cNvPr id="7" name="Picture 6" descr="BonnDam.jpg"/>
          <p:cNvPicPr>
            <a:picLocks noChangeAspect="1"/>
          </p:cNvPicPr>
          <p:nvPr/>
        </p:nvPicPr>
        <p:blipFill>
          <a:blip r:embed="rId4" cstate="print"/>
          <a:stretch>
            <a:fillRect/>
          </a:stretch>
        </p:blipFill>
        <p:spPr>
          <a:xfrm>
            <a:off x="6019800" y="0"/>
            <a:ext cx="2743200" cy="2046849"/>
          </a:xfrm>
          <a:prstGeom prst="rect">
            <a:avLst/>
          </a:prstGeom>
        </p:spPr>
      </p:pic>
      <p:pic>
        <p:nvPicPr>
          <p:cNvPr id="8" name="Picture 7" descr="TheDalles.jpg"/>
          <p:cNvPicPr>
            <a:picLocks noChangeAspect="1"/>
          </p:cNvPicPr>
          <p:nvPr/>
        </p:nvPicPr>
        <p:blipFill>
          <a:blip r:embed="rId5" cstate="print"/>
          <a:stretch>
            <a:fillRect/>
          </a:stretch>
        </p:blipFill>
        <p:spPr>
          <a:xfrm>
            <a:off x="6524625" y="1524000"/>
            <a:ext cx="2619375" cy="1743075"/>
          </a:xfrm>
          <a:prstGeom prst="rect">
            <a:avLst/>
          </a:prstGeom>
        </p:spPr>
      </p:pic>
      <p:pic>
        <p:nvPicPr>
          <p:cNvPr id="9" name="Picture 8" descr="JohnDay.jpg"/>
          <p:cNvPicPr>
            <a:picLocks noChangeAspect="1"/>
          </p:cNvPicPr>
          <p:nvPr/>
        </p:nvPicPr>
        <p:blipFill>
          <a:blip r:embed="rId6" cstate="print"/>
          <a:stretch>
            <a:fillRect/>
          </a:stretch>
        </p:blipFill>
        <p:spPr>
          <a:xfrm>
            <a:off x="5715000" y="3200400"/>
            <a:ext cx="2466975" cy="1847850"/>
          </a:xfrm>
          <a:prstGeom prst="rect">
            <a:avLst/>
          </a:prstGeom>
        </p:spPr>
      </p:pic>
      <p:pic>
        <p:nvPicPr>
          <p:cNvPr id="10" name="Picture 9" descr="McNary.jpg"/>
          <p:cNvPicPr>
            <a:picLocks noChangeAspect="1"/>
          </p:cNvPicPr>
          <p:nvPr/>
        </p:nvPicPr>
        <p:blipFill>
          <a:blip r:embed="rId7" cstate="print"/>
          <a:stretch>
            <a:fillRect/>
          </a:stretch>
        </p:blipFill>
        <p:spPr>
          <a:xfrm>
            <a:off x="6572250" y="5076825"/>
            <a:ext cx="2571750" cy="178117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4.bp.blogspot.com/-boEP8ipBq8g/T70mJMlvZCI/AAAAAAAAIk8/cUO07hUFQLI/s400/EeyoreY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7200"/>
            <a:ext cx="5867400" cy="596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211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2" descr="borlogo_web"/>
          <p:cNvPicPr>
            <a:picLocks noChangeAspect="1" noChangeArrowheads="1"/>
          </p:cNvPicPr>
          <p:nvPr/>
        </p:nvPicPr>
        <p:blipFill>
          <a:blip r:embed="rId3" cstate="print"/>
          <a:srcRect/>
          <a:stretch>
            <a:fillRect/>
          </a:stretch>
        </p:blipFill>
        <p:spPr bwMode="auto">
          <a:xfrm>
            <a:off x="118926" y="1698171"/>
            <a:ext cx="2143675" cy="964000"/>
          </a:xfrm>
          <a:prstGeom prst="rect">
            <a:avLst/>
          </a:prstGeom>
          <a:noFill/>
        </p:spPr>
      </p:pic>
      <p:pic>
        <p:nvPicPr>
          <p:cNvPr id="7" name="Picture 6" descr="wdfw_embossed_logo"/>
          <p:cNvPicPr/>
          <p:nvPr/>
        </p:nvPicPr>
        <p:blipFill>
          <a:blip r:embed="rId4" cstate="print"/>
          <a:srcRect/>
          <a:stretch>
            <a:fillRect/>
          </a:stretch>
        </p:blipFill>
        <p:spPr bwMode="auto">
          <a:xfrm>
            <a:off x="7479506" y="1125243"/>
            <a:ext cx="1443038" cy="1547813"/>
          </a:xfrm>
          <a:prstGeom prst="rect">
            <a:avLst/>
          </a:prstGeom>
          <a:noFill/>
          <a:ln w="9525">
            <a:noFill/>
            <a:miter lim="800000"/>
            <a:headEnd/>
            <a:tailEnd/>
          </a:ln>
        </p:spPr>
      </p:pic>
      <p:pic>
        <p:nvPicPr>
          <p:cNvPr id="10" name="Picture 4" descr="Background image on Homepage"/>
          <p:cNvPicPr>
            <a:picLocks noChangeAspect="1" noChangeArrowheads="1"/>
          </p:cNvPicPr>
          <p:nvPr/>
        </p:nvPicPr>
        <p:blipFill>
          <a:blip r:embed="rId5" cstate="print"/>
          <a:srcRect r="53644" b="59418"/>
          <a:stretch>
            <a:fillRect/>
          </a:stretch>
        </p:blipFill>
        <p:spPr bwMode="auto">
          <a:xfrm>
            <a:off x="6864123" y="4678136"/>
            <a:ext cx="2290763" cy="982663"/>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t="2000" r="80415" b="44667"/>
          <a:stretch>
            <a:fillRect/>
          </a:stretch>
        </p:blipFill>
        <p:spPr bwMode="auto">
          <a:xfrm>
            <a:off x="7391400" y="2971800"/>
            <a:ext cx="1619250" cy="1524000"/>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543605" y="2833007"/>
            <a:ext cx="676275" cy="2000250"/>
          </a:xfrm>
          <a:prstGeom prst="rect">
            <a:avLst/>
          </a:prstGeom>
          <a:noFill/>
          <a:ln w="9525">
            <a:noFill/>
            <a:miter lim="800000"/>
            <a:headEnd/>
            <a:tailEnd/>
          </a:ln>
        </p:spPr>
      </p:pic>
      <p:pic>
        <p:nvPicPr>
          <p:cNvPr id="16" name="Picture 15" descr="YBFWRB_logo mid-size.jpg"/>
          <p:cNvPicPr>
            <a:picLocks noChangeAspect="1"/>
          </p:cNvPicPr>
          <p:nvPr/>
        </p:nvPicPr>
        <p:blipFill>
          <a:blip r:embed="rId8" cstate="print"/>
          <a:stretch>
            <a:fillRect/>
          </a:stretch>
        </p:blipFill>
        <p:spPr>
          <a:xfrm>
            <a:off x="1905181" y="4914236"/>
            <a:ext cx="2164080" cy="1887279"/>
          </a:xfrm>
          <a:prstGeom prst="rect">
            <a:avLst/>
          </a:prstGeom>
        </p:spPr>
      </p:pic>
      <p:pic>
        <p:nvPicPr>
          <p:cNvPr id="1026" name="Picture 2" descr="http://wdfw.wa.gov/about/volunteer/rfeg/graphics/rfegma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4732" y="2264228"/>
            <a:ext cx="2971800" cy="2341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AA - National Oceanic and Atmospheric Administra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667250"/>
            <a:ext cx="1401717" cy="187527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4638" y="171108"/>
            <a:ext cx="185486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http://www.forterra.org/images/sprite.png"/>
          <p:cNvPicPr>
            <a:picLocks noChangeAspect="1" noChangeArrowheads="1"/>
          </p:cNvPicPr>
          <p:nvPr/>
        </p:nvPicPr>
        <p:blipFill rotWithShape="1">
          <a:blip r:embed="rId12">
            <a:extLst>
              <a:ext uri="{28A0092B-C50C-407E-A947-70E740481C1C}">
                <a14:useLocalDpi xmlns:a14="http://schemas.microsoft.com/office/drawing/2010/main" val="0"/>
              </a:ext>
            </a:extLst>
          </a:blip>
          <a:srcRect b="93604"/>
          <a:stretch/>
        </p:blipFill>
        <p:spPr bwMode="auto">
          <a:xfrm>
            <a:off x="1346200" y="517379"/>
            <a:ext cx="23812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507" y="899771"/>
            <a:ext cx="28384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descr="Middle Metho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6952" y="2461192"/>
            <a:ext cx="1257300"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methowconservancy.org/images/top_kominak1.jpg"/>
          <p:cNvPicPr>
            <a:picLocks noChangeAspect="1" noChangeArrowheads="1"/>
          </p:cNvPicPr>
          <p:nvPr/>
        </p:nvPicPr>
        <p:blipFill rotWithShape="1">
          <a:blip r:embed="rId15">
            <a:extLst>
              <a:ext uri="{28A0092B-C50C-407E-A947-70E740481C1C}">
                <a14:useLocalDpi xmlns:a14="http://schemas.microsoft.com/office/drawing/2010/main" val="0"/>
              </a:ext>
            </a:extLst>
          </a:blip>
          <a:srcRect l="47052"/>
          <a:stretch/>
        </p:blipFill>
        <p:spPr bwMode="auto">
          <a:xfrm>
            <a:off x="4191000" y="5744239"/>
            <a:ext cx="5043261" cy="10572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orthwest Watershed Institu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2717" y="3531054"/>
            <a:ext cx="2171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he Nature Conservanc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8343" y="4653643"/>
            <a:ext cx="2657475"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783" y="171108"/>
            <a:ext cx="981075" cy="145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492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dfw.wa.gov/about/volunteer/rfeg/graphics/hamavolunte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819400"/>
            <a:ext cx="189547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dfw.wa.gov/about/volunteer/rfeg/graphics/littletahuy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3200400"/>
            <a:ext cx="1905000" cy="1457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nwwatershed.org/Parts/survey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520" y="5010151"/>
            <a:ext cx="21717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nwwatershed.org/Parts/education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200275"/>
            <a:ext cx="21717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32" descr="sulpher creek af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633788"/>
            <a:ext cx="18002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http://www.fhwa.dot.gov/environment/wildlife_protection/images/PA_fencing1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3181" y="1065438"/>
            <a:ext cx="2116592" cy="141106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5" descr="Hannah towing loaded pall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4495800"/>
            <a:ext cx="2161566"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net pen 0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71" y="4695826"/>
            <a:ext cx="246862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descr="http://whitesalmontimelapse.files.wordpress.com/2012/07/p1020782-smal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771" y="64803"/>
            <a:ext cx="2581275" cy="1935957"/>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8520" y="2359819"/>
            <a:ext cx="2224661" cy="254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3" name="Picture 2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90841" y="228600"/>
            <a:ext cx="3857608" cy="183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475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57200" y="1600200"/>
            <a:ext cx="8307388" cy="5078313"/>
          </a:xfrm>
          <a:prstGeom prst="rect">
            <a:avLst/>
          </a:prstGeom>
          <a:noFill/>
          <a:ln w="9525">
            <a:noFill/>
            <a:miter lim="800000"/>
            <a:headEnd/>
            <a:tailEnd/>
          </a:ln>
        </p:spPr>
        <p:txBody>
          <a:bodyPr>
            <a:spAutoFit/>
          </a:bodyPr>
          <a:lstStyle/>
          <a:p>
            <a:pPr algn="ctr"/>
            <a:r>
              <a:rPr lang="en-US" sz="3600" dirty="0">
                <a:solidFill>
                  <a:schemeClr val="bg2"/>
                </a:solidFill>
              </a:rPr>
              <a:t>“Supplementation is the use of artificial propagation in an attempt to maintain or increase natural </a:t>
            </a:r>
            <a:r>
              <a:rPr lang="en-US" sz="3600" dirty="0" err="1" smtClean="0">
                <a:solidFill>
                  <a:schemeClr val="bg2"/>
                </a:solidFill>
              </a:rPr>
              <a:t>production</a:t>
            </a:r>
            <a:r>
              <a:rPr lang="en-US" sz="3200" baseline="-30000" dirty="0" err="1" smtClean="0">
                <a:solidFill>
                  <a:srgbClr val="FFC000"/>
                </a:solidFill>
              </a:rPr>
              <a:t>^</a:t>
            </a:r>
            <a:r>
              <a:rPr lang="en-US" sz="3600" baseline="30000" dirty="0" err="1" smtClean="0">
                <a:solidFill>
                  <a:srgbClr val="FFC000"/>
                </a:solidFill>
              </a:rPr>
              <a:t>and</a:t>
            </a:r>
            <a:r>
              <a:rPr lang="en-US" sz="3600" baseline="30000" dirty="0" smtClean="0">
                <a:solidFill>
                  <a:srgbClr val="FFC000"/>
                </a:solidFill>
              </a:rPr>
              <a:t> harvest</a:t>
            </a:r>
            <a:r>
              <a:rPr lang="en-US" sz="3600" dirty="0" smtClean="0">
                <a:solidFill>
                  <a:srgbClr val="FFC000"/>
                </a:solidFill>
              </a:rPr>
              <a:t> </a:t>
            </a:r>
            <a:r>
              <a:rPr lang="en-US" sz="3600" dirty="0">
                <a:solidFill>
                  <a:schemeClr val="bg2"/>
                </a:solidFill>
              </a:rPr>
              <a:t>while maintaining the long term fitness of the target population, and keeping the ecological and genetic impacts on </a:t>
            </a:r>
            <a:r>
              <a:rPr lang="en-US" sz="3600" dirty="0" err="1">
                <a:solidFill>
                  <a:schemeClr val="bg2"/>
                </a:solidFill>
              </a:rPr>
              <a:t>nontarget</a:t>
            </a:r>
            <a:r>
              <a:rPr lang="en-US" sz="3600" dirty="0">
                <a:solidFill>
                  <a:schemeClr val="bg2"/>
                </a:solidFill>
              </a:rPr>
              <a:t> populations within specified limits”.</a:t>
            </a:r>
            <a:endParaRPr lang="en-US" sz="2400" dirty="0">
              <a:solidFill>
                <a:schemeClr val="bg2"/>
              </a:solidFill>
            </a:endParaRPr>
          </a:p>
        </p:txBody>
      </p:sp>
      <p:sp>
        <p:nvSpPr>
          <p:cNvPr id="1158147" name="Text Box 3"/>
          <p:cNvSpPr txBox="1">
            <a:spLocks noChangeArrowheads="1"/>
          </p:cNvSpPr>
          <p:nvPr/>
        </p:nvSpPr>
        <p:spPr bwMode="auto">
          <a:xfrm>
            <a:off x="228600" y="228600"/>
            <a:ext cx="8763000" cy="1077913"/>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200" dirty="0">
                <a:solidFill>
                  <a:srgbClr val="FFC000"/>
                </a:solidFill>
                <a:effectLst>
                  <a:outerShdw blurRad="38100" dist="38100" dir="2700000" algn="tl">
                    <a:srgbClr val="000000"/>
                  </a:outerShdw>
                </a:effectLst>
                <a:latin typeface="+mn-lt"/>
              </a:rPr>
              <a:t>Regional Assessment of Supplementation Project (1992)</a:t>
            </a:r>
          </a:p>
        </p:txBody>
      </p:sp>
    </p:spTree>
    <p:extLst>
      <p:ext uri="{BB962C8B-B14F-4D97-AF65-F5344CB8AC3E}">
        <p14:creationId xmlns:p14="http://schemas.microsoft.com/office/powerpoint/2010/main" val="327203062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3" name="Text Box 7"/>
          <p:cNvSpPr txBox="1">
            <a:spLocks noChangeArrowheads="1"/>
          </p:cNvSpPr>
          <p:nvPr/>
        </p:nvSpPr>
        <p:spPr bwMode="auto">
          <a:xfrm>
            <a:off x="107799" y="304800"/>
            <a:ext cx="8891922" cy="523220"/>
          </a:xfrm>
          <a:prstGeom prst="rect">
            <a:avLst/>
          </a:prstGeom>
          <a:noFill/>
          <a:ln w="9525">
            <a:noFill/>
            <a:miter lim="800000"/>
            <a:headEnd/>
            <a:tailEnd/>
          </a:ln>
          <a:effectLst/>
        </p:spPr>
        <p:txBody>
          <a:bodyPr wrap="none">
            <a:spAutoFit/>
          </a:bodyPr>
          <a:lstStyle/>
          <a:p>
            <a:pPr algn="ctr" eaLnBrk="0" hangingPunct="0"/>
            <a:r>
              <a:rPr lang="en-US" sz="2800" b="1" dirty="0" smtClean="0">
                <a:solidFill>
                  <a:srgbClr val="FFC000"/>
                </a:solidFill>
                <a:latin typeface="Times New Roman" pitchFamily="18" charset="0"/>
              </a:rPr>
              <a:t>50,000+ Salmon and Steelhead to Yakima Basin in 2014!!</a:t>
            </a:r>
            <a:endParaRPr lang="en-US" sz="2800" b="1" dirty="0">
              <a:solidFill>
                <a:srgbClr val="FFC000"/>
              </a:solidFill>
              <a:latin typeface="Times New Roman" pitchFamily="18" charset="0"/>
            </a:endParaRPr>
          </a:p>
        </p:txBody>
      </p:sp>
      <p:graphicFrame>
        <p:nvGraphicFramePr>
          <p:cNvPr id="2" name="Chart 1"/>
          <p:cNvGraphicFramePr/>
          <p:nvPr>
            <p:extLst>
              <p:ext uri="{D42A27DB-BD31-4B8C-83A1-F6EECF244321}">
                <p14:modId xmlns:p14="http://schemas.microsoft.com/office/powerpoint/2010/main" val="2628338163"/>
              </p:ext>
            </p:extLst>
          </p:nvPr>
        </p:nvGraphicFramePr>
        <p:xfrm>
          <a:off x="990600" y="914400"/>
          <a:ext cx="71628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7315200" y="4495800"/>
            <a:ext cx="838200" cy="5334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3832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2244726" cy="735106"/>
          </a:xfrm>
        </p:spPr>
        <p:txBody>
          <a:bodyPr/>
          <a:lstStyle/>
          <a:p>
            <a:r>
              <a:rPr lang="en-US" dirty="0" smtClean="0"/>
              <a:t>Summary</a:t>
            </a:r>
            <a:endParaRPr lang="en-US" dirty="0"/>
          </a:p>
        </p:txBody>
      </p:sp>
      <p:sp>
        <p:nvSpPr>
          <p:cNvPr id="3" name="Content Placeholder 2"/>
          <p:cNvSpPr>
            <a:spLocks noGrp="1"/>
          </p:cNvSpPr>
          <p:nvPr>
            <p:ph idx="1"/>
          </p:nvPr>
        </p:nvSpPr>
        <p:spPr>
          <a:xfrm>
            <a:off x="533400" y="1219200"/>
            <a:ext cx="8096179" cy="3200400"/>
          </a:xfrm>
        </p:spPr>
        <p:txBody>
          <a:bodyPr>
            <a:normAutofit lnSpcReduction="10000"/>
          </a:bodyPr>
          <a:lstStyle/>
          <a:p>
            <a:r>
              <a:rPr lang="en-US" sz="2400" dirty="0" smtClean="0"/>
              <a:t>Expectations need to be consistent with reality</a:t>
            </a:r>
          </a:p>
          <a:p>
            <a:r>
              <a:rPr lang="en-US" sz="2400" dirty="0"/>
              <a:t>Hatcheries aren’t the cause of poor productivity</a:t>
            </a:r>
          </a:p>
          <a:p>
            <a:r>
              <a:rPr lang="en-US" sz="2400" dirty="0" smtClean="0"/>
              <a:t>Hatchery reform can work</a:t>
            </a:r>
          </a:p>
          <a:p>
            <a:r>
              <a:rPr lang="en-US" sz="2400" dirty="0" smtClean="0"/>
              <a:t>Each </a:t>
            </a:r>
            <a:r>
              <a:rPr lang="en-US" sz="2400" dirty="0" err="1" smtClean="0"/>
              <a:t>Subbasin</a:t>
            </a:r>
            <a:r>
              <a:rPr lang="en-US" sz="2400" dirty="0" smtClean="0"/>
              <a:t> </a:t>
            </a:r>
            <a:r>
              <a:rPr lang="en-US" sz="2400" dirty="0"/>
              <a:t>is </a:t>
            </a:r>
            <a:r>
              <a:rPr lang="en-US" sz="2400" dirty="0" smtClean="0"/>
              <a:t>unique</a:t>
            </a:r>
          </a:p>
          <a:p>
            <a:r>
              <a:rPr lang="en-US" sz="2400" dirty="0" smtClean="0"/>
              <a:t>Let’s keep working to address factors limiting natural productivity</a:t>
            </a:r>
          </a:p>
        </p:txBody>
      </p:sp>
      <p:sp>
        <p:nvSpPr>
          <p:cNvPr id="4" name="Rectangle 3"/>
          <p:cNvSpPr/>
          <p:nvPr/>
        </p:nvSpPr>
        <p:spPr>
          <a:xfrm>
            <a:off x="3276600" y="4495800"/>
            <a:ext cx="5410200" cy="1815882"/>
          </a:xfrm>
          <a:prstGeom prst="rect">
            <a:avLst/>
          </a:prstGeom>
        </p:spPr>
        <p:txBody>
          <a:bodyPr wrap="square">
            <a:spAutoFit/>
          </a:bodyPr>
          <a:lstStyle/>
          <a:p>
            <a:pPr lvl="1" algn="ctr" eaLnBrk="0" hangingPunct="0"/>
            <a:r>
              <a:rPr lang="en-US" sz="2800" dirty="0" smtClean="0">
                <a:solidFill>
                  <a:srgbClr val="000308"/>
                </a:solidFill>
              </a:rPr>
              <a:t>More info: </a:t>
            </a:r>
          </a:p>
          <a:p>
            <a:pPr lvl="1" algn="ctr" eaLnBrk="0" hangingPunct="0"/>
            <a:r>
              <a:rPr lang="en-US" sz="2800" dirty="0">
                <a:solidFill>
                  <a:srgbClr val="000308"/>
                </a:solidFill>
              </a:rPr>
              <a:t>Yakima Basin Science Conf. </a:t>
            </a:r>
            <a:r>
              <a:rPr lang="en-US" sz="2800" dirty="0">
                <a:solidFill>
                  <a:srgbClr val="000308"/>
                </a:solidFill>
                <a:hlinkClick r:id="rId3"/>
              </a:rPr>
              <a:t>http://</a:t>
            </a:r>
            <a:r>
              <a:rPr lang="en-US" sz="2800" dirty="0" smtClean="0">
                <a:solidFill>
                  <a:srgbClr val="000308"/>
                </a:solidFill>
                <a:hlinkClick r:id="rId3"/>
              </a:rPr>
              <a:t>ykfp.org/par.html</a:t>
            </a:r>
            <a:endParaRPr lang="en-US" sz="2800" dirty="0" smtClean="0">
              <a:solidFill>
                <a:srgbClr val="000308"/>
              </a:solidFill>
            </a:endParaRPr>
          </a:p>
          <a:p>
            <a:pPr lvl="1" algn="ctr" eaLnBrk="0" hangingPunct="0"/>
            <a:r>
              <a:rPr lang="en-US" sz="2800" dirty="0" smtClean="0">
                <a:solidFill>
                  <a:srgbClr val="000308"/>
                </a:solidFill>
              </a:rPr>
              <a:t>bbosch@yakama.com</a:t>
            </a:r>
            <a:endParaRPr lang="en-US" sz="2800" dirty="0">
              <a:solidFill>
                <a:srgbClr val="000308"/>
              </a:solidFill>
            </a:endParaRPr>
          </a:p>
        </p:txBody>
      </p:sp>
    </p:spTree>
    <p:extLst>
      <p:ext uri="{BB962C8B-B14F-4D97-AF65-F5344CB8AC3E}">
        <p14:creationId xmlns:p14="http://schemas.microsoft.com/office/powerpoint/2010/main" val="1941816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304800"/>
            <a:ext cx="7848600" cy="584775"/>
          </a:xfrm>
          <a:prstGeom prst="rect">
            <a:avLst/>
          </a:prstGeom>
          <a:noFill/>
          <a:ln w="9525">
            <a:noFill/>
            <a:miter lim="800000"/>
            <a:headEnd/>
            <a:tailEnd/>
          </a:ln>
        </p:spPr>
        <p:txBody>
          <a:bodyPr>
            <a:spAutoFit/>
          </a:bodyPr>
          <a:lstStyle/>
          <a:p>
            <a:pPr algn="ctr"/>
            <a:r>
              <a:rPr lang="en-US" sz="3200" dirty="0" smtClean="0">
                <a:solidFill>
                  <a:schemeClr val="tx2"/>
                </a:solidFill>
                <a:latin typeface="Calibri" pitchFamily="34" charset="0"/>
              </a:rPr>
              <a:t>Evaluation Topics</a:t>
            </a:r>
            <a:endParaRPr lang="en-US" sz="3200" dirty="0">
              <a:solidFill>
                <a:schemeClr val="tx2"/>
              </a:solidFill>
              <a:latin typeface="Calibri" pitchFamily="34" charset="0"/>
            </a:endParaRPr>
          </a:p>
        </p:txBody>
      </p:sp>
      <p:sp>
        <p:nvSpPr>
          <p:cNvPr id="19459" name="Text Box 3"/>
          <p:cNvSpPr txBox="1">
            <a:spLocks noChangeArrowheads="1"/>
          </p:cNvSpPr>
          <p:nvPr/>
        </p:nvSpPr>
        <p:spPr bwMode="auto">
          <a:xfrm>
            <a:off x="838200" y="1295400"/>
            <a:ext cx="6629400" cy="4267200"/>
          </a:xfrm>
          <a:prstGeom prst="rect">
            <a:avLst/>
          </a:prstGeom>
          <a:noFill/>
          <a:ln w="9525">
            <a:noFill/>
            <a:miter lim="800000"/>
            <a:headEnd/>
            <a:tailEnd/>
          </a:ln>
        </p:spPr>
        <p:txBody>
          <a:bodyPr/>
          <a:lstStyle/>
          <a:p>
            <a:pPr lvl="1">
              <a:spcBef>
                <a:spcPts val="600"/>
              </a:spcBef>
            </a:pPr>
            <a:r>
              <a:rPr lang="en-US" sz="2400" dirty="0" smtClean="0">
                <a:latin typeface="Calibri" pitchFamily="34" charset="0"/>
              </a:rPr>
              <a:t>1</a:t>
            </a:r>
            <a:r>
              <a:rPr lang="en-US" sz="2400" dirty="0">
                <a:latin typeface="Calibri" pitchFamily="34" charset="0"/>
              </a:rPr>
              <a:t>.	</a:t>
            </a:r>
            <a:r>
              <a:rPr lang="en-US" sz="2400" dirty="0" smtClean="0">
                <a:latin typeface="Calibri" pitchFamily="34" charset="0"/>
              </a:rPr>
              <a:t>Life </a:t>
            </a:r>
            <a:r>
              <a:rPr lang="en-US" sz="2400" dirty="0">
                <a:latin typeface="Calibri" pitchFamily="34" charset="0"/>
              </a:rPr>
              <a:t>history traits and morphology</a:t>
            </a:r>
          </a:p>
          <a:p>
            <a:pPr lvl="1">
              <a:spcBef>
                <a:spcPts val="600"/>
              </a:spcBef>
            </a:pPr>
            <a:r>
              <a:rPr lang="en-US" sz="2400" dirty="0">
                <a:latin typeface="Calibri" pitchFamily="34" charset="0"/>
              </a:rPr>
              <a:t>2.	Precocious male maturation</a:t>
            </a:r>
          </a:p>
          <a:p>
            <a:pPr lvl="1">
              <a:spcBef>
                <a:spcPts val="600"/>
              </a:spcBef>
            </a:pPr>
            <a:r>
              <a:rPr lang="en-US" sz="2400" dirty="0">
                <a:latin typeface="Calibri" pitchFamily="34" charset="0"/>
              </a:rPr>
              <a:t>3.	Homing and spatial distribution</a:t>
            </a:r>
          </a:p>
          <a:p>
            <a:pPr lvl="1">
              <a:spcBef>
                <a:spcPts val="600"/>
              </a:spcBef>
            </a:pPr>
            <a:r>
              <a:rPr lang="en-US" sz="2400" dirty="0">
                <a:latin typeface="Calibri" pitchFamily="34" charset="0"/>
              </a:rPr>
              <a:t>4.	Reproductive traits and success</a:t>
            </a:r>
          </a:p>
          <a:p>
            <a:pPr lvl="1">
              <a:spcBef>
                <a:spcPts val="600"/>
              </a:spcBef>
            </a:pPr>
            <a:r>
              <a:rPr lang="en-US" sz="2400" dirty="0">
                <a:latin typeface="Calibri" pitchFamily="34" charset="0"/>
              </a:rPr>
              <a:t>5.	</a:t>
            </a:r>
            <a:r>
              <a:rPr lang="en-US" sz="2400" dirty="0" err="1">
                <a:latin typeface="Calibri" pitchFamily="34" charset="0"/>
              </a:rPr>
              <a:t>Redd</a:t>
            </a:r>
            <a:r>
              <a:rPr lang="en-US" sz="2400" dirty="0">
                <a:latin typeface="Calibri" pitchFamily="34" charset="0"/>
              </a:rPr>
              <a:t> and natural-origin abundance</a:t>
            </a:r>
          </a:p>
          <a:p>
            <a:pPr lvl="1">
              <a:spcBef>
                <a:spcPts val="600"/>
              </a:spcBef>
            </a:pPr>
            <a:r>
              <a:rPr lang="en-US" sz="2400" dirty="0">
                <a:latin typeface="Calibri" pitchFamily="34" charset="0"/>
              </a:rPr>
              <a:t>6.	Gene flow</a:t>
            </a:r>
          </a:p>
          <a:p>
            <a:pPr lvl="1">
              <a:spcBef>
                <a:spcPts val="600"/>
              </a:spcBef>
            </a:pPr>
            <a:r>
              <a:rPr lang="en-US" sz="2400" dirty="0">
                <a:latin typeface="Calibri" pitchFamily="34" charset="0"/>
              </a:rPr>
              <a:t>7.	Ecological interactions </a:t>
            </a:r>
          </a:p>
          <a:p>
            <a:pPr lvl="1">
              <a:spcBef>
                <a:spcPts val="600"/>
              </a:spcBef>
            </a:pPr>
            <a:r>
              <a:rPr lang="en-US" sz="2400" dirty="0">
                <a:latin typeface="Calibri" pitchFamily="34" charset="0"/>
              </a:rPr>
              <a:t>8.	Pathogen screening </a:t>
            </a:r>
          </a:p>
          <a:p>
            <a:pPr lvl="1">
              <a:spcBef>
                <a:spcPts val="600"/>
              </a:spcBef>
            </a:pPr>
            <a:r>
              <a:rPr lang="en-US" sz="2400" dirty="0">
                <a:latin typeface="Calibri" pitchFamily="34" charset="0"/>
              </a:rPr>
              <a:t>9.	</a:t>
            </a:r>
            <a:r>
              <a:rPr lang="en-US" sz="2400" dirty="0" smtClean="0">
                <a:latin typeface="Calibri" pitchFamily="34" charset="0"/>
              </a:rPr>
              <a:t>Harvest</a:t>
            </a:r>
            <a:endParaRPr lang="en-US" sz="2400" dirty="0">
              <a:latin typeface="Calibri" pitchFamily="34" charset="0"/>
            </a:endParaRPr>
          </a:p>
        </p:txBody>
      </p:sp>
    </p:spTree>
    <p:extLst>
      <p:ext uri="{BB962C8B-B14F-4D97-AF65-F5344CB8AC3E}">
        <p14:creationId xmlns:p14="http://schemas.microsoft.com/office/powerpoint/2010/main" val="894688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304800"/>
            <a:ext cx="7848600" cy="954088"/>
          </a:xfrm>
          <a:prstGeom prst="rect">
            <a:avLst/>
          </a:prstGeom>
          <a:noFill/>
          <a:ln w="9525">
            <a:noFill/>
            <a:miter lim="800000"/>
            <a:headEnd/>
            <a:tailEnd/>
          </a:ln>
        </p:spPr>
        <p:txBody>
          <a:bodyPr>
            <a:spAutoFit/>
          </a:bodyPr>
          <a:lstStyle/>
          <a:p>
            <a:pPr algn="ctr"/>
            <a:r>
              <a:rPr lang="en-US" sz="2800" b="1" dirty="0" smtClean="0">
                <a:solidFill>
                  <a:schemeClr val="tx2">
                    <a:lumMod val="75000"/>
                  </a:schemeClr>
                </a:solidFill>
                <a:latin typeface="Calibri" pitchFamily="34" charset="0"/>
              </a:rPr>
              <a:t>CESRF </a:t>
            </a:r>
            <a:r>
              <a:rPr lang="en-US" sz="2800" b="1" dirty="0">
                <a:solidFill>
                  <a:schemeClr val="tx2">
                    <a:lumMod val="75000"/>
                  </a:schemeClr>
                </a:solidFill>
                <a:latin typeface="Calibri" pitchFamily="34" charset="0"/>
              </a:rPr>
              <a:t>Management </a:t>
            </a:r>
            <a:r>
              <a:rPr lang="en-US" sz="2800" b="1" dirty="0" smtClean="0">
                <a:solidFill>
                  <a:schemeClr val="tx2">
                    <a:lumMod val="75000"/>
                  </a:schemeClr>
                </a:solidFill>
                <a:latin typeface="Calibri" pitchFamily="34" charset="0"/>
              </a:rPr>
              <a:t>Practices</a:t>
            </a:r>
            <a:endParaRPr lang="en-US" sz="2800" b="1" dirty="0">
              <a:solidFill>
                <a:schemeClr val="tx2">
                  <a:lumMod val="75000"/>
                </a:schemeClr>
              </a:solidFill>
              <a:latin typeface="Calibri" pitchFamily="34" charset="0"/>
            </a:endParaRPr>
          </a:p>
          <a:p>
            <a:pPr algn="ctr"/>
            <a:r>
              <a:rPr lang="en-US" sz="2800" b="1" dirty="0" err="1" smtClean="0">
                <a:solidFill>
                  <a:schemeClr val="tx2">
                    <a:lumMod val="75000"/>
                  </a:schemeClr>
                </a:solidFill>
                <a:latin typeface="Calibri" pitchFamily="34" charset="0"/>
              </a:rPr>
              <a:t>Cuenco</a:t>
            </a:r>
            <a:r>
              <a:rPr lang="en-US" sz="2800" b="1" dirty="0" smtClean="0">
                <a:solidFill>
                  <a:schemeClr val="tx2">
                    <a:lumMod val="75000"/>
                  </a:schemeClr>
                </a:solidFill>
                <a:latin typeface="Calibri" pitchFamily="34" charset="0"/>
              </a:rPr>
              <a:t> et al 1993, </a:t>
            </a:r>
            <a:r>
              <a:rPr lang="en-US" sz="2800" b="1" dirty="0" err="1" smtClean="0">
                <a:solidFill>
                  <a:schemeClr val="tx2">
                    <a:lumMod val="75000"/>
                  </a:schemeClr>
                </a:solidFill>
                <a:latin typeface="Calibri" pitchFamily="34" charset="0"/>
              </a:rPr>
              <a:t>Mobrand</a:t>
            </a:r>
            <a:r>
              <a:rPr lang="en-US" sz="2800" b="1" dirty="0" smtClean="0">
                <a:solidFill>
                  <a:schemeClr val="tx2">
                    <a:lumMod val="75000"/>
                  </a:schemeClr>
                </a:solidFill>
                <a:latin typeface="Calibri" pitchFamily="34" charset="0"/>
              </a:rPr>
              <a:t> et al 2005</a:t>
            </a:r>
            <a:endParaRPr lang="en-US" sz="2800" b="1" dirty="0">
              <a:solidFill>
                <a:schemeClr val="tx2">
                  <a:lumMod val="75000"/>
                </a:schemeClr>
              </a:solidFill>
              <a:latin typeface="Calibri" pitchFamily="34" charset="0"/>
            </a:endParaRPr>
          </a:p>
        </p:txBody>
      </p:sp>
      <p:sp>
        <p:nvSpPr>
          <p:cNvPr id="19459" name="Text Box 3"/>
          <p:cNvSpPr txBox="1">
            <a:spLocks noChangeArrowheads="1"/>
          </p:cNvSpPr>
          <p:nvPr/>
        </p:nvSpPr>
        <p:spPr bwMode="auto">
          <a:xfrm>
            <a:off x="0" y="1600200"/>
            <a:ext cx="9144000" cy="4572000"/>
          </a:xfrm>
          <a:prstGeom prst="rect">
            <a:avLst/>
          </a:prstGeom>
          <a:noFill/>
          <a:ln w="9525">
            <a:noFill/>
            <a:miter lim="800000"/>
            <a:headEnd/>
            <a:tailEnd/>
          </a:ln>
        </p:spPr>
        <p:txBody>
          <a:bodyPr/>
          <a:lstStyle/>
          <a:p>
            <a:pPr lvl="1">
              <a:spcBef>
                <a:spcPts val="600"/>
              </a:spcBef>
              <a:buFontTx/>
              <a:buChar char="•"/>
            </a:pPr>
            <a:r>
              <a:rPr lang="en-US" sz="2400" dirty="0">
                <a:latin typeface="Calibri" pitchFamily="34" charset="0"/>
              </a:rPr>
              <a:t>  random, representative </a:t>
            </a:r>
            <a:r>
              <a:rPr lang="en-US" sz="2400" dirty="0" err="1">
                <a:latin typeface="Calibri" pitchFamily="34" charset="0"/>
              </a:rPr>
              <a:t>broodstock</a:t>
            </a:r>
            <a:r>
              <a:rPr lang="en-US" sz="2400" dirty="0">
                <a:latin typeface="Calibri" pitchFamily="34" charset="0"/>
              </a:rPr>
              <a:t> selection</a:t>
            </a:r>
          </a:p>
          <a:p>
            <a:pPr lvl="1">
              <a:spcBef>
                <a:spcPts val="600"/>
              </a:spcBef>
              <a:buFontTx/>
              <a:buChar char="•"/>
            </a:pPr>
            <a:r>
              <a:rPr lang="en-US" sz="2400" dirty="0">
                <a:latin typeface="Calibri" pitchFamily="34" charset="0"/>
              </a:rPr>
              <a:t>  local </a:t>
            </a:r>
            <a:r>
              <a:rPr lang="en-US" sz="2400" dirty="0" err="1">
                <a:latin typeface="Calibri" pitchFamily="34" charset="0"/>
              </a:rPr>
              <a:t>broodstock</a:t>
            </a:r>
            <a:endParaRPr lang="en-US" sz="2400" dirty="0">
              <a:latin typeface="Calibri" pitchFamily="34" charset="0"/>
            </a:endParaRPr>
          </a:p>
          <a:p>
            <a:pPr lvl="1">
              <a:spcBef>
                <a:spcPts val="600"/>
              </a:spcBef>
              <a:buFontTx/>
              <a:buChar char="•"/>
            </a:pPr>
            <a:r>
              <a:rPr lang="en-US" sz="2400" dirty="0">
                <a:latin typeface="Calibri" pitchFamily="34" charset="0"/>
              </a:rPr>
              <a:t>  use natural </a:t>
            </a:r>
            <a:r>
              <a:rPr lang="en-US" sz="2400" dirty="0" err="1">
                <a:latin typeface="Calibri" pitchFamily="34" charset="0"/>
              </a:rPr>
              <a:t>broodstock</a:t>
            </a:r>
            <a:r>
              <a:rPr lang="en-US" sz="2400" dirty="0">
                <a:latin typeface="Calibri" pitchFamily="34" charset="0"/>
              </a:rPr>
              <a:t> if possible </a:t>
            </a:r>
          </a:p>
          <a:p>
            <a:pPr lvl="1">
              <a:spcBef>
                <a:spcPts val="600"/>
              </a:spcBef>
              <a:buFontTx/>
              <a:buChar char="•"/>
            </a:pPr>
            <a:r>
              <a:rPr lang="en-US" sz="2400" dirty="0">
                <a:latin typeface="Calibri" pitchFamily="34" charset="0"/>
              </a:rPr>
              <a:t>  factorial mating to maintain diversity </a:t>
            </a:r>
          </a:p>
          <a:p>
            <a:pPr lvl="1">
              <a:spcBef>
                <a:spcPts val="600"/>
              </a:spcBef>
              <a:buFontTx/>
              <a:buChar char="•"/>
            </a:pPr>
            <a:r>
              <a:rPr lang="en-US" sz="2400" dirty="0">
                <a:latin typeface="Calibri" pitchFamily="34" charset="0"/>
              </a:rPr>
              <a:t>  low rearing densities </a:t>
            </a:r>
          </a:p>
          <a:p>
            <a:pPr lvl="1">
              <a:spcBef>
                <a:spcPts val="600"/>
              </a:spcBef>
              <a:buFontTx/>
              <a:buChar char="•"/>
            </a:pPr>
            <a:r>
              <a:rPr lang="en-US" sz="2400" dirty="0">
                <a:latin typeface="Calibri" pitchFamily="34" charset="0"/>
              </a:rPr>
              <a:t>  underwater feeders and cover to encourage natural behavior</a:t>
            </a:r>
          </a:p>
          <a:p>
            <a:pPr lvl="1">
              <a:spcBef>
                <a:spcPts val="600"/>
              </a:spcBef>
              <a:buFontTx/>
              <a:buChar char="•"/>
            </a:pPr>
            <a:r>
              <a:rPr lang="en-US" sz="2400" dirty="0">
                <a:latin typeface="Calibri" pitchFamily="34" charset="0"/>
              </a:rPr>
              <a:t>  intensive disease monitoring</a:t>
            </a:r>
          </a:p>
          <a:p>
            <a:pPr lvl="1">
              <a:spcBef>
                <a:spcPts val="600"/>
              </a:spcBef>
              <a:buFontTx/>
              <a:buChar char="•"/>
            </a:pPr>
            <a:r>
              <a:rPr lang="en-US" sz="2400" dirty="0">
                <a:latin typeface="Calibri" pitchFamily="34" charset="0"/>
              </a:rPr>
              <a:t>  acclimation sites  in natural spawning areas</a:t>
            </a:r>
          </a:p>
          <a:p>
            <a:pPr lvl="1">
              <a:spcBef>
                <a:spcPts val="600"/>
              </a:spcBef>
              <a:buFontTx/>
              <a:buChar char="•"/>
            </a:pPr>
            <a:r>
              <a:rPr lang="en-US" sz="2400" dirty="0">
                <a:latin typeface="Calibri" pitchFamily="34" charset="0"/>
              </a:rPr>
              <a:t>  state-of-the-art marking strategies for M&amp;E</a:t>
            </a:r>
          </a:p>
          <a:p>
            <a:pPr lvl="1">
              <a:spcBef>
                <a:spcPts val="600"/>
              </a:spcBef>
              <a:buFontTx/>
              <a:buChar char="•"/>
            </a:pPr>
            <a:r>
              <a:rPr lang="en-US" sz="2400" dirty="0">
                <a:latin typeface="Calibri" pitchFamily="34" charset="0"/>
              </a:rPr>
              <a:t>  test different rearing/release strategies to increase survival</a:t>
            </a:r>
          </a:p>
        </p:txBody>
      </p:sp>
    </p:spTree>
    <p:extLst>
      <p:ext uri="{BB962C8B-B14F-4D97-AF65-F5344CB8AC3E}">
        <p14:creationId xmlns:p14="http://schemas.microsoft.com/office/powerpoint/2010/main" val="3856329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a:off x="304800" y="6019800"/>
            <a:ext cx="8458200" cy="0"/>
          </a:xfrm>
          <a:prstGeom prst="line">
            <a:avLst/>
          </a:prstGeom>
          <a:noFill/>
          <a:ln w="28575">
            <a:solidFill>
              <a:schemeClr val="tx2">
                <a:lumMod val="75000"/>
              </a:schemeClr>
            </a:solidFill>
            <a:round/>
            <a:headEnd/>
            <a:tailEnd type="triangle" w="med" len="med"/>
          </a:ln>
        </p:spPr>
        <p:txBody>
          <a:bodyPr/>
          <a:lstStyle/>
          <a:p>
            <a:endParaRPr lang="en-US" b="1"/>
          </a:p>
        </p:txBody>
      </p:sp>
      <p:sp>
        <p:nvSpPr>
          <p:cNvPr id="22531" name="Line 3"/>
          <p:cNvSpPr>
            <a:spLocks noChangeShapeType="1"/>
          </p:cNvSpPr>
          <p:nvPr/>
        </p:nvSpPr>
        <p:spPr bwMode="auto">
          <a:xfrm>
            <a:off x="990600" y="5791200"/>
            <a:ext cx="0" cy="457200"/>
          </a:xfrm>
          <a:prstGeom prst="line">
            <a:avLst/>
          </a:prstGeom>
          <a:noFill/>
          <a:ln w="28575">
            <a:solidFill>
              <a:schemeClr val="tx2">
                <a:lumMod val="75000"/>
              </a:schemeClr>
            </a:solidFill>
            <a:round/>
            <a:headEnd/>
            <a:tailEnd/>
          </a:ln>
        </p:spPr>
        <p:txBody>
          <a:bodyPr/>
          <a:lstStyle/>
          <a:p>
            <a:endParaRPr lang="en-US" b="1"/>
          </a:p>
        </p:txBody>
      </p:sp>
      <p:sp>
        <p:nvSpPr>
          <p:cNvPr id="22532" name="Text Box 4"/>
          <p:cNvSpPr txBox="1">
            <a:spLocks noChangeArrowheads="1"/>
          </p:cNvSpPr>
          <p:nvPr/>
        </p:nvSpPr>
        <p:spPr bwMode="auto">
          <a:xfrm>
            <a:off x="609600" y="6400800"/>
            <a:ext cx="609600" cy="304800"/>
          </a:xfrm>
          <a:prstGeom prst="rect">
            <a:avLst/>
          </a:prstGeom>
          <a:noFill/>
          <a:ln w="9525">
            <a:noFill/>
            <a:miter lim="800000"/>
            <a:headEnd/>
            <a:tailEnd/>
          </a:ln>
        </p:spPr>
        <p:txBody>
          <a:bodyPr>
            <a:spAutoFit/>
          </a:bodyPr>
          <a:lstStyle/>
          <a:p>
            <a:pPr>
              <a:spcBef>
                <a:spcPct val="50000"/>
              </a:spcBef>
            </a:pPr>
            <a:r>
              <a:rPr lang="en-US" sz="1400" b="1" dirty="0">
                <a:solidFill>
                  <a:schemeClr val="bg2"/>
                </a:solidFill>
                <a:latin typeface="Calibri" pitchFamily="34" charset="0"/>
              </a:rPr>
              <a:t>1997</a:t>
            </a:r>
          </a:p>
        </p:txBody>
      </p:sp>
      <p:sp>
        <p:nvSpPr>
          <p:cNvPr id="22533" name="Line 5"/>
          <p:cNvSpPr>
            <a:spLocks noChangeShapeType="1"/>
          </p:cNvSpPr>
          <p:nvPr/>
        </p:nvSpPr>
        <p:spPr bwMode="auto">
          <a:xfrm>
            <a:off x="2514600" y="5791200"/>
            <a:ext cx="0" cy="457200"/>
          </a:xfrm>
          <a:prstGeom prst="line">
            <a:avLst/>
          </a:prstGeom>
          <a:noFill/>
          <a:ln w="28575">
            <a:solidFill>
              <a:schemeClr val="tx2">
                <a:lumMod val="75000"/>
              </a:schemeClr>
            </a:solidFill>
            <a:round/>
            <a:headEnd/>
            <a:tailEnd/>
          </a:ln>
        </p:spPr>
        <p:txBody>
          <a:bodyPr/>
          <a:lstStyle/>
          <a:p>
            <a:endParaRPr lang="en-US" b="1"/>
          </a:p>
        </p:txBody>
      </p:sp>
      <p:sp>
        <p:nvSpPr>
          <p:cNvPr id="22534" name="Text Box 6"/>
          <p:cNvSpPr txBox="1">
            <a:spLocks noChangeArrowheads="1"/>
          </p:cNvSpPr>
          <p:nvPr/>
        </p:nvSpPr>
        <p:spPr bwMode="auto">
          <a:xfrm>
            <a:off x="2205372" y="6400800"/>
            <a:ext cx="609600" cy="304800"/>
          </a:xfrm>
          <a:prstGeom prst="rect">
            <a:avLst/>
          </a:prstGeom>
          <a:noFill/>
          <a:ln w="9525">
            <a:noFill/>
            <a:miter lim="800000"/>
            <a:headEnd/>
            <a:tailEnd/>
          </a:ln>
        </p:spPr>
        <p:txBody>
          <a:bodyPr>
            <a:spAutoFit/>
          </a:bodyPr>
          <a:lstStyle/>
          <a:p>
            <a:pPr>
              <a:spcBef>
                <a:spcPct val="50000"/>
              </a:spcBef>
            </a:pPr>
            <a:r>
              <a:rPr lang="en-US" sz="1400" b="1" dirty="0">
                <a:solidFill>
                  <a:schemeClr val="bg2"/>
                </a:solidFill>
                <a:latin typeface="Calibri" pitchFamily="34" charset="0"/>
              </a:rPr>
              <a:t>2001</a:t>
            </a:r>
          </a:p>
        </p:txBody>
      </p:sp>
      <p:sp>
        <p:nvSpPr>
          <p:cNvPr id="22535" name="Line 7"/>
          <p:cNvSpPr>
            <a:spLocks noChangeShapeType="1"/>
          </p:cNvSpPr>
          <p:nvPr/>
        </p:nvSpPr>
        <p:spPr bwMode="auto">
          <a:xfrm>
            <a:off x="4191000" y="5791200"/>
            <a:ext cx="0" cy="457200"/>
          </a:xfrm>
          <a:prstGeom prst="line">
            <a:avLst/>
          </a:prstGeom>
          <a:noFill/>
          <a:ln w="28575">
            <a:solidFill>
              <a:schemeClr val="tx2">
                <a:lumMod val="75000"/>
              </a:schemeClr>
            </a:solidFill>
            <a:round/>
            <a:headEnd/>
            <a:tailEnd/>
          </a:ln>
        </p:spPr>
        <p:txBody>
          <a:bodyPr/>
          <a:lstStyle/>
          <a:p>
            <a:endParaRPr lang="en-US" b="1"/>
          </a:p>
        </p:txBody>
      </p:sp>
      <p:sp>
        <p:nvSpPr>
          <p:cNvPr id="22536" name="Text Box 8"/>
          <p:cNvSpPr txBox="1">
            <a:spLocks noChangeArrowheads="1"/>
          </p:cNvSpPr>
          <p:nvPr/>
        </p:nvSpPr>
        <p:spPr bwMode="auto">
          <a:xfrm>
            <a:off x="3886200" y="6400800"/>
            <a:ext cx="609600" cy="304800"/>
          </a:xfrm>
          <a:prstGeom prst="rect">
            <a:avLst/>
          </a:prstGeom>
          <a:noFill/>
          <a:ln w="9525">
            <a:noFill/>
            <a:miter lim="800000"/>
            <a:headEnd/>
            <a:tailEnd/>
          </a:ln>
        </p:spPr>
        <p:txBody>
          <a:bodyPr>
            <a:spAutoFit/>
          </a:bodyPr>
          <a:lstStyle/>
          <a:p>
            <a:pPr>
              <a:spcBef>
                <a:spcPct val="50000"/>
              </a:spcBef>
            </a:pPr>
            <a:r>
              <a:rPr lang="en-US" sz="1400" b="1" dirty="0">
                <a:solidFill>
                  <a:schemeClr val="bg2"/>
                </a:solidFill>
                <a:latin typeface="Calibri" pitchFamily="34" charset="0"/>
              </a:rPr>
              <a:t>2005</a:t>
            </a:r>
          </a:p>
        </p:txBody>
      </p:sp>
      <p:sp>
        <p:nvSpPr>
          <p:cNvPr id="22537" name="Line 9"/>
          <p:cNvSpPr>
            <a:spLocks noChangeShapeType="1"/>
          </p:cNvSpPr>
          <p:nvPr/>
        </p:nvSpPr>
        <p:spPr bwMode="auto">
          <a:xfrm>
            <a:off x="6096000" y="5791200"/>
            <a:ext cx="0" cy="457200"/>
          </a:xfrm>
          <a:prstGeom prst="line">
            <a:avLst/>
          </a:prstGeom>
          <a:noFill/>
          <a:ln w="28575">
            <a:solidFill>
              <a:schemeClr val="tx2">
                <a:lumMod val="75000"/>
              </a:schemeClr>
            </a:solidFill>
            <a:round/>
            <a:headEnd/>
            <a:tailEnd/>
          </a:ln>
        </p:spPr>
        <p:txBody>
          <a:bodyPr/>
          <a:lstStyle/>
          <a:p>
            <a:endParaRPr lang="en-US" b="1"/>
          </a:p>
        </p:txBody>
      </p:sp>
      <p:sp>
        <p:nvSpPr>
          <p:cNvPr id="22538" name="Text Box 10"/>
          <p:cNvSpPr txBox="1">
            <a:spLocks noChangeArrowheads="1"/>
          </p:cNvSpPr>
          <p:nvPr/>
        </p:nvSpPr>
        <p:spPr bwMode="auto">
          <a:xfrm>
            <a:off x="5790945" y="6400800"/>
            <a:ext cx="609600" cy="304800"/>
          </a:xfrm>
          <a:prstGeom prst="rect">
            <a:avLst/>
          </a:prstGeom>
          <a:noFill/>
          <a:ln w="9525">
            <a:noFill/>
            <a:miter lim="800000"/>
            <a:headEnd/>
            <a:tailEnd/>
          </a:ln>
        </p:spPr>
        <p:txBody>
          <a:bodyPr>
            <a:spAutoFit/>
          </a:bodyPr>
          <a:lstStyle/>
          <a:p>
            <a:pPr>
              <a:spcBef>
                <a:spcPct val="50000"/>
              </a:spcBef>
            </a:pPr>
            <a:r>
              <a:rPr lang="en-US" sz="1400" b="1" dirty="0">
                <a:solidFill>
                  <a:schemeClr val="bg2"/>
                </a:solidFill>
                <a:latin typeface="Calibri" pitchFamily="34" charset="0"/>
              </a:rPr>
              <a:t>2009</a:t>
            </a:r>
          </a:p>
        </p:txBody>
      </p:sp>
      <p:sp>
        <p:nvSpPr>
          <p:cNvPr id="22539" name="Line 11"/>
          <p:cNvSpPr>
            <a:spLocks noChangeShapeType="1"/>
          </p:cNvSpPr>
          <p:nvPr/>
        </p:nvSpPr>
        <p:spPr bwMode="auto">
          <a:xfrm>
            <a:off x="7772400" y="5791200"/>
            <a:ext cx="0" cy="457200"/>
          </a:xfrm>
          <a:prstGeom prst="line">
            <a:avLst/>
          </a:prstGeom>
          <a:noFill/>
          <a:ln w="28575">
            <a:solidFill>
              <a:schemeClr val="tx2">
                <a:lumMod val="75000"/>
              </a:schemeClr>
            </a:solidFill>
            <a:round/>
            <a:headEnd/>
            <a:tailEnd/>
          </a:ln>
        </p:spPr>
        <p:txBody>
          <a:bodyPr/>
          <a:lstStyle/>
          <a:p>
            <a:endParaRPr lang="en-US" b="1"/>
          </a:p>
        </p:txBody>
      </p:sp>
      <p:sp>
        <p:nvSpPr>
          <p:cNvPr id="22540" name="Text Box 12"/>
          <p:cNvSpPr txBox="1">
            <a:spLocks noChangeArrowheads="1"/>
          </p:cNvSpPr>
          <p:nvPr/>
        </p:nvSpPr>
        <p:spPr bwMode="auto">
          <a:xfrm>
            <a:off x="7467600" y="6400800"/>
            <a:ext cx="609600" cy="304800"/>
          </a:xfrm>
          <a:prstGeom prst="rect">
            <a:avLst/>
          </a:prstGeom>
          <a:noFill/>
          <a:ln w="9525">
            <a:noFill/>
            <a:miter lim="800000"/>
            <a:headEnd/>
            <a:tailEnd/>
          </a:ln>
        </p:spPr>
        <p:txBody>
          <a:bodyPr>
            <a:spAutoFit/>
          </a:bodyPr>
          <a:lstStyle/>
          <a:p>
            <a:pPr>
              <a:spcBef>
                <a:spcPct val="50000"/>
              </a:spcBef>
            </a:pPr>
            <a:r>
              <a:rPr lang="en-US" sz="1400" b="1" dirty="0">
                <a:solidFill>
                  <a:schemeClr val="bg2"/>
                </a:solidFill>
                <a:latin typeface="Calibri" pitchFamily="34" charset="0"/>
              </a:rPr>
              <a:t>2013</a:t>
            </a:r>
          </a:p>
        </p:txBody>
      </p:sp>
      <p:sp>
        <p:nvSpPr>
          <p:cNvPr id="22541" name="Text Box 13"/>
          <p:cNvSpPr txBox="1">
            <a:spLocks noChangeArrowheads="1"/>
          </p:cNvSpPr>
          <p:nvPr/>
        </p:nvSpPr>
        <p:spPr bwMode="auto">
          <a:xfrm>
            <a:off x="304800" y="5334000"/>
            <a:ext cx="1143000" cy="366713"/>
          </a:xfrm>
          <a:prstGeom prst="rect">
            <a:avLst/>
          </a:prstGeom>
          <a:noFill/>
          <a:ln w="9525">
            <a:noFill/>
            <a:miter lim="800000"/>
            <a:headEnd/>
            <a:tailEnd/>
          </a:ln>
        </p:spPr>
        <p:txBody>
          <a:bodyPr>
            <a:spAutoFit/>
          </a:bodyPr>
          <a:lstStyle/>
          <a:p>
            <a:pPr>
              <a:spcBef>
                <a:spcPct val="50000"/>
              </a:spcBef>
            </a:pPr>
            <a:r>
              <a:rPr lang="en-US" dirty="0">
                <a:solidFill>
                  <a:schemeClr val="bg2"/>
                </a:solidFill>
                <a:latin typeface="Calibri" pitchFamily="34" charset="0"/>
              </a:rPr>
              <a:t>1</a:t>
            </a:r>
            <a:r>
              <a:rPr lang="en-US" baseline="30000" dirty="0">
                <a:solidFill>
                  <a:schemeClr val="bg2"/>
                </a:solidFill>
                <a:latin typeface="Calibri" pitchFamily="34" charset="0"/>
              </a:rPr>
              <a:t>st</a:t>
            </a:r>
            <a:r>
              <a:rPr lang="en-US" dirty="0">
                <a:solidFill>
                  <a:schemeClr val="bg2"/>
                </a:solidFill>
                <a:latin typeface="Calibri" pitchFamily="34" charset="0"/>
              </a:rPr>
              <a:t> Brood</a:t>
            </a:r>
          </a:p>
        </p:txBody>
      </p:sp>
      <p:sp>
        <p:nvSpPr>
          <p:cNvPr id="22542" name="Text Box 14"/>
          <p:cNvSpPr txBox="1">
            <a:spLocks noChangeArrowheads="1"/>
          </p:cNvSpPr>
          <p:nvPr/>
        </p:nvSpPr>
        <p:spPr bwMode="auto">
          <a:xfrm>
            <a:off x="1828800" y="4876800"/>
            <a:ext cx="1752600" cy="915988"/>
          </a:xfrm>
          <a:prstGeom prst="rect">
            <a:avLst/>
          </a:prstGeom>
          <a:noFill/>
          <a:ln w="9525">
            <a:noFill/>
            <a:miter lim="800000"/>
            <a:headEnd/>
            <a:tailEnd/>
          </a:ln>
        </p:spPr>
        <p:txBody>
          <a:bodyPr>
            <a:spAutoFit/>
          </a:bodyPr>
          <a:lstStyle/>
          <a:p>
            <a:pPr>
              <a:spcBef>
                <a:spcPct val="50000"/>
              </a:spcBef>
            </a:pPr>
            <a:r>
              <a:rPr lang="en-US" dirty="0">
                <a:solidFill>
                  <a:schemeClr val="bg2"/>
                </a:solidFill>
                <a:latin typeface="Calibri" pitchFamily="34" charset="0"/>
              </a:rPr>
              <a:t>Integrated </a:t>
            </a:r>
            <a:r>
              <a:rPr lang="en-US" dirty="0" err="1">
                <a:solidFill>
                  <a:schemeClr val="bg2"/>
                </a:solidFill>
                <a:latin typeface="Calibri" pitchFamily="34" charset="0"/>
              </a:rPr>
              <a:t>HxW</a:t>
            </a:r>
            <a:r>
              <a:rPr lang="en-US" dirty="0">
                <a:solidFill>
                  <a:schemeClr val="bg2"/>
                </a:solidFill>
                <a:latin typeface="Calibri" pitchFamily="34" charset="0"/>
              </a:rPr>
              <a:t> spawning in the wild</a:t>
            </a:r>
          </a:p>
        </p:txBody>
      </p:sp>
      <p:sp>
        <p:nvSpPr>
          <p:cNvPr id="22543" name="Text Box 15"/>
          <p:cNvSpPr txBox="1">
            <a:spLocks noChangeArrowheads="1"/>
          </p:cNvSpPr>
          <p:nvPr/>
        </p:nvSpPr>
        <p:spPr bwMode="auto">
          <a:xfrm>
            <a:off x="3505200" y="4876800"/>
            <a:ext cx="1447800" cy="915988"/>
          </a:xfrm>
          <a:prstGeom prst="rect">
            <a:avLst/>
          </a:prstGeom>
          <a:noFill/>
          <a:ln w="9525">
            <a:noFill/>
            <a:miter lim="800000"/>
            <a:headEnd/>
            <a:tailEnd/>
          </a:ln>
        </p:spPr>
        <p:txBody>
          <a:bodyPr>
            <a:spAutoFit/>
          </a:bodyPr>
          <a:lstStyle/>
          <a:p>
            <a:pPr algn="ctr">
              <a:spcBef>
                <a:spcPct val="50000"/>
              </a:spcBef>
            </a:pPr>
            <a:r>
              <a:rPr lang="en-US" dirty="0">
                <a:solidFill>
                  <a:schemeClr val="bg2"/>
                </a:solidFill>
                <a:latin typeface="Calibri" pitchFamily="34" charset="0"/>
              </a:rPr>
              <a:t>Integrated F1 progeny return</a:t>
            </a:r>
          </a:p>
        </p:txBody>
      </p:sp>
      <p:sp>
        <p:nvSpPr>
          <p:cNvPr id="22544" name="Text Box 16"/>
          <p:cNvSpPr txBox="1">
            <a:spLocks noChangeArrowheads="1"/>
          </p:cNvSpPr>
          <p:nvPr/>
        </p:nvSpPr>
        <p:spPr bwMode="auto">
          <a:xfrm>
            <a:off x="5334000" y="4876800"/>
            <a:ext cx="1447800" cy="915988"/>
          </a:xfrm>
          <a:prstGeom prst="rect">
            <a:avLst/>
          </a:prstGeom>
          <a:noFill/>
          <a:ln w="9525">
            <a:noFill/>
            <a:miter lim="800000"/>
            <a:headEnd/>
            <a:tailEnd/>
          </a:ln>
        </p:spPr>
        <p:txBody>
          <a:bodyPr>
            <a:spAutoFit/>
          </a:bodyPr>
          <a:lstStyle/>
          <a:p>
            <a:pPr algn="ctr">
              <a:spcBef>
                <a:spcPct val="50000"/>
              </a:spcBef>
            </a:pPr>
            <a:r>
              <a:rPr lang="en-US" dirty="0">
                <a:solidFill>
                  <a:schemeClr val="bg2"/>
                </a:solidFill>
                <a:latin typeface="Calibri" pitchFamily="34" charset="0"/>
              </a:rPr>
              <a:t>Integrated F2 progeny return</a:t>
            </a:r>
          </a:p>
        </p:txBody>
      </p:sp>
      <p:grpSp>
        <p:nvGrpSpPr>
          <p:cNvPr id="2" name="Group 17"/>
          <p:cNvGrpSpPr>
            <a:grpSpLocks/>
          </p:cNvGrpSpPr>
          <p:nvPr/>
        </p:nvGrpSpPr>
        <p:grpSpPr bwMode="auto">
          <a:xfrm>
            <a:off x="1828800" y="12892088"/>
            <a:ext cx="8534400" cy="9055100"/>
            <a:chOff x="1152" y="8504"/>
            <a:chExt cx="5376" cy="5704"/>
          </a:xfrm>
        </p:grpSpPr>
        <p:pic>
          <p:nvPicPr>
            <p:cNvPr id="22547" name="Picture 18" descr="YKFP_Large"/>
            <p:cNvPicPr>
              <a:picLocks noChangeAspect="1" noChangeArrowheads="1"/>
            </p:cNvPicPr>
            <p:nvPr/>
          </p:nvPicPr>
          <p:blipFill>
            <a:blip r:embed="rId3" cstate="print"/>
            <a:srcRect/>
            <a:stretch>
              <a:fillRect/>
            </a:stretch>
          </p:blipFill>
          <p:spPr bwMode="auto">
            <a:xfrm>
              <a:off x="1767" y="8512"/>
              <a:ext cx="4488" cy="5632"/>
            </a:xfrm>
            <a:prstGeom prst="rect">
              <a:avLst/>
            </a:prstGeom>
            <a:noFill/>
            <a:ln w="22225">
              <a:noFill/>
              <a:miter lim="800000"/>
              <a:headEnd/>
              <a:tailEnd/>
            </a:ln>
          </p:spPr>
        </p:pic>
        <p:sp>
          <p:nvSpPr>
            <p:cNvPr id="22548" name="Rectangle 19"/>
            <p:cNvSpPr>
              <a:spLocks noChangeArrowheads="1"/>
            </p:cNvSpPr>
            <p:nvPr/>
          </p:nvSpPr>
          <p:spPr bwMode="auto">
            <a:xfrm>
              <a:off x="1152" y="11808"/>
              <a:ext cx="5376" cy="2400"/>
            </a:xfrm>
            <a:prstGeom prst="rect">
              <a:avLst/>
            </a:prstGeom>
            <a:solidFill>
              <a:schemeClr val="accent1"/>
            </a:solidFill>
            <a:ln w="12700">
              <a:noFill/>
              <a:miter lim="800000"/>
              <a:headEnd/>
              <a:tailEnd/>
            </a:ln>
          </p:spPr>
          <p:txBody>
            <a:bodyPr wrap="none" anchor="ctr"/>
            <a:lstStyle/>
            <a:p>
              <a:endParaRPr lang="en-US">
                <a:latin typeface="Calibri" pitchFamily="34" charset="0"/>
              </a:endParaRPr>
            </a:p>
          </p:txBody>
        </p:sp>
        <p:sp>
          <p:nvSpPr>
            <p:cNvPr id="22549" name="Rectangle 20"/>
            <p:cNvSpPr>
              <a:spLocks noChangeArrowheads="1"/>
            </p:cNvSpPr>
            <p:nvPr/>
          </p:nvSpPr>
          <p:spPr bwMode="auto">
            <a:xfrm>
              <a:off x="1760" y="8504"/>
              <a:ext cx="4497" cy="3299"/>
            </a:xfrm>
            <a:prstGeom prst="rect">
              <a:avLst/>
            </a:prstGeom>
            <a:noFill/>
            <a:ln w="19050">
              <a:solidFill>
                <a:schemeClr val="tx1"/>
              </a:solidFill>
              <a:miter lim="800000"/>
              <a:headEnd/>
              <a:tailEnd/>
            </a:ln>
          </p:spPr>
          <p:txBody>
            <a:bodyPr wrap="none" anchor="ctr"/>
            <a:lstStyle/>
            <a:p>
              <a:endParaRPr lang="en-US">
                <a:latin typeface="Calibri" pitchFamily="34" charset="0"/>
              </a:endParaRPr>
            </a:p>
          </p:txBody>
        </p:sp>
      </p:grpSp>
      <p:pic>
        <p:nvPicPr>
          <p:cNvPr id="22546" name="Picture 21" descr="CESRFMap"/>
          <p:cNvPicPr>
            <a:picLocks noChangeAspect="1" noChangeArrowheads="1"/>
          </p:cNvPicPr>
          <p:nvPr/>
        </p:nvPicPr>
        <p:blipFill>
          <a:blip r:embed="rId4" cstate="print"/>
          <a:srcRect l="18527" t="2939" r="13602" b="45465"/>
          <a:stretch>
            <a:fillRect/>
          </a:stretch>
        </p:blipFill>
        <p:spPr bwMode="auto">
          <a:xfrm>
            <a:off x="1447800" y="0"/>
            <a:ext cx="5943600" cy="4800600"/>
          </a:xfrm>
          <a:prstGeom prst="rect">
            <a:avLst/>
          </a:prstGeom>
          <a:noFill/>
          <a:ln w="9525">
            <a:noFill/>
            <a:miter lim="800000"/>
            <a:headEnd/>
            <a:tailEnd/>
          </a:ln>
        </p:spPr>
      </p:pic>
      <p:sp>
        <p:nvSpPr>
          <p:cNvPr id="24" name="Text Box 16"/>
          <p:cNvSpPr txBox="1">
            <a:spLocks noChangeArrowheads="1"/>
          </p:cNvSpPr>
          <p:nvPr/>
        </p:nvSpPr>
        <p:spPr bwMode="auto">
          <a:xfrm>
            <a:off x="7048500" y="4897772"/>
            <a:ext cx="1447800" cy="915988"/>
          </a:xfrm>
          <a:prstGeom prst="rect">
            <a:avLst/>
          </a:prstGeom>
          <a:noFill/>
          <a:ln w="9525">
            <a:noFill/>
            <a:miter lim="800000"/>
            <a:headEnd/>
            <a:tailEnd/>
          </a:ln>
        </p:spPr>
        <p:txBody>
          <a:bodyPr>
            <a:spAutoFit/>
          </a:bodyPr>
          <a:lstStyle/>
          <a:p>
            <a:pPr algn="ctr">
              <a:spcBef>
                <a:spcPct val="50000"/>
              </a:spcBef>
            </a:pPr>
            <a:r>
              <a:rPr lang="en-US" dirty="0">
                <a:solidFill>
                  <a:schemeClr val="bg2"/>
                </a:solidFill>
                <a:latin typeface="Calibri" pitchFamily="34" charset="0"/>
              </a:rPr>
              <a:t>Integrated </a:t>
            </a:r>
            <a:r>
              <a:rPr lang="en-US" dirty="0" smtClean="0">
                <a:solidFill>
                  <a:schemeClr val="bg2"/>
                </a:solidFill>
                <a:latin typeface="Calibri" pitchFamily="34" charset="0"/>
              </a:rPr>
              <a:t>F3 </a:t>
            </a:r>
            <a:r>
              <a:rPr lang="en-US" dirty="0">
                <a:solidFill>
                  <a:schemeClr val="bg2"/>
                </a:solidFill>
                <a:latin typeface="Calibri" pitchFamily="34" charset="0"/>
              </a:rPr>
              <a:t>progeny return</a:t>
            </a:r>
          </a:p>
        </p:txBody>
      </p:sp>
    </p:spTree>
    <p:extLst>
      <p:ext uri="{BB962C8B-B14F-4D97-AF65-F5344CB8AC3E}">
        <p14:creationId xmlns:p14="http://schemas.microsoft.com/office/powerpoint/2010/main" val="105801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838200" y="1524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800" b="1" dirty="0">
                <a:solidFill>
                  <a:srgbClr val="FFC000"/>
                </a:solidFill>
                <a:latin typeface="Calibri" pitchFamily="34" charset="0"/>
              </a:rPr>
              <a:t>Upper Yakima vs Naches </a:t>
            </a:r>
            <a:r>
              <a:rPr lang="en-US" altLang="en-US" sz="2800" b="1" dirty="0" err="1">
                <a:solidFill>
                  <a:srgbClr val="FFC000"/>
                </a:solidFill>
                <a:latin typeface="Calibri" pitchFamily="34" charset="0"/>
              </a:rPr>
              <a:t>Redds</a:t>
            </a:r>
            <a:r>
              <a:rPr lang="en-US" altLang="en-US" sz="2800" b="1" dirty="0">
                <a:solidFill>
                  <a:srgbClr val="FFC000"/>
                </a:solidFill>
                <a:latin typeface="Calibri" pitchFamily="34" charset="0"/>
              </a:rPr>
              <a:t>, </a:t>
            </a:r>
            <a:r>
              <a:rPr lang="en-US" altLang="en-US" sz="2800" b="1" dirty="0" smtClean="0">
                <a:solidFill>
                  <a:srgbClr val="FFC000"/>
                </a:solidFill>
                <a:latin typeface="Calibri" pitchFamily="34" charset="0"/>
              </a:rPr>
              <a:t>1981-2014</a:t>
            </a:r>
            <a:endParaRPr lang="en-US" altLang="en-US" b="1" dirty="0">
              <a:solidFill>
                <a:srgbClr val="FFC000"/>
              </a:solidFill>
              <a:latin typeface="Calibri" pitchFamily="34" charset="0"/>
            </a:endParaRPr>
          </a:p>
        </p:txBody>
      </p:sp>
      <p:graphicFrame>
        <p:nvGraphicFramePr>
          <p:cNvPr id="2" name="Object 2"/>
          <p:cNvGraphicFramePr>
            <a:graphicFrameLocks noChangeAspect="1"/>
          </p:cNvGraphicFramePr>
          <p:nvPr>
            <p:extLst>
              <p:ext uri="{D42A27DB-BD31-4B8C-83A1-F6EECF244321}">
                <p14:modId xmlns:p14="http://schemas.microsoft.com/office/powerpoint/2010/main" val="1231185642"/>
              </p:ext>
            </p:extLst>
          </p:nvPr>
        </p:nvGraphicFramePr>
        <p:xfrm>
          <a:off x="508000" y="722313"/>
          <a:ext cx="8356600" cy="6023152"/>
        </p:xfrm>
        <a:graphic>
          <a:graphicData uri="http://schemas.openxmlformats.org/drawingml/2006/chart">
            <c:chart xmlns:c="http://schemas.openxmlformats.org/drawingml/2006/chart" xmlns:r="http://schemas.openxmlformats.org/officeDocument/2006/relationships" r:id="rId3"/>
          </a:graphicData>
        </a:graphic>
      </p:graphicFrame>
      <p:sp>
        <p:nvSpPr>
          <p:cNvPr id="3076" name="Line 6"/>
          <p:cNvSpPr>
            <a:spLocks noChangeShapeType="1"/>
          </p:cNvSpPr>
          <p:nvPr/>
        </p:nvSpPr>
        <p:spPr bwMode="auto">
          <a:xfrm flipV="1">
            <a:off x="5638800" y="1295400"/>
            <a:ext cx="0" cy="388620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62049104"/>
              </p:ext>
            </p:extLst>
          </p:nvPr>
        </p:nvGraphicFramePr>
        <p:xfrm>
          <a:off x="1676401" y="1295400"/>
          <a:ext cx="3428999" cy="1371600"/>
        </p:xfrm>
        <a:graphic>
          <a:graphicData uri="http://schemas.openxmlformats.org/drawingml/2006/table">
            <a:tbl>
              <a:tblPr firstRow="1" bandRow="1">
                <a:tableStyleId>{5C22544A-7EE6-4342-B048-85BDC9FD1C3A}</a:tableStyleId>
              </a:tblPr>
              <a:tblGrid>
                <a:gridCol w="1219200"/>
                <a:gridCol w="1142999"/>
                <a:gridCol w="1066800"/>
              </a:tblGrid>
              <a:tr h="342900">
                <a:tc>
                  <a:txBody>
                    <a:bodyPr/>
                    <a:lstStyle/>
                    <a:p>
                      <a:endParaRPr lang="en-US" sz="1600" dirty="0"/>
                    </a:p>
                  </a:txBody>
                  <a:tcPr marL="81269" marR="81269" marT="45700" marB="45700"/>
                </a:tc>
                <a:tc>
                  <a:txBody>
                    <a:bodyPr/>
                    <a:lstStyle/>
                    <a:p>
                      <a:pPr algn="ctr"/>
                      <a:r>
                        <a:rPr lang="en-US" sz="1600" dirty="0" err="1" smtClean="0">
                          <a:solidFill>
                            <a:schemeClr val="tx1"/>
                          </a:solidFill>
                        </a:rPr>
                        <a:t>Upp</a:t>
                      </a:r>
                      <a:r>
                        <a:rPr lang="en-US" sz="1600" dirty="0" smtClean="0">
                          <a:solidFill>
                            <a:schemeClr val="tx1"/>
                          </a:solidFill>
                        </a:rPr>
                        <a:t>. Yak.</a:t>
                      </a:r>
                      <a:endParaRPr lang="en-US" sz="1600" dirty="0">
                        <a:solidFill>
                          <a:schemeClr val="tx1"/>
                        </a:solidFill>
                      </a:endParaRPr>
                    </a:p>
                  </a:txBody>
                  <a:tcPr marL="81269" marR="81269" marT="45700" marB="45700"/>
                </a:tc>
                <a:tc>
                  <a:txBody>
                    <a:bodyPr/>
                    <a:lstStyle/>
                    <a:p>
                      <a:pPr algn="ctr"/>
                      <a:r>
                        <a:rPr lang="en-US" sz="1600" dirty="0" smtClean="0">
                          <a:solidFill>
                            <a:schemeClr val="tx1"/>
                          </a:solidFill>
                        </a:rPr>
                        <a:t>Naches</a:t>
                      </a:r>
                      <a:endParaRPr lang="en-US" sz="1600" dirty="0">
                        <a:solidFill>
                          <a:schemeClr val="tx1"/>
                        </a:solidFill>
                      </a:endParaRPr>
                    </a:p>
                  </a:txBody>
                  <a:tcPr marL="81269" marR="81269" marT="45700" marB="45700"/>
                </a:tc>
              </a:tr>
              <a:tr h="342900">
                <a:tc>
                  <a:txBody>
                    <a:bodyPr/>
                    <a:lstStyle/>
                    <a:p>
                      <a:r>
                        <a:rPr lang="en-US" sz="1600" dirty="0" smtClean="0"/>
                        <a:t>Pre-Supp.</a:t>
                      </a:r>
                      <a:endParaRPr lang="en-US" sz="1600" dirty="0"/>
                    </a:p>
                  </a:txBody>
                  <a:tcPr marL="81269" marR="81269" marT="45700" marB="45700"/>
                </a:tc>
                <a:tc>
                  <a:txBody>
                    <a:bodyPr/>
                    <a:lstStyle/>
                    <a:p>
                      <a:pPr algn="ctr"/>
                      <a:r>
                        <a:rPr lang="en-US" sz="1600" dirty="0" smtClean="0"/>
                        <a:t>820</a:t>
                      </a:r>
                      <a:endParaRPr lang="en-US" sz="1600" dirty="0"/>
                    </a:p>
                  </a:txBody>
                  <a:tcPr marL="81269" marR="81269" marT="45700" marB="45700"/>
                </a:tc>
                <a:tc>
                  <a:txBody>
                    <a:bodyPr/>
                    <a:lstStyle/>
                    <a:p>
                      <a:pPr algn="ctr"/>
                      <a:r>
                        <a:rPr lang="en-US" sz="1600" dirty="0" smtClean="0"/>
                        <a:t>282</a:t>
                      </a:r>
                      <a:endParaRPr lang="en-US" sz="1600" dirty="0"/>
                    </a:p>
                  </a:txBody>
                  <a:tcPr marL="81269" marR="81269" marT="45700" marB="45700"/>
                </a:tc>
              </a:tr>
              <a:tr h="342900">
                <a:tc>
                  <a:txBody>
                    <a:bodyPr/>
                    <a:lstStyle/>
                    <a:p>
                      <a:r>
                        <a:rPr lang="en-US" sz="1600" dirty="0" smtClean="0"/>
                        <a:t>Post-Supp.</a:t>
                      </a:r>
                      <a:endParaRPr lang="en-US" sz="1600" dirty="0"/>
                    </a:p>
                  </a:txBody>
                  <a:tcPr marL="81269" marR="81269" marT="45700" marB="45700"/>
                </a:tc>
                <a:tc>
                  <a:txBody>
                    <a:bodyPr/>
                    <a:lstStyle/>
                    <a:p>
                      <a:pPr algn="ctr"/>
                      <a:r>
                        <a:rPr lang="en-US" sz="1600" dirty="0" smtClean="0"/>
                        <a:t>1,802</a:t>
                      </a:r>
                      <a:endParaRPr lang="en-US" sz="1600" dirty="0"/>
                    </a:p>
                  </a:txBody>
                  <a:tcPr marL="81269" marR="81269" marT="45700" marB="45700"/>
                </a:tc>
                <a:tc>
                  <a:txBody>
                    <a:bodyPr/>
                    <a:lstStyle/>
                    <a:p>
                      <a:pPr algn="ctr"/>
                      <a:r>
                        <a:rPr lang="en-US" sz="1600" dirty="0" smtClean="0"/>
                        <a:t>427</a:t>
                      </a:r>
                      <a:endParaRPr lang="en-US" sz="1600" dirty="0"/>
                    </a:p>
                  </a:txBody>
                  <a:tcPr marL="81269" marR="81269" marT="45700" marB="45700"/>
                </a:tc>
              </a:tr>
              <a:tr h="342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Change</a:t>
                      </a:r>
                    </a:p>
                  </a:txBody>
                  <a:tcPr marL="81269" marR="81269" marT="45700" marB="45700"/>
                </a:tc>
                <a:tc>
                  <a:txBody>
                    <a:bodyPr/>
                    <a:lstStyle/>
                    <a:p>
                      <a:pPr algn="ctr"/>
                      <a:r>
                        <a:rPr lang="en-US" sz="1600" dirty="0" smtClean="0"/>
                        <a:t>+120</a:t>
                      </a:r>
                      <a:endParaRPr lang="en-US" sz="1600" dirty="0"/>
                    </a:p>
                  </a:txBody>
                  <a:tcPr marL="81269" marR="81269" marT="45700" marB="45700"/>
                </a:tc>
                <a:tc>
                  <a:txBody>
                    <a:bodyPr/>
                    <a:lstStyle/>
                    <a:p>
                      <a:pPr algn="ctr"/>
                      <a:r>
                        <a:rPr lang="en-US" sz="1600" dirty="0" smtClean="0"/>
                        <a:t>+47</a:t>
                      </a:r>
                      <a:endParaRPr lang="en-US" sz="1600" dirty="0"/>
                    </a:p>
                  </a:txBody>
                  <a:tcPr marL="81269" marR="81269" marT="45700" marB="45700"/>
                </a:tc>
              </a:tr>
            </a:tbl>
          </a:graphicData>
        </a:graphic>
      </p:graphicFrame>
    </p:spTree>
    <p:extLst>
      <p:ext uri="{BB962C8B-B14F-4D97-AF65-F5344CB8AC3E}">
        <p14:creationId xmlns:p14="http://schemas.microsoft.com/office/powerpoint/2010/main" val="1409365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6" name="Object 6"/>
          <p:cNvGraphicFramePr>
            <a:graphicFrameLocks noChangeAspect="1"/>
          </p:cNvGraphicFramePr>
          <p:nvPr>
            <p:extLst>
              <p:ext uri="{D42A27DB-BD31-4B8C-83A1-F6EECF244321}">
                <p14:modId xmlns:p14="http://schemas.microsoft.com/office/powerpoint/2010/main" val="1383834278"/>
              </p:ext>
            </p:extLst>
          </p:nvPr>
        </p:nvGraphicFramePr>
        <p:xfrm>
          <a:off x="4572000" y="3810000"/>
          <a:ext cx="4037013" cy="2692400"/>
        </p:xfrm>
        <a:graphic>
          <a:graphicData uri="http://schemas.openxmlformats.org/presentationml/2006/ole">
            <mc:AlternateContent xmlns:mc="http://schemas.openxmlformats.org/markup-compatibility/2006">
              <mc:Choice xmlns:v="urn:schemas-microsoft-com:vml" Requires="v">
                <p:oleObj spid="_x0000_s7188" name="Worksheet" r:id="rId4" imgW="4038487" imgH="2695643" progId="Excel.Sheet.8">
                  <p:embed/>
                </p:oleObj>
              </mc:Choice>
              <mc:Fallback>
                <p:oleObj name="Worksheet" r:id="rId4" imgW="4038487" imgH="2695643" progId="Excel.Sheet.8">
                  <p:embed/>
                  <p:pic>
                    <p:nvPicPr>
                      <p:cNvPr id="0" name=""/>
                      <p:cNvPicPr>
                        <a:picLocks noChangeAspect="1" noChangeArrowheads="1"/>
                      </p:cNvPicPr>
                      <p:nvPr/>
                    </p:nvPicPr>
                    <p:blipFill>
                      <a:blip r:embed="rId5"/>
                      <a:srcRect/>
                      <a:stretch>
                        <a:fillRect/>
                      </a:stretch>
                    </p:blipFill>
                    <p:spPr bwMode="auto">
                      <a:xfrm>
                        <a:off x="4572000" y="3810000"/>
                        <a:ext cx="40370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5" name="Object 2"/>
          <p:cNvGraphicFramePr>
            <a:graphicFrameLocks noChangeAspect="1"/>
          </p:cNvGraphicFramePr>
          <p:nvPr>
            <p:extLst>
              <p:ext uri="{D42A27DB-BD31-4B8C-83A1-F6EECF244321}">
                <p14:modId xmlns:p14="http://schemas.microsoft.com/office/powerpoint/2010/main" val="1815242764"/>
              </p:ext>
            </p:extLst>
          </p:nvPr>
        </p:nvGraphicFramePr>
        <p:xfrm>
          <a:off x="152400" y="914400"/>
          <a:ext cx="4284663" cy="2597150"/>
        </p:xfrm>
        <a:graphic>
          <a:graphicData uri="http://schemas.openxmlformats.org/presentationml/2006/ole">
            <mc:AlternateContent xmlns:mc="http://schemas.openxmlformats.org/markup-compatibility/2006">
              <mc:Choice xmlns:v="urn:schemas-microsoft-com:vml" Requires="v">
                <p:oleObj spid="_x0000_s7189" name="Worksheet" r:id="rId6" imgW="4286199" imgH="2600257" progId="Excel.Sheet.8">
                  <p:embed/>
                </p:oleObj>
              </mc:Choice>
              <mc:Fallback>
                <p:oleObj name="Worksheet" r:id="rId6" imgW="4286199" imgH="2600257" progId="Excel.Sheet.8">
                  <p:embed/>
                  <p:pic>
                    <p:nvPicPr>
                      <p:cNvPr id="0" name=""/>
                      <p:cNvPicPr>
                        <a:picLocks noChangeAspect="1" noChangeArrowheads="1"/>
                      </p:cNvPicPr>
                      <p:nvPr/>
                    </p:nvPicPr>
                    <p:blipFill>
                      <a:blip r:embed="rId7"/>
                      <a:srcRect/>
                      <a:stretch>
                        <a:fillRect/>
                      </a:stretch>
                    </p:blipFill>
                    <p:spPr bwMode="auto">
                      <a:xfrm>
                        <a:off x="152400" y="914400"/>
                        <a:ext cx="42846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4" name="Text Box 5"/>
          <p:cNvSpPr txBox="1">
            <a:spLocks noChangeArrowheads="1"/>
          </p:cNvSpPr>
          <p:nvPr/>
        </p:nvSpPr>
        <p:spPr bwMode="auto">
          <a:xfrm>
            <a:off x="4572000" y="2706551"/>
            <a:ext cx="449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dirty="0" smtClean="0">
                <a:solidFill>
                  <a:schemeClr val="bg2"/>
                </a:solidFill>
                <a:latin typeface="Calibri" pitchFamily="34" charset="0"/>
              </a:rPr>
              <a:t>This selected excerpt for one four-year brood cycle shows the potential of supplementation into relatively unoccupied habitats when habitat conditions are favorable.</a:t>
            </a:r>
            <a:endParaRPr lang="en-US" altLang="en-US" dirty="0">
              <a:solidFill>
                <a:schemeClr val="bg2"/>
              </a:solidFill>
              <a:latin typeface="Calibri" pitchFamily="34" charset="0"/>
            </a:endParaRPr>
          </a:p>
        </p:txBody>
      </p:sp>
      <p:sp>
        <p:nvSpPr>
          <p:cNvPr id="10" name="Down Arrow 9"/>
          <p:cNvSpPr/>
          <p:nvPr/>
        </p:nvSpPr>
        <p:spPr>
          <a:xfrm rot="18816869">
            <a:off x="4084331" y="3202742"/>
            <a:ext cx="749300" cy="868363"/>
          </a:xfrm>
          <a:prstGeom prst="downArrow">
            <a:avLst>
              <a:gd name="adj1" fmla="val 50000"/>
              <a:gd name="adj2" fmla="val 5000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128" name="Text Box 3"/>
          <p:cNvSpPr txBox="1">
            <a:spLocks noChangeArrowheads="1"/>
          </p:cNvSpPr>
          <p:nvPr/>
        </p:nvSpPr>
        <p:spPr bwMode="auto">
          <a:xfrm>
            <a:off x="5181600" y="4033706"/>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err="1">
                <a:solidFill>
                  <a:srgbClr val="FFC000"/>
                </a:solidFill>
                <a:latin typeface="Calibri" pitchFamily="34" charset="0"/>
              </a:rPr>
              <a:t>Teanaway</a:t>
            </a:r>
            <a:r>
              <a:rPr lang="en-US" altLang="en-US" sz="1600" dirty="0">
                <a:solidFill>
                  <a:srgbClr val="FFC000"/>
                </a:solidFill>
                <a:latin typeface="Calibri" pitchFamily="34" charset="0"/>
              </a:rPr>
              <a:t> R. </a:t>
            </a:r>
            <a:r>
              <a:rPr lang="en-US" altLang="en-US" sz="1600" dirty="0" err="1">
                <a:solidFill>
                  <a:srgbClr val="FFC000"/>
                </a:solidFill>
                <a:latin typeface="Calibri" pitchFamily="34" charset="0"/>
              </a:rPr>
              <a:t>redd</a:t>
            </a:r>
            <a:r>
              <a:rPr lang="en-US" altLang="en-US" sz="1600" dirty="0">
                <a:solidFill>
                  <a:srgbClr val="FFC000"/>
                </a:solidFill>
                <a:latin typeface="Calibri" pitchFamily="34" charset="0"/>
              </a:rPr>
              <a:t> counts</a:t>
            </a:r>
          </a:p>
        </p:txBody>
      </p:sp>
      <p:sp>
        <p:nvSpPr>
          <p:cNvPr id="5129" name="Text Box 5"/>
          <p:cNvSpPr txBox="1">
            <a:spLocks noChangeArrowheads="1"/>
          </p:cNvSpPr>
          <p:nvPr/>
        </p:nvSpPr>
        <p:spPr bwMode="auto">
          <a:xfrm>
            <a:off x="4038600" y="1219200"/>
            <a:ext cx="5029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chemeClr val="bg1"/>
              </a:buClr>
              <a:buFont typeface="Arial" charset="0"/>
              <a:buChar char="•"/>
            </a:pPr>
            <a:r>
              <a:rPr lang="en-US" altLang="en-US" sz="2000" dirty="0">
                <a:latin typeface="Calibri" pitchFamily="34" charset="0"/>
              </a:rPr>
              <a:t> </a:t>
            </a:r>
            <a:r>
              <a:rPr lang="en-US" altLang="en-US" sz="2000" dirty="0">
                <a:solidFill>
                  <a:schemeClr val="bg2"/>
                </a:solidFill>
                <a:latin typeface="Calibri" pitchFamily="34" charset="0"/>
              </a:rPr>
              <a:t>pre-supplementation </a:t>
            </a:r>
            <a:r>
              <a:rPr lang="en-US" altLang="en-US" sz="2000" dirty="0" smtClean="0">
                <a:solidFill>
                  <a:schemeClr val="bg2"/>
                </a:solidFill>
                <a:latin typeface="Calibri" pitchFamily="34" charset="0"/>
              </a:rPr>
              <a:t>mean:  3</a:t>
            </a:r>
            <a:endParaRPr lang="en-US" altLang="en-US" sz="2000" dirty="0">
              <a:solidFill>
                <a:schemeClr val="bg2"/>
              </a:solidFill>
              <a:latin typeface="Calibri" pitchFamily="34" charset="0"/>
            </a:endParaRPr>
          </a:p>
          <a:p>
            <a:pPr eaLnBrk="1" hangingPunct="1">
              <a:spcBef>
                <a:spcPct val="50000"/>
              </a:spcBef>
              <a:buFont typeface="Arial" charset="0"/>
              <a:buChar char="•"/>
            </a:pPr>
            <a:r>
              <a:rPr lang="en-US" altLang="en-US" sz="2000" dirty="0">
                <a:solidFill>
                  <a:schemeClr val="bg2"/>
                </a:solidFill>
                <a:latin typeface="Calibri" pitchFamily="34" charset="0"/>
              </a:rPr>
              <a:t> post-supplementation </a:t>
            </a:r>
            <a:r>
              <a:rPr lang="en-US" altLang="en-US" sz="2000" dirty="0" smtClean="0">
                <a:solidFill>
                  <a:schemeClr val="bg2"/>
                </a:solidFill>
                <a:latin typeface="Calibri" pitchFamily="34" charset="0"/>
              </a:rPr>
              <a:t>mean:  70</a:t>
            </a:r>
            <a:endParaRPr lang="en-US" altLang="en-US" sz="2000" dirty="0">
              <a:solidFill>
                <a:schemeClr val="bg2"/>
              </a:solidFill>
              <a:latin typeface="Calibri" pitchFamily="34" charset="0"/>
            </a:endParaRPr>
          </a:p>
        </p:txBody>
      </p:sp>
      <p:sp>
        <p:nvSpPr>
          <p:cNvPr id="5130" name="Line 6"/>
          <p:cNvSpPr>
            <a:spLocks noChangeShapeType="1"/>
          </p:cNvSpPr>
          <p:nvPr/>
        </p:nvSpPr>
        <p:spPr bwMode="auto">
          <a:xfrm flipV="1">
            <a:off x="2743200" y="1542178"/>
            <a:ext cx="0" cy="1524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1" name="Line 6"/>
          <p:cNvSpPr>
            <a:spLocks noChangeShapeType="1"/>
          </p:cNvSpPr>
          <p:nvPr/>
        </p:nvSpPr>
        <p:spPr bwMode="auto">
          <a:xfrm flipV="1">
            <a:off x="6781800" y="4495800"/>
            <a:ext cx="0" cy="152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5132" name="Object 12"/>
          <p:cNvGraphicFramePr>
            <a:graphicFrameLocks noChangeAspect="1"/>
          </p:cNvGraphicFramePr>
          <p:nvPr>
            <p:extLst>
              <p:ext uri="{D42A27DB-BD31-4B8C-83A1-F6EECF244321}">
                <p14:modId xmlns:p14="http://schemas.microsoft.com/office/powerpoint/2010/main" val="1120112217"/>
              </p:ext>
            </p:extLst>
          </p:nvPr>
        </p:nvGraphicFramePr>
        <p:xfrm>
          <a:off x="152400" y="3886200"/>
          <a:ext cx="4140200" cy="2765425"/>
        </p:xfrm>
        <a:graphic>
          <a:graphicData uri="http://schemas.openxmlformats.org/presentationml/2006/ole">
            <mc:AlternateContent xmlns:mc="http://schemas.openxmlformats.org/markup-compatibility/2006">
              <mc:Choice xmlns:v="urn:schemas-microsoft-com:vml" Requires="v">
                <p:oleObj spid="_x0000_s7190" name="Worksheet" r:id="rId8" imgW="4143299" imgH="2762385" progId="Excel.Sheet.8">
                  <p:embed/>
                </p:oleObj>
              </mc:Choice>
              <mc:Fallback>
                <p:oleObj name="Worksheet" r:id="rId8" imgW="4143299" imgH="2762385" progId="Excel.Sheet.8">
                  <p:embed/>
                  <p:pic>
                    <p:nvPicPr>
                      <p:cNvPr id="0" name=""/>
                      <p:cNvPicPr>
                        <a:picLocks noChangeAspect="1" noChangeArrowheads="1"/>
                      </p:cNvPicPr>
                      <p:nvPr/>
                    </p:nvPicPr>
                    <p:blipFill>
                      <a:blip r:embed="rId9"/>
                      <a:srcRect/>
                      <a:stretch>
                        <a:fillRect/>
                      </a:stretch>
                    </p:blipFill>
                    <p:spPr bwMode="auto">
                      <a:xfrm>
                        <a:off x="152400" y="3886200"/>
                        <a:ext cx="4140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33" name="Text Box 3"/>
          <p:cNvSpPr txBox="1">
            <a:spLocks noChangeArrowheads="1"/>
          </p:cNvSpPr>
          <p:nvPr/>
        </p:nvSpPr>
        <p:spPr bwMode="auto">
          <a:xfrm>
            <a:off x="1143000" y="3733800"/>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a:solidFill>
                  <a:srgbClr val="FFC000"/>
                </a:solidFill>
                <a:latin typeface="Calibri" pitchFamily="34" charset="0"/>
              </a:rPr>
              <a:t>Proportion NO Carcasses</a:t>
            </a:r>
          </a:p>
        </p:txBody>
      </p:sp>
      <p:sp>
        <p:nvSpPr>
          <p:cNvPr id="14" name="Text Box 3"/>
          <p:cNvSpPr txBox="1">
            <a:spLocks noChangeArrowheads="1"/>
          </p:cNvSpPr>
          <p:nvPr/>
        </p:nvSpPr>
        <p:spPr bwMode="auto">
          <a:xfrm>
            <a:off x="990600" y="1160755"/>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err="1">
                <a:solidFill>
                  <a:srgbClr val="FFC000"/>
                </a:solidFill>
                <a:latin typeface="Calibri" pitchFamily="34" charset="0"/>
              </a:rPr>
              <a:t>Teanaway</a:t>
            </a:r>
            <a:r>
              <a:rPr lang="en-US" altLang="en-US" sz="1600" dirty="0">
                <a:solidFill>
                  <a:srgbClr val="FFC000"/>
                </a:solidFill>
                <a:latin typeface="Calibri" pitchFamily="34" charset="0"/>
              </a:rPr>
              <a:t> R. </a:t>
            </a:r>
            <a:r>
              <a:rPr lang="en-US" altLang="en-US" sz="1600" dirty="0" err="1">
                <a:solidFill>
                  <a:srgbClr val="FFC000"/>
                </a:solidFill>
                <a:latin typeface="Calibri" pitchFamily="34" charset="0"/>
              </a:rPr>
              <a:t>redd</a:t>
            </a:r>
            <a:r>
              <a:rPr lang="en-US" altLang="en-US" sz="1600" dirty="0">
                <a:solidFill>
                  <a:srgbClr val="FFC000"/>
                </a:solidFill>
                <a:latin typeface="Calibri" pitchFamily="34" charset="0"/>
              </a:rPr>
              <a:t> counts</a:t>
            </a:r>
          </a:p>
        </p:txBody>
      </p:sp>
      <p:sp>
        <p:nvSpPr>
          <p:cNvPr id="15" name="Text Box 4"/>
          <p:cNvSpPr txBox="1">
            <a:spLocks noChangeArrowheads="1"/>
          </p:cNvSpPr>
          <p:nvPr/>
        </p:nvSpPr>
        <p:spPr bwMode="auto">
          <a:xfrm>
            <a:off x="381000" y="176213"/>
            <a:ext cx="8686800" cy="615553"/>
          </a:xfrm>
          <a:prstGeom prst="rect">
            <a:avLst/>
          </a:prstGeom>
          <a:noFill/>
          <a:ln w="9525">
            <a:noFill/>
            <a:miter lim="800000"/>
            <a:headEnd/>
            <a:tailEnd/>
          </a:ln>
        </p:spPr>
        <p:txBody>
          <a:bodyPr wrap="square">
            <a:spAutoFit/>
          </a:bodyPr>
          <a:lstStyle/>
          <a:p>
            <a:pPr eaLnBrk="0" hangingPunct="0"/>
            <a:r>
              <a:rPr lang="en-US" sz="3400" b="1" dirty="0" smtClean="0">
                <a:solidFill>
                  <a:srgbClr val="FFC000"/>
                </a:solidFill>
                <a:latin typeface="Times New Roman" pitchFamily="18" charset="0"/>
              </a:rPr>
              <a:t>Restoring Fish and Habitat in the </a:t>
            </a:r>
            <a:r>
              <a:rPr lang="en-US" sz="3400" b="1" dirty="0" err="1" smtClean="0">
                <a:solidFill>
                  <a:srgbClr val="FFC000"/>
                </a:solidFill>
                <a:latin typeface="Times New Roman" pitchFamily="18" charset="0"/>
              </a:rPr>
              <a:t>Teanaway</a:t>
            </a:r>
            <a:endParaRPr lang="en-US" sz="3400" b="1" dirty="0">
              <a:solidFill>
                <a:srgbClr val="FFC000"/>
              </a:solidFill>
              <a:latin typeface="Times New Roman" pitchFamily="18" charset="0"/>
            </a:endParaRPr>
          </a:p>
        </p:txBody>
      </p:sp>
    </p:spTree>
    <p:extLst>
      <p:ext uri="{BB962C8B-B14F-4D97-AF65-F5344CB8AC3E}">
        <p14:creationId xmlns:p14="http://schemas.microsoft.com/office/powerpoint/2010/main" val="4213183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2377190466"/>
              </p:ext>
            </p:extLst>
          </p:nvPr>
        </p:nvGraphicFramePr>
        <p:xfrm>
          <a:off x="76200" y="829962"/>
          <a:ext cx="6260205" cy="53422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2"/>
          <p:cNvSpPr txBox="1">
            <a:spLocks noChangeArrowheads="1"/>
          </p:cNvSpPr>
          <p:nvPr/>
        </p:nvSpPr>
        <p:spPr>
          <a:xfrm>
            <a:off x="1066800" y="487062"/>
            <a:ext cx="76200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3200" b="1" dirty="0" smtClean="0">
                <a:solidFill>
                  <a:srgbClr val="FFC000"/>
                </a:solidFill>
                <a:latin typeface="Times New Roman"/>
                <a:ea typeface="Times New Roman"/>
                <a:cs typeface="Times New Roman"/>
              </a:rPr>
              <a:t>Total Estimated Harvest, 1982-2014</a:t>
            </a:r>
            <a:endParaRPr lang="en-US" sz="3200" dirty="0">
              <a:solidFill>
                <a:srgbClr val="FFC000"/>
              </a:solidFill>
            </a:endParaRPr>
          </a:p>
        </p:txBody>
      </p:sp>
      <p:sp>
        <p:nvSpPr>
          <p:cNvPr id="6" name="TextBox 5"/>
          <p:cNvSpPr txBox="1"/>
          <p:nvPr/>
        </p:nvSpPr>
        <p:spPr>
          <a:xfrm>
            <a:off x="6248400" y="1447800"/>
            <a:ext cx="2514600" cy="2308324"/>
          </a:xfrm>
          <a:prstGeom prst="rect">
            <a:avLst/>
          </a:prstGeom>
          <a:noFill/>
        </p:spPr>
        <p:txBody>
          <a:bodyPr wrap="square" rtlCol="0">
            <a:spAutoFit/>
          </a:bodyPr>
          <a:lstStyle/>
          <a:p>
            <a:r>
              <a:rPr lang="en-US" u="sng" dirty="0" smtClean="0">
                <a:solidFill>
                  <a:schemeClr val="bg2"/>
                </a:solidFill>
              </a:rPr>
              <a:t>Mean Annual Harvest</a:t>
            </a:r>
          </a:p>
          <a:p>
            <a:endParaRPr lang="en-US" dirty="0" smtClean="0">
              <a:solidFill>
                <a:schemeClr val="bg2"/>
              </a:solidFill>
            </a:endParaRPr>
          </a:p>
          <a:p>
            <a:r>
              <a:rPr lang="en-US" dirty="0" smtClean="0">
                <a:solidFill>
                  <a:schemeClr val="bg2"/>
                </a:solidFill>
              </a:rPr>
              <a:t>Pre-CESRF:       550</a:t>
            </a:r>
          </a:p>
          <a:p>
            <a:r>
              <a:rPr lang="en-US" dirty="0" smtClean="0">
                <a:solidFill>
                  <a:schemeClr val="bg2"/>
                </a:solidFill>
              </a:rPr>
              <a:t>Post-CESRF:  2,100</a:t>
            </a:r>
          </a:p>
          <a:p>
            <a:endParaRPr lang="en-US" dirty="0">
              <a:solidFill>
                <a:schemeClr val="bg2"/>
              </a:solidFill>
            </a:endParaRPr>
          </a:p>
          <a:p>
            <a:r>
              <a:rPr lang="en-US" dirty="0" smtClean="0">
                <a:solidFill>
                  <a:schemeClr val="bg2"/>
                </a:solidFill>
              </a:rPr>
              <a:t>58% of all fish harvested since 2001 have been CESRF fish</a:t>
            </a:r>
          </a:p>
        </p:txBody>
      </p:sp>
      <p:pic>
        <p:nvPicPr>
          <p:cNvPr id="7" name="Picture 3" descr="MVC00019"/>
          <p:cNvPicPr>
            <a:picLocks noChangeAspect="1" noChangeArrowheads="1"/>
          </p:cNvPicPr>
          <p:nvPr/>
        </p:nvPicPr>
        <p:blipFill>
          <a:blip r:embed="rId4" cstate="print"/>
          <a:srcRect/>
          <a:stretch>
            <a:fillRect/>
          </a:stretch>
        </p:blipFill>
        <p:spPr>
          <a:xfrm>
            <a:off x="6019800" y="4038600"/>
            <a:ext cx="2971800" cy="2547257"/>
          </a:xfrm>
          <a:prstGeom prst="rect">
            <a:avLst/>
          </a:prstGeom>
          <a:noFill/>
        </p:spPr>
      </p:pic>
    </p:spTree>
    <p:extLst>
      <p:ext uri="{BB962C8B-B14F-4D97-AF65-F5344CB8AC3E}">
        <p14:creationId xmlns:p14="http://schemas.microsoft.com/office/powerpoint/2010/main" val="4011585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ain">
  <a:themeElements>
    <a:clrScheme name="Custom 1">
      <a:dk1>
        <a:srgbClr val="002060"/>
      </a:dk1>
      <a:lt1>
        <a:srgbClr val="002060"/>
      </a:lt1>
      <a:dk2>
        <a:srgbClr val="1F497D"/>
      </a:dk2>
      <a:lt2>
        <a:srgbClr val="00206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2060"/>
    </a:dk1>
    <a:lt1>
      <a:srgbClr val="002060"/>
    </a:lt1>
    <a:dk2>
      <a:srgbClr val="1F497D"/>
    </a:dk2>
    <a:lt2>
      <a:srgbClr val="00206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1">
    <a:dk1>
      <a:srgbClr val="002060"/>
    </a:dk1>
    <a:lt1>
      <a:srgbClr val="002060"/>
    </a:lt1>
    <a:dk2>
      <a:srgbClr val="1F497D"/>
    </a:dk2>
    <a:lt2>
      <a:srgbClr val="00206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1">
    <a:dk1>
      <a:srgbClr val="002060"/>
    </a:dk1>
    <a:lt1>
      <a:srgbClr val="002060"/>
    </a:lt1>
    <a:dk2>
      <a:srgbClr val="1F497D"/>
    </a:dk2>
    <a:lt2>
      <a:srgbClr val="00206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2451</TotalTime>
  <Words>2926</Words>
  <Application>Microsoft Office PowerPoint</Application>
  <PresentationFormat>On-screen Show (4:3)</PresentationFormat>
  <Paragraphs>258</Paragraphs>
  <Slides>31</Slides>
  <Notes>31</Notes>
  <HiddenSlides>0</HiddenSlides>
  <MMClips>0</MMClips>
  <ScaleCrop>false</ScaleCrop>
  <HeadingPairs>
    <vt:vector size="6" baseType="variant">
      <vt:variant>
        <vt:lpstr>Theme</vt:lpstr>
      </vt:variant>
      <vt:variant>
        <vt:i4>3</vt:i4>
      </vt:variant>
      <vt:variant>
        <vt:lpstr>Embedded OLE Servers</vt:lpstr>
      </vt:variant>
      <vt:variant>
        <vt:i4>4</vt:i4>
      </vt:variant>
      <vt:variant>
        <vt:lpstr>Slide Titles</vt:lpstr>
      </vt:variant>
      <vt:variant>
        <vt:i4>31</vt:i4>
      </vt:variant>
    </vt:vector>
  </HeadingPairs>
  <TitlesOfParts>
    <vt:vector size="38" baseType="lpstr">
      <vt:lpstr>Office Theme</vt:lpstr>
      <vt:lpstr>Main</vt:lpstr>
      <vt:lpstr>1_Main</vt:lpstr>
      <vt:lpstr>Slide</vt:lpstr>
      <vt:lpstr>Worksheet</vt:lpstr>
      <vt:lpstr>Chart</vt:lpstr>
      <vt:lpstr>Equation</vt:lpstr>
      <vt:lpstr>A Synthesis of Findings from an Integrated Hatchery Program after Three Generations of Spawning in the Natural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History Trait Differences, etc.</vt:lpstr>
      <vt:lpstr>Whole River Pedigree Study</vt:lpstr>
      <vt:lpstr>PowerPoint Presentation</vt:lpstr>
      <vt:lpstr>PowerPoint Presentation</vt:lpstr>
      <vt:lpstr>PowerPoint Presentation</vt:lpstr>
      <vt:lpstr>PowerPoint Presentation</vt:lpstr>
      <vt:lpstr>PowerPoint Presentation</vt:lpstr>
      <vt:lpstr>PowerPoint Presentation</vt:lpstr>
      <vt:lpstr>Density Dependence?</vt:lpstr>
      <vt:lpstr>Human Population Growth (ISAB 2008)</vt:lpstr>
      <vt:lpstr>PowerPoint Presentation</vt:lpstr>
      <vt:lpstr>PowerPoint Presentation</vt:lpstr>
      <vt:lpstr>Flow Regime Highly Altered</vt:lpstr>
      <vt:lpstr>PowerPoint Presentation</vt:lpstr>
      <vt:lpstr>American Shad – Bonneville Counts</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Hatchery Supplementation to Sustain Fisheries In a Barrier-Constrained River System</dc:title>
  <dc:creator>Bill Bosch</dc:creator>
  <cp:lastModifiedBy>BBosch</cp:lastModifiedBy>
  <cp:revision>164</cp:revision>
  <cp:lastPrinted>2014-03-21T22:42:48Z</cp:lastPrinted>
  <dcterms:created xsi:type="dcterms:W3CDTF">2012-04-18T22:34:55Z</dcterms:created>
  <dcterms:modified xsi:type="dcterms:W3CDTF">2015-04-30T23:32:35Z</dcterms:modified>
</cp:coreProperties>
</file>