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51"/>
  </p:notesMasterIdLst>
  <p:sldIdLst>
    <p:sldId id="442" r:id="rId2"/>
    <p:sldId id="263" r:id="rId3"/>
    <p:sldId id="264" r:id="rId4"/>
    <p:sldId id="485" r:id="rId5"/>
    <p:sldId id="265" r:id="rId6"/>
    <p:sldId id="484" r:id="rId7"/>
    <p:sldId id="546" r:id="rId8"/>
    <p:sldId id="522" r:id="rId9"/>
    <p:sldId id="299" r:id="rId10"/>
    <p:sldId id="524" r:id="rId11"/>
    <p:sldId id="268" r:id="rId12"/>
    <p:sldId id="548" r:id="rId13"/>
    <p:sldId id="517" r:id="rId14"/>
    <p:sldId id="526" r:id="rId15"/>
    <p:sldId id="544" r:id="rId16"/>
    <p:sldId id="527" r:id="rId17"/>
    <p:sldId id="528" r:id="rId18"/>
    <p:sldId id="529" r:id="rId19"/>
    <p:sldId id="530" r:id="rId20"/>
    <p:sldId id="549" r:id="rId21"/>
    <p:sldId id="542" r:id="rId22"/>
    <p:sldId id="550" r:id="rId23"/>
    <p:sldId id="531" r:id="rId24"/>
    <p:sldId id="532" r:id="rId25"/>
    <p:sldId id="533" r:id="rId26"/>
    <p:sldId id="551" r:id="rId27"/>
    <p:sldId id="535" r:id="rId28"/>
    <p:sldId id="536" r:id="rId29"/>
    <p:sldId id="547" r:id="rId30"/>
    <p:sldId id="541" r:id="rId31"/>
    <p:sldId id="537" r:id="rId32"/>
    <p:sldId id="538" r:id="rId33"/>
    <p:sldId id="539" r:id="rId34"/>
    <p:sldId id="540" r:id="rId35"/>
    <p:sldId id="543" r:id="rId36"/>
    <p:sldId id="472" r:id="rId37"/>
    <p:sldId id="519" r:id="rId38"/>
    <p:sldId id="520" r:id="rId39"/>
    <p:sldId id="521" r:id="rId40"/>
    <p:sldId id="553" r:id="rId41"/>
    <p:sldId id="556" r:id="rId42"/>
    <p:sldId id="491" r:id="rId43"/>
    <p:sldId id="452" r:id="rId44"/>
    <p:sldId id="300" r:id="rId45"/>
    <p:sldId id="509" r:id="rId46"/>
    <p:sldId id="493" r:id="rId47"/>
    <p:sldId id="557" r:id="rId48"/>
    <p:sldId id="555" r:id="rId49"/>
    <p:sldId id="55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988C"/>
    <a:srgbClr val="FF66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1315" autoAdjust="0"/>
  </p:normalViewPr>
  <p:slideViewPr>
    <p:cSldViewPr>
      <p:cViewPr varScale="1">
        <p:scale>
          <a:sx n="118" d="100"/>
          <a:sy n="118" d="100"/>
        </p:scale>
        <p:origin x="6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7BA39-F0E6-48B5-9027-222790C93A41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65C9B-034A-4DD9-B393-737F5B18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FCF5752-32F1-46EE-BEB0-AD1DAE13532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2639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</a:t>
            </a:r>
            <a:r>
              <a:rPr lang="en-US" baseline="0" dirty="0" smtClean="0"/>
              <a:t> recognizes our chess board?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65C9B-034A-4DD9-B393-737F5B18258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9781FA-58A1-4F9C-B7EC-EA14A03E022B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830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325F77E-4FB3-405E-AF80-5363BB47CE5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5000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8F039A-313C-438A-B440-4108AA94EF5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455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DA4B0AB-8C72-4434-B088-62019A4F21D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4409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Saw it 3 times- as a 2010 project that was the withdrawn when the agreements with irrigators fell</a:t>
            </a:r>
            <a:r>
              <a:rPr lang="en-US" baseline="0" dirty="0" smtClean="0"/>
              <a:t> through, a 2011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65C9B-034A-4DD9-B393-737F5B1825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5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65C9B-034A-4DD9-B393-737F5B18258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2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how combined abundance for our four steelhead populations looked at the time of listing…</a:t>
            </a:r>
          </a:p>
          <a:p>
            <a:r>
              <a:rPr lang="en-US" dirty="0" smtClean="0"/>
              <a:t>You can see why they were listed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65C9B-034A-4DD9-B393-737F5B18258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4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that same graph updated through this year…</a:t>
            </a:r>
          </a:p>
          <a:p>
            <a:r>
              <a:rPr lang="en-US" dirty="0" smtClean="0"/>
              <a:t>While our</a:t>
            </a:r>
            <a:r>
              <a:rPr lang="en-US" baseline="0" dirty="0" smtClean="0"/>
              <a:t> delisting criteria involve meeting population-specific criteria for </a:t>
            </a:r>
            <a:r>
              <a:rPr lang="en-US" baseline="0" dirty="0" err="1" smtClean="0"/>
              <a:t>abndance</a:t>
            </a:r>
            <a:r>
              <a:rPr lang="en-US" baseline="0" dirty="0" smtClean="0"/>
              <a:t>, productivity, spatial structure and diversity, this simple graph of aggregate adult abundance shows that trends in the Yakima are promising…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65C9B-034A-4DD9-B393-737F5B1825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6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A05B6-A5D5-4629-B288-DAFB83E22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CC1B5-4882-4254-AC87-F6A5A92939D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709E6-7AA5-403F-8DA4-684BF4D0D77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6944" y="1143000"/>
            <a:ext cx="7772400" cy="2819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2015 </a:t>
            </a:r>
            <a:r>
              <a:rPr lang="en-US" sz="3600" dirty="0" smtClean="0"/>
              <a:t>Yakima Science &amp; Management Conference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Habitat overview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944" y="3581400"/>
            <a:ext cx="8302256" cy="2895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 smtClean="0"/>
              <a:t>Prepared </a:t>
            </a:r>
            <a:r>
              <a:rPr lang="en-US" sz="2400" dirty="0" smtClean="0"/>
              <a:t>by </a:t>
            </a:r>
          </a:p>
          <a:p>
            <a:pPr eaLnBrk="1" hangingPunct="1">
              <a:defRPr/>
            </a:pPr>
            <a:r>
              <a:rPr lang="en-US" sz="2400" dirty="0" smtClean="0"/>
              <a:t>Alex Conley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Yakima </a:t>
            </a:r>
            <a:r>
              <a:rPr lang="en-US" dirty="0" smtClean="0"/>
              <a:t>Basin Fish &amp; Wildlife Recovery Board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12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0" y="533400"/>
            <a:ext cx="9159266" cy="5715000"/>
          </a:xfrm>
        </p:spPr>
      </p:pic>
    </p:spTree>
    <p:extLst>
      <p:ext uri="{BB962C8B-B14F-4D97-AF65-F5344CB8AC3E}">
        <p14:creationId xmlns:p14="http://schemas.microsoft.com/office/powerpoint/2010/main" val="39572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" y="-26894"/>
            <a:ext cx="9172575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4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30382"/>
            <a:ext cx="91440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Steelhead Recovery Priorities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90599" y="1371600"/>
            <a:ext cx="771421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2400" i="1" dirty="0">
                <a:latin typeface="+mn-lt"/>
              </a:rPr>
              <a:t>94 In-basin Actions Identified, focusing on: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Improved passage </a:t>
            </a:r>
            <a:r>
              <a:rPr lang="en-US" sz="2400" dirty="0" smtClean="0">
                <a:latin typeface="+mn-lt"/>
              </a:rPr>
              <a:t>in </a:t>
            </a:r>
            <a:r>
              <a:rPr lang="en-US" sz="2400" dirty="0">
                <a:latin typeface="+mn-lt"/>
              </a:rPr>
              <a:t>key tributaries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Instream flows and habitat improvements in key tributaries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Improved mainstem flow conditions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Mainstem floodplain improvement </a:t>
            </a:r>
            <a:r>
              <a:rPr lang="en-US" sz="2400" dirty="0" smtClean="0">
                <a:latin typeface="+mn-lt"/>
              </a:rPr>
              <a:t>in </a:t>
            </a:r>
            <a:r>
              <a:rPr lang="en-US" sz="2400" dirty="0">
                <a:latin typeface="+mn-lt"/>
              </a:rPr>
              <a:t>priority reaches</a:t>
            </a:r>
          </a:p>
          <a:p>
            <a:pPr>
              <a:spcBef>
                <a:spcPct val="50000"/>
              </a:spcBef>
            </a:pPr>
            <a:endParaRPr lang="en-US" sz="3200" dirty="0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US" sz="32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898"/>
            <a:ext cx="5791200" cy="6838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568" y="-3620"/>
            <a:ext cx="5281863" cy="3512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568" y="3442639"/>
            <a:ext cx="4873432" cy="34915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381000"/>
            <a:ext cx="38100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CLE Elum DAM Fish Passage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8384" y="2057400"/>
            <a:ext cx="3770216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Bureau of Reclamation is lead, </a:t>
            </a:r>
          </a:p>
          <a:p>
            <a:endParaRPr lang="en-US" sz="2000" dirty="0"/>
          </a:p>
          <a:p>
            <a:r>
              <a:rPr lang="en-US" sz="2000" dirty="0" smtClean="0"/>
              <a:t>Key part of Yakima Basin Integrated Plan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r>
              <a:rPr lang="en-US" sz="2000" dirty="0" smtClean="0"/>
              <a:t>Essential for sockeye reintroduction</a:t>
            </a:r>
          </a:p>
          <a:p>
            <a:endParaRPr lang="en-US" sz="2000" dirty="0" smtClean="0"/>
          </a:p>
          <a:p>
            <a:r>
              <a:rPr lang="en-US" sz="2000" dirty="0" smtClean="0"/>
              <a:t>EIS complete; design in progress</a:t>
            </a:r>
          </a:p>
          <a:p>
            <a:endParaRPr lang="en-US" sz="2000" dirty="0" smtClean="0"/>
          </a:p>
          <a:p>
            <a:r>
              <a:rPr lang="en-US" sz="2000" dirty="0" smtClean="0"/>
              <a:t>Will require Congressional authorization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2590800"/>
            <a:ext cx="7239000" cy="3693319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Cle </a:t>
            </a:r>
            <a:r>
              <a:rPr lang="en-US" sz="2400" b="1" dirty="0" err="1" smtClean="0">
                <a:solidFill>
                  <a:schemeClr val="bg1"/>
                </a:solidFill>
              </a:rPr>
              <a:t>Elum</a:t>
            </a:r>
            <a:r>
              <a:rPr lang="en-US" sz="2400" b="1" dirty="0" smtClean="0">
                <a:solidFill>
                  <a:schemeClr val="bg1"/>
                </a:solidFill>
              </a:rPr>
              <a:t> Sockeye Reintroduction/Passage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David Fast &amp; Brian </a:t>
            </a:r>
            <a:r>
              <a:rPr lang="en-US" sz="2400" b="1" i="1" dirty="0" err="1" smtClean="0">
                <a:solidFill>
                  <a:schemeClr val="bg1"/>
                </a:solidFill>
              </a:rPr>
              <a:t>Saluskin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at 9:20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Status of Juvenile Fish Passage Design for Cle </a:t>
            </a:r>
            <a:r>
              <a:rPr lang="en-US" sz="2400" b="1" dirty="0" err="1" smtClean="0">
                <a:solidFill>
                  <a:schemeClr val="bg1"/>
                </a:solidFill>
              </a:rPr>
              <a:t>Elum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Joel Hubble at 10:20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WHOOSHH- Potential Adult Passage Design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Todd </a:t>
            </a:r>
            <a:r>
              <a:rPr lang="en-US" sz="2400" b="1" i="1" dirty="0" err="1" smtClean="0">
                <a:solidFill>
                  <a:schemeClr val="bg1"/>
                </a:solidFill>
              </a:rPr>
              <a:t>Deligan</a:t>
            </a:r>
            <a:r>
              <a:rPr lang="en-US" sz="2400" b="1" i="1" dirty="0" smtClean="0">
                <a:solidFill>
                  <a:schemeClr val="bg1"/>
                </a:solidFill>
              </a:rPr>
              <a:t> at 10:40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229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" y="0"/>
            <a:ext cx="89776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3527" y="3810000"/>
            <a:ext cx="7350940" cy="1477328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Yakima Basin Integrated Plan: Early Implementation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Derek Sandison at 11:40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81000"/>
            <a:ext cx="3962400" cy="1979466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Manastash</a:t>
            </a:r>
            <a:r>
              <a:rPr lang="en-US" sz="3600" dirty="0" smtClean="0"/>
              <a:t> Passage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221" y="0"/>
            <a:ext cx="4722779" cy="353620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284129" y="205740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Decades work </a:t>
            </a:r>
            <a:r>
              <a:rPr lang="en-US" sz="2000" dirty="0"/>
              <a:t>led by </a:t>
            </a:r>
            <a:r>
              <a:rPr lang="en-US" sz="2000" dirty="0" err="1"/>
              <a:t>Manastash</a:t>
            </a:r>
            <a:r>
              <a:rPr lang="en-US" sz="2000" dirty="0"/>
              <a:t> Committee </a:t>
            </a:r>
            <a:r>
              <a:rPr lang="en-US" sz="2000" dirty="0" smtClean="0"/>
              <a:t>&amp; </a:t>
            </a:r>
            <a:r>
              <a:rPr lang="en-US" sz="2000" dirty="0"/>
              <a:t>Kittitas County Conservation District</a:t>
            </a:r>
            <a:br>
              <a:rPr lang="en-US" sz="2000" dirty="0"/>
            </a:br>
            <a:endParaRPr lang="en-US" sz="2000" dirty="0" smtClean="0"/>
          </a:p>
          <a:p>
            <a:r>
              <a:rPr lang="en-US" sz="2000" dirty="0"/>
              <a:t>Significant funding from:</a:t>
            </a:r>
            <a:br>
              <a:rPr lang="en-US" sz="2000" dirty="0"/>
            </a:br>
            <a:r>
              <a:rPr lang="en-US" sz="2000" dirty="0"/>
              <a:t>	SRFB</a:t>
            </a:r>
            <a:br>
              <a:rPr lang="en-US" sz="2000" dirty="0"/>
            </a:br>
            <a:r>
              <a:rPr lang="en-US" sz="2000" dirty="0"/>
              <a:t>	BPA</a:t>
            </a:r>
            <a:br>
              <a:rPr lang="en-US" sz="2000" dirty="0"/>
            </a:br>
            <a:r>
              <a:rPr lang="en-US" sz="2000" dirty="0"/>
              <a:t>	Ecology</a:t>
            </a:r>
            <a:br>
              <a:rPr lang="en-US" sz="2000" dirty="0"/>
            </a:br>
            <a:r>
              <a:rPr lang="en-US" sz="2000" dirty="0"/>
              <a:t>	Bureau of Reclamation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Expect full passage by 2016!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081798"/>
            <a:ext cx="4724400" cy="37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6092952"/>
          </a:xfrm>
        </p:spPr>
        <p:txBody>
          <a:bodyPr vert="vert">
            <a:normAutofit fontScale="90000"/>
          </a:bodyPr>
          <a:lstStyle/>
          <a:p>
            <a:r>
              <a:rPr lang="en-US" sz="4000" spc="-150" dirty="0" err="1" smtClean="0"/>
              <a:t>Naneum</a:t>
            </a:r>
            <a:r>
              <a:rPr lang="en-US" sz="4000" spc="-150" dirty="0" smtClean="0"/>
              <a:t>, Wilson, Cherry Creek Watershed</a:t>
            </a:r>
            <a:endParaRPr lang="en-US" sz="4000" spc="-150" dirty="0"/>
          </a:p>
        </p:txBody>
      </p:sp>
      <p:pic>
        <p:nvPicPr>
          <p:cNvPr id="1028" name="Picture 4" descr="C:\Users\christina.wollman\Desktop\Presentation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4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420623"/>
            <a:ext cx="1676400" cy="6016752"/>
          </a:xfrm>
        </p:spPr>
        <p:txBody>
          <a:bodyPr vert="vert">
            <a:noAutofit/>
          </a:bodyPr>
          <a:lstStyle/>
          <a:p>
            <a:pPr algn="ctr"/>
            <a:r>
              <a:rPr lang="en-US" sz="3600" spc="-150" dirty="0" smtClean="0"/>
              <a:t>Irrigation Canals </a:t>
            </a:r>
            <a:br>
              <a:rPr lang="en-US" sz="3600" spc="-150" dirty="0" smtClean="0"/>
            </a:br>
            <a:r>
              <a:rPr lang="en-US" sz="3600" spc="-150" dirty="0" smtClean="0"/>
              <a:t>&amp; Ditches</a:t>
            </a:r>
            <a:endParaRPr lang="en-US" sz="3600" spc="-15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64545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7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3810000" cy="1371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Wilson-</a:t>
            </a:r>
            <a:r>
              <a:rPr lang="en-US" sz="3600" dirty="0" err="1" smtClean="0"/>
              <a:t>Naneum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Assessment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2273563"/>
            <a:ext cx="3886200" cy="4572000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Kittitas County as lead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Integrated approach looks at fish passage, screening, flood management, infrastructure</a:t>
            </a:r>
          </a:p>
          <a:p>
            <a:endParaRPr lang="en-US" sz="2000" dirty="0" smtClean="0"/>
          </a:p>
          <a:p>
            <a:r>
              <a:rPr lang="en-US" sz="2000" dirty="0" smtClean="0"/>
              <a:t>$s from SRFB, BOR, County, City of Ellensburg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105400" cy="684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888" y="-587375"/>
            <a:ext cx="635635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8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gallery.mailchimp.com/406bf9fbae45f11ff71fd7002/images/bb1ca4e5-1484-4499-aeb8-33cbe3395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3527" y="3810000"/>
            <a:ext cx="7350940" cy="1477328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Big Creek Fish Passage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Kelly Clayton at 4:20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2200" y="0"/>
            <a:ext cx="12241180" cy="6866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527" y="3810000"/>
            <a:ext cx="7350940" cy="1477328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Bull Trout Passage at Clear Lake Dam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Jeff Thomas at 1:20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scontent-sjc2-1.xx.fbcdn.net/hphotos-xft1/t31.0-8/10448714_932932893431010_442781818049407065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102" y="-76200"/>
            <a:ext cx="103961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609600"/>
            <a:ext cx="8610600" cy="2585323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Larval/Juvenile Lamprey Entrainment in Irrigation Diversions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Tyler </a:t>
            </a:r>
            <a:r>
              <a:rPr lang="en-US" sz="2400" b="1" i="1" dirty="0" err="1" smtClean="0">
                <a:solidFill>
                  <a:schemeClr val="bg1"/>
                </a:solidFill>
              </a:rPr>
              <a:t>Beals</a:t>
            </a:r>
            <a:r>
              <a:rPr lang="en-US" sz="2400" b="1" i="1" dirty="0" smtClean="0">
                <a:solidFill>
                  <a:schemeClr val="bg1"/>
                </a:solidFill>
              </a:rPr>
              <a:t> at 11:00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Passage of Radio-tagged Adult Pacific Lamprey 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Ann Grote at 11:20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" y="1057446"/>
            <a:ext cx="6604000" cy="4953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57446"/>
            <a:ext cx="2438400" cy="197946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Tributary Instream Flows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58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72" y="685800"/>
            <a:ext cx="7750276" cy="1979466"/>
          </a:xfrm>
        </p:spPr>
        <p:txBody>
          <a:bodyPr/>
          <a:lstStyle/>
          <a:p>
            <a:r>
              <a:rPr lang="en-US" dirty="0" smtClean="0"/>
              <a:t>YTID-</a:t>
            </a:r>
            <a:r>
              <a:rPr lang="en-US" dirty="0" err="1" smtClean="0"/>
              <a:t>Cowiche</a:t>
            </a:r>
            <a:r>
              <a:rPr lang="en-US" dirty="0" smtClean="0"/>
              <a:t> Creek Water Users Association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Up to 8 </a:t>
            </a:r>
            <a:r>
              <a:rPr lang="en-US" sz="1400" dirty="0" err="1" smtClean="0"/>
              <a:t>cfs</a:t>
            </a:r>
            <a:r>
              <a:rPr lang="en-US" sz="1400" dirty="0" smtClean="0"/>
              <a:t> flow restored</a:t>
            </a:r>
            <a:br>
              <a:rPr lang="en-US" sz="1400" dirty="0" smtClean="0"/>
            </a:br>
            <a:r>
              <a:rPr lang="en-US" sz="1400" dirty="0" smtClean="0"/>
              <a:t>Irrigators provided alternate pressurized water source</a:t>
            </a:r>
            <a:endParaRPr lang="en-US" sz="1400" dirty="0"/>
          </a:p>
        </p:txBody>
      </p:sp>
      <p:pic>
        <p:nvPicPr>
          <p:cNvPr id="6146" name="Picture 2" descr="M:\Pictures\Projects\Cowiche\Project Site (CCWUA ag fields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3" y="1887462"/>
            <a:ext cx="5480713" cy="41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Pictures\Projects\Cowiche\P212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24" y="1887462"/>
            <a:ext cx="2972183" cy="222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:\Pictures\Projects\Cowiche\P31001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36" y="3877430"/>
            <a:ext cx="2967212" cy="198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5609051" y="3746834"/>
            <a:ext cx="3001549" cy="22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59" y="450708"/>
            <a:ext cx="5343041" cy="1979466"/>
          </a:xfrm>
        </p:spPr>
        <p:txBody>
          <a:bodyPr/>
          <a:lstStyle/>
          <a:p>
            <a:r>
              <a:rPr lang="en-US" dirty="0" err="1" smtClean="0"/>
              <a:t>Manastash</a:t>
            </a:r>
            <a:r>
              <a:rPr lang="en-US" dirty="0" smtClean="0"/>
              <a:t> FLOW IMPROVEMENTS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200" dirty="0" smtClean="0"/>
              <a:t>Over 15 </a:t>
            </a:r>
            <a:r>
              <a:rPr lang="en-US" sz="1200" dirty="0" err="1" smtClean="0"/>
              <a:t>cfs</a:t>
            </a:r>
            <a:r>
              <a:rPr lang="en-US" sz="1200" dirty="0" smtClean="0"/>
              <a:t> trusted and more to come…</a:t>
            </a:r>
            <a:br>
              <a:rPr lang="en-US" sz="1200" dirty="0" smtClean="0"/>
            </a:br>
            <a:r>
              <a:rPr lang="en-US" sz="1200" dirty="0" smtClean="0"/>
              <a:t>major investments by </a:t>
            </a:r>
            <a:r>
              <a:rPr lang="en-US" sz="1200" dirty="0" err="1" smtClean="0"/>
              <a:t>bor</a:t>
            </a:r>
            <a:r>
              <a:rPr lang="en-US" sz="1200" dirty="0" smtClean="0"/>
              <a:t> and </a:t>
            </a:r>
            <a:r>
              <a:rPr lang="en-US" sz="1200" dirty="0" err="1" smtClean="0"/>
              <a:t>dept</a:t>
            </a:r>
            <a:r>
              <a:rPr lang="en-US" sz="1200" dirty="0" smtClean="0"/>
              <a:t> of ecology</a:t>
            </a:r>
            <a:endParaRPr lang="en-US" sz="1200" dirty="0"/>
          </a:p>
        </p:txBody>
      </p:sp>
      <p:pic>
        <p:nvPicPr>
          <p:cNvPr id="5122" name="Picture 2" descr="C:\Users\Darcy\AppData\Local\Microsoft\Windows\INetCache\Content.Outlook\5OZB0OGD\IMG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9" y="1981200"/>
            <a:ext cx="5685941" cy="42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95400"/>
            <a:ext cx="30035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omestic well on the mountain slopes outside of Kittias, 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7419"/>
            <a:ext cx="5166360" cy="68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447800"/>
            <a:ext cx="8153399" cy="1846659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Yakima County Water Resource System: A Countywide Utility for Mitigating Domestic Groundwater Withdrawals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Joel </a:t>
            </a:r>
            <a:r>
              <a:rPr lang="en-US" sz="2400" b="1" i="1" dirty="0" err="1" smtClean="0">
                <a:solidFill>
                  <a:schemeClr val="bg1"/>
                </a:solidFill>
              </a:rPr>
              <a:t>Freudenthal</a:t>
            </a:r>
            <a:r>
              <a:rPr lang="en-US" sz="2400" b="1" i="1" dirty="0" smtClean="0">
                <a:solidFill>
                  <a:schemeClr val="bg1"/>
                </a:solidFill>
              </a:rPr>
              <a:t> at 2:20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1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229600" cy="1371600"/>
          </a:xfrm>
        </p:spPr>
        <p:txBody>
          <a:bodyPr>
            <a:norm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Tributary Habitat Projects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77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1371600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en-US" sz="4000" dirty="0" smtClean="0"/>
              <a:t>Wood Placement in </a:t>
            </a:r>
            <a:r>
              <a:rPr lang="en-US" sz="4000" dirty="0"/>
              <a:t>2</a:t>
            </a:r>
            <a:r>
              <a:rPr lang="en-US" sz="4000" dirty="0" smtClean="0"/>
              <a:t> new creeks…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681538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3810000"/>
            <a:ext cx="8991600" cy="2585323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Oak Creek Restoration: Using Wood for Floodplain Connectivity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John Marvin at 9:40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Yakima River Edge Habitat Project &amp; </a:t>
            </a:r>
            <a:r>
              <a:rPr lang="en-US" sz="2400" b="1" dirty="0" err="1" smtClean="0">
                <a:solidFill>
                  <a:schemeClr val="bg1"/>
                </a:solidFill>
              </a:rPr>
              <a:t>Teanaway</a:t>
            </a:r>
            <a:r>
              <a:rPr lang="en-US" sz="2400" b="1" dirty="0" smtClean="0">
                <a:solidFill>
                  <a:schemeClr val="bg1"/>
                </a:solidFill>
              </a:rPr>
              <a:t> Pilot Restoration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Scott Nicolai at 1:40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229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-152400"/>
            <a:ext cx="15621000" cy="117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3527" y="3810000"/>
            <a:ext cx="7350940" cy="1477328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Beaver Reintroduction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Melissa </a:t>
            </a:r>
            <a:r>
              <a:rPr lang="en-US" sz="2400" b="1" i="1" dirty="0" err="1" smtClean="0">
                <a:solidFill>
                  <a:schemeClr val="bg1"/>
                </a:solidFill>
              </a:rPr>
              <a:t>Babik</a:t>
            </a:r>
            <a:r>
              <a:rPr lang="en-US" sz="2400" b="1" i="1" dirty="0" smtClean="0">
                <a:solidFill>
                  <a:schemeClr val="bg1"/>
                </a:solidFill>
              </a:rPr>
              <a:t> at 2:40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P102607 02 Cle Elum River Jim Cummins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3527" y="3810000"/>
            <a:ext cx="7350940" cy="1846659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Gold Creek Assessment: Two Year Results &amp; Conceptual Design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Mitch Long at 1:40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9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620000" cy="570551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>
              <a:defRPr/>
            </a:pPr>
            <a:r>
              <a:rPr lang="en-US" sz="2400" kern="0" smtClean="0">
                <a:solidFill>
                  <a:schemeClr val="tx1"/>
                </a:solidFill>
                <a:latin typeface="+mj-lt"/>
              </a:rPr>
              <a:t>Tributary Habitat Projects</a:t>
            </a:r>
            <a:endParaRPr lang="en-US" sz="2400" kern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42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6329362" cy="474702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36" y="3533946"/>
            <a:ext cx="6180364" cy="3476454"/>
          </a:xfrm>
        </p:spPr>
      </p:pic>
    </p:spTree>
    <p:extLst>
      <p:ext uri="{BB962C8B-B14F-4D97-AF65-F5344CB8AC3E}">
        <p14:creationId xmlns:p14="http://schemas.microsoft.com/office/powerpoint/2010/main" val="20158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62072" y="609600"/>
          <a:ext cx="8124728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11658465" imgH="7543775" progId="Acrobat.Document.11">
                  <p:embed/>
                </p:oleObj>
              </mc:Choice>
              <mc:Fallback>
                <p:oleObj name="Acrobat Document" r:id="rId3" imgW="11658465" imgH="75437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072" y="609600"/>
                        <a:ext cx="8124728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9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736603"/>
            <a:ext cx="7693152" cy="3703320"/>
          </a:xfrm>
        </p:spPr>
        <p:txBody>
          <a:bodyPr>
            <a:noAutofit/>
          </a:bodyPr>
          <a:lstStyle/>
          <a:p>
            <a:r>
              <a:rPr lang="en-US" dirty="0" smtClean="0"/>
              <a:t>Counties actively setting back levee systems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708" y="1173020"/>
            <a:ext cx="6858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0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229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242" name="Picture 2" descr="M:\Pictures\Projects\Eschbach\Eschbach Park 11-12-13\IMG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594" y="-380927"/>
            <a:ext cx="9651594" cy="72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88443833"/>
              </p:ext>
            </p:extLst>
          </p:nvPr>
        </p:nvGraphicFramePr>
        <p:xfrm>
          <a:off x="1454866" y="5334000"/>
          <a:ext cx="5879383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2594"/>
                <a:gridCol w="1451396"/>
                <a:gridCol w="2435393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Floodplain Dates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Active (acres)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of Historic (USGS)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2002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1,528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56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2014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1,640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60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2,214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81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8514" marR="48514" marT="0" marB="0" anchor="b"/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4206" r="29006" b="3674"/>
          <a:stretch/>
        </p:blipFill>
        <p:spPr bwMode="auto">
          <a:xfrm>
            <a:off x="4724400" y="484094"/>
            <a:ext cx="2609850" cy="4413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3253" r="28526" b="3577"/>
          <a:stretch/>
        </p:blipFill>
        <p:spPr bwMode="auto">
          <a:xfrm>
            <a:off x="1454867" y="457200"/>
            <a:ext cx="2619375" cy="4394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2819400"/>
            <a:ext cx="7350940" cy="1846659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Current and Future Actions in the Gap to Gap Reach and Lower Naches 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Joel </a:t>
            </a:r>
            <a:r>
              <a:rPr lang="en-US" sz="2400" b="1" i="1" dirty="0" err="1" smtClean="0">
                <a:solidFill>
                  <a:schemeClr val="bg1"/>
                </a:solidFill>
              </a:rPr>
              <a:t>Freudenthal</a:t>
            </a:r>
            <a:r>
              <a:rPr lang="en-US" sz="2400" b="1" i="1" dirty="0" smtClean="0">
                <a:solidFill>
                  <a:schemeClr val="bg1"/>
                </a:solidFill>
              </a:rPr>
              <a:t> at 2:00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54" y="272141"/>
            <a:ext cx="3616325" cy="1066800"/>
          </a:xfrm>
        </p:spPr>
        <p:txBody>
          <a:bodyPr/>
          <a:lstStyle/>
          <a:p>
            <a:r>
              <a:rPr lang="en-US" dirty="0" err="1" smtClean="0"/>
              <a:t>Mainstem</a:t>
            </a:r>
            <a:r>
              <a:rPr lang="en-US" dirty="0" smtClean="0"/>
              <a:t> Survival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lickable Reservoir Storage and Streamflow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372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52800" y="-2895600"/>
            <a:ext cx="18694400" cy="140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2819400"/>
            <a:ext cx="7350940" cy="3323987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Assessment of Streamflow Effects on </a:t>
            </a:r>
            <a:r>
              <a:rPr lang="en-US" sz="2400" b="1" dirty="0" err="1" smtClean="0">
                <a:solidFill>
                  <a:schemeClr val="bg1"/>
                </a:solidFill>
              </a:rPr>
              <a:t>Smolt</a:t>
            </a:r>
            <a:r>
              <a:rPr lang="en-US" sz="2400" b="1" dirty="0" smtClean="0">
                <a:solidFill>
                  <a:schemeClr val="bg1"/>
                </a:solidFill>
              </a:rPr>
              <a:t> Survival Below </a:t>
            </a:r>
            <a:r>
              <a:rPr lang="en-US" sz="2400" b="1" dirty="0" err="1" smtClean="0">
                <a:solidFill>
                  <a:schemeClr val="bg1"/>
                </a:solidFill>
              </a:rPr>
              <a:t>Roza</a:t>
            </a:r>
            <a:r>
              <a:rPr lang="en-US" sz="2400" b="1" dirty="0" smtClean="0">
                <a:solidFill>
                  <a:schemeClr val="bg1"/>
                </a:solidFill>
              </a:rPr>
              <a:t> Dam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Ian Courter at 11:00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Assessment of Passage Route Effects on </a:t>
            </a:r>
            <a:r>
              <a:rPr lang="en-US" sz="2400" b="1" dirty="0" err="1" smtClean="0">
                <a:solidFill>
                  <a:schemeClr val="bg1"/>
                </a:solidFill>
              </a:rPr>
              <a:t>Smolt</a:t>
            </a:r>
            <a:r>
              <a:rPr lang="en-US" sz="2400" b="1" dirty="0" smtClean="0">
                <a:solidFill>
                  <a:schemeClr val="bg1"/>
                </a:solidFill>
              </a:rPr>
              <a:t> Survival at </a:t>
            </a:r>
            <a:r>
              <a:rPr lang="en-US" sz="2400" b="1" dirty="0" err="1" smtClean="0">
                <a:solidFill>
                  <a:schemeClr val="bg1"/>
                </a:solidFill>
              </a:rPr>
              <a:t>Roza</a:t>
            </a:r>
            <a:r>
              <a:rPr lang="en-US" sz="2400" b="1" dirty="0" smtClean="0">
                <a:solidFill>
                  <a:schemeClr val="bg1"/>
                </a:solidFill>
              </a:rPr>
              <a:t> and Prosser Dams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Russell Perry at 11:20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Trib</a:t>
            </a:r>
            <a:r>
              <a:rPr lang="en-US" dirty="0" smtClean="0"/>
              <a:t> Photo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198" y="863203"/>
            <a:ext cx="6550201" cy="19794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Yakima Delta </a:t>
            </a:r>
            <a:r>
              <a:rPr lang="en-US" sz="2400" dirty="0" smtClean="0"/>
              <a:t>PROJECT</a:t>
            </a:r>
            <a:endParaRPr lang="en-US" sz="2400" dirty="0"/>
          </a:p>
        </p:txBody>
      </p:sp>
      <p:pic>
        <p:nvPicPr>
          <p:cNvPr id="4098" name="Picture 2" descr="C:\Users\Darcy\AppData\Local\Microsoft\Windows\INetCache\Content.Outlook\5OZB0OGD\YakimaDelta_Nov152012_B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8" y="1676400"/>
            <a:ext cx="5039819" cy="396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rcy\AppData\Local\Microsoft\Windows\INetCache\Content.Outlook\5OZB0OGD\Bateman_lsland_Causeway2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90" y="1813185"/>
            <a:ext cx="3512783" cy="16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209054" y="3276600"/>
            <a:ext cx="1557579" cy="1522709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5" descr="Image result for bateman islan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204" y="3910752"/>
            <a:ext cx="2593460" cy="155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400" y="2819400"/>
            <a:ext cx="7350940" cy="1477328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Yakima River Delta Study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Rebecca </a:t>
            </a:r>
            <a:r>
              <a:rPr lang="en-US" sz="2400" b="1" i="1" dirty="0" err="1" smtClean="0">
                <a:solidFill>
                  <a:schemeClr val="bg1"/>
                </a:solidFill>
              </a:rPr>
              <a:t>Wassel</a:t>
            </a:r>
            <a:r>
              <a:rPr lang="en-US" sz="2400" b="1" i="1" dirty="0" smtClean="0">
                <a:solidFill>
                  <a:schemeClr val="bg1"/>
                </a:solidFill>
              </a:rPr>
              <a:t> at 10:20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ykfp.org/par06/html/day2/sessiona/BirdPredation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7" t="54667" r="1"/>
          <a:stretch/>
        </p:blipFill>
        <p:spPr bwMode="auto">
          <a:xfrm>
            <a:off x="1061012" y="1126236"/>
            <a:ext cx="709238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2819400"/>
            <a:ext cx="7350940" cy="1477328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Bird and Fish Predation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Michael Porter at 11:40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>
          <a:xfrm>
            <a:off x="990600" y="1371601"/>
            <a:ext cx="7239000" cy="4953000"/>
          </a:xfr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8600" y="337251"/>
            <a:ext cx="8686800" cy="2251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900" dirty="0" smtClean="0"/>
              <a:t>STEELHEAD VSP Monitoring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1320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97946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MPG-level Steelhead ABUNDANCE WHEN LISTED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7" y="762000"/>
            <a:ext cx="7968673" cy="5766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20" y="762000"/>
            <a:ext cx="7979443" cy="57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011197" cy="197946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MPG-level Steelhead ABUNDANCE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86031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86400" y="381000"/>
            <a:ext cx="3616325" cy="106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Keys to success: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486400" y="1066800"/>
            <a:ext cx="3494566" cy="5867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i="0" dirty="0" smtClean="0"/>
              <a:t>Recovery Plan sets clear goals</a:t>
            </a:r>
          </a:p>
          <a:p>
            <a:pPr>
              <a:spcAft>
                <a:spcPts val="1800"/>
              </a:spcAft>
            </a:pPr>
            <a:r>
              <a:rPr lang="en-US" i="0" dirty="0" smtClean="0"/>
              <a:t>Existing YKFP infrastructure supports monitoring</a:t>
            </a:r>
          </a:p>
          <a:p>
            <a:pPr>
              <a:spcAft>
                <a:spcPts val="1800"/>
              </a:spcAft>
            </a:pPr>
            <a:r>
              <a:rPr lang="en-US" i="0" dirty="0" smtClean="0"/>
              <a:t>2011 VSP Monitoring Plan identifies gaps and priorities</a:t>
            </a:r>
          </a:p>
          <a:p>
            <a:pPr>
              <a:spcAft>
                <a:spcPts val="1800"/>
              </a:spcAft>
            </a:pPr>
            <a:r>
              <a:rPr lang="en-US" i="0" dirty="0" smtClean="0"/>
              <a:t>Significant Funding available from BPA under FCRPS </a:t>
            </a:r>
            <a:r>
              <a:rPr lang="en-US" i="0" dirty="0" err="1" smtClean="0"/>
              <a:t>Biop</a:t>
            </a:r>
            <a:endParaRPr lang="en-US" i="0" dirty="0" smtClean="0"/>
          </a:p>
          <a:p>
            <a:pPr>
              <a:spcAft>
                <a:spcPts val="1800"/>
              </a:spcAft>
            </a:pPr>
            <a:r>
              <a:rPr lang="en-US" i="0" dirty="0"/>
              <a:t>Strong support from Yakama Nation, WDFW &amp; NOAA</a:t>
            </a:r>
          </a:p>
          <a:p>
            <a:pPr>
              <a:spcAft>
                <a:spcPts val="1800"/>
              </a:spcAft>
            </a:pPr>
            <a:r>
              <a:rPr lang="en-US" i="0" dirty="0" smtClean="0"/>
              <a:t>Annual coordination among partners</a:t>
            </a:r>
          </a:p>
          <a:p>
            <a:pPr>
              <a:spcAft>
                <a:spcPts val="1800"/>
              </a:spcAft>
            </a:pPr>
            <a:r>
              <a:rPr lang="en-US" b="1" i="0" dirty="0" smtClean="0"/>
              <a:t>Clear expectation of repeated analysis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9148" r="3201" b="4732"/>
          <a:stretch/>
        </p:blipFill>
        <p:spPr>
          <a:xfrm>
            <a:off x="494323" y="1981200"/>
            <a:ext cx="4611077" cy="304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800" y="3366854"/>
            <a:ext cx="457200" cy="102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BTAP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" y="-1258302"/>
            <a:ext cx="9139518" cy="99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mid c bull trout redd cou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9/93/Kachess_Lake_(19235169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8" y="-1"/>
            <a:ext cx="9166927" cy="687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7924800" cy="2585323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Evaluation of Factors Affecting Bull Trout and Kokanee Production in </a:t>
            </a:r>
            <a:r>
              <a:rPr lang="en-US" sz="2400" b="1" dirty="0" err="1" smtClean="0">
                <a:solidFill>
                  <a:schemeClr val="bg1"/>
                </a:solidFill>
              </a:rPr>
              <a:t>Kachess</a:t>
            </a:r>
            <a:r>
              <a:rPr lang="en-US" sz="2400" b="1" dirty="0" smtClean="0">
                <a:solidFill>
                  <a:schemeClr val="bg1"/>
                </a:solidFill>
              </a:rPr>
              <a:t> and </a:t>
            </a:r>
            <a:r>
              <a:rPr lang="en-US" sz="2400" b="1" dirty="0" err="1" smtClean="0">
                <a:solidFill>
                  <a:schemeClr val="bg1"/>
                </a:solidFill>
              </a:rPr>
              <a:t>Keechelus</a:t>
            </a:r>
            <a:r>
              <a:rPr lang="en-US" sz="2400" b="1" dirty="0" smtClean="0">
                <a:solidFill>
                  <a:schemeClr val="bg1"/>
                </a:solidFill>
              </a:rPr>
              <a:t> Reservoirs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Hansen, Beauchamp and </a:t>
            </a:r>
            <a:r>
              <a:rPr lang="en-US" sz="2400" b="1" i="1" dirty="0" err="1" smtClean="0">
                <a:solidFill>
                  <a:schemeClr val="bg1"/>
                </a:solidFill>
              </a:rPr>
              <a:t>Polacek</a:t>
            </a:r>
            <a:r>
              <a:rPr lang="en-US" sz="2400" b="1" i="1" dirty="0" smtClean="0">
                <a:solidFill>
                  <a:schemeClr val="bg1"/>
                </a:solidFill>
              </a:rPr>
              <a:t> at 2:00 on Thurs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endParaRPr lang="en-US" sz="2400" b="1" i="1" dirty="0" smtClean="0">
              <a:solidFill>
                <a:schemeClr val="bg1"/>
              </a:solidFill>
            </a:endParaRP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"/>
            <a:ext cx="6355630" cy="838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819400"/>
            <a:ext cx="7350940" cy="1846659"/>
          </a:xfrm>
          <a:prstGeom prst="rect">
            <a:avLst/>
          </a:prstGeom>
          <a:solidFill>
            <a:schemeClr val="tx1"/>
          </a:solidFill>
          <a:ln w="50800" cmpd="thickThin">
            <a:solidFill>
              <a:schemeClr val="bg1"/>
            </a:solidFill>
          </a:ln>
        </p:spPr>
        <p:txBody>
          <a:bodyPr wrap="square" lIns="274320" rIns="274320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Climate Change in The Yakima Basin: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Implications for Aquatic Habitat &amp; Water </a:t>
            </a:r>
            <a:r>
              <a:rPr lang="en-US" sz="2400" b="1" dirty="0" err="1" smtClean="0">
                <a:solidFill>
                  <a:schemeClr val="bg1"/>
                </a:solidFill>
              </a:rPr>
              <a:t>Mgmt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Ingrid </a:t>
            </a:r>
            <a:r>
              <a:rPr lang="en-US" sz="2400" b="1" i="1" dirty="0" err="1" smtClean="0">
                <a:solidFill>
                  <a:schemeClr val="bg1"/>
                </a:solidFill>
              </a:rPr>
              <a:t>Tohver</a:t>
            </a:r>
            <a:r>
              <a:rPr lang="en-US" sz="2400" b="1" i="1" dirty="0" smtClean="0">
                <a:solidFill>
                  <a:schemeClr val="bg1"/>
                </a:solidFill>
              </a:rPr>
              <a:t> at 1:00 on Weds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0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akCny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9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0" y="304800"/>
            <a:ext cx="9486900" cy="632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92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Historic Salmon </a:t>
            </a:r>
            <a:r>
              <a:rPr lang="en-US" sz="2400" dirty="0" smtClean="0"/>
              <a:t>Runs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1618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41897313"/>
              </p:ext>
            </p:extLst>
          </p:nvPr>
        </p:nvGraphicFramePr>
        <p:xfrm>
          <a:off x="457200" y="914685"/>
          <a:ext cx="8229600" cy="560803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197032"/>
                <a:gridCol w="1016231"/>
                <a:gridCol w="1215737"/>
                <a:gridCol w="1347107"/>
                <a:gridCol w="734786"/>
                <a:gridCol w="661307"/>
                <a:gridCol w="955221"/>
                <a:gridCol w="1102179"/>
              </a:tblGrid>
              <a:tr h="6027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Estimate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Estimate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Status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Chinook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200,000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500,000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Supplemented Population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666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21,472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 Chinook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38,000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100,000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Supplemented Population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523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13,000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Chinook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??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??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Extirpated and reintroduced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-  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1,536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40,000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150,000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Extirpated and reintroduced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-  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 93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20,997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Sockeye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100,000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200,000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Extirpated and reintroduced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-  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Steelhead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30,000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100,000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Wild Population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721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6,796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6995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408,000 </a:t>
                      </a: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1,050,000 </a:t>
                      </a: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1,910 </a:t>
                      </a: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66,477 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1604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Bull Trout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Wild Population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2500-3000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  <a:tr h="5086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Lamprey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Wild Population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to 87 adults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3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66800"/>
            <a:ext cx="4224337" cy="23585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4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5708</TotalTime>
  <Words>768</Words>
  <Application>Microsoft Office PowerPoint</Application>
  <PresentationFormat>On-screen Show (4:3)</PresentationFormat>
  <Paragraphs>236</Paragraphs>
  <Slides>49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Arial Rounded MT Bold</vt:lpstr>
      <vt:lpstr>Calibri</vt:lpstr>
      <vt:lpstr>Candara</vt:lpstr>
      <vt:lpstr>Tahoma</vt:lpstr>
      <vt:lpstr>Wingdings</vt:lpstr>
      <vt:lpstr>Tradeshow</vt:lpstr>
      <vt:lpstr>Acrobat Document</vt:lpstr>
      <vt:lpstr>2015 Yakima Science &amp; Management Conference   Habitat overview </vt:lpstr>
      <vt:lpstr>PowerPoint Presentation</vt:lpstr>
      <vt:lpstr>PowerPoint Presentation</vt:lpstr>
      <vt:lpstr>Trib Photo</vt:lpstr>
      <vt:lpstr>PowerPoint Presentation</vt:lpstr>
      <vt:lpstr>PowerPoint Presentation</vt:lpstr>
      <vt:lpstr>PowerPoint Presentation</vt:lpstr>
      <vt:lpstr>Historic Salmon Runs</vt:lpstr>
      <vt:lpstr>PowerPoint Presentation</vt:lpstr>
      <vt:lpstr>PowerPoint Presentation</vt:lpstr>
      <vt:lpstr>PowerPoint Presentation</vt:lpstr>
      <vt:lpstr>Steelhead Recovery Priorities</vt:lpstr>
      <vt:lpstr>PowerPoint Presentation</vt:lpstr>
      <vt:lpstr>PowerPoint Presentation</vt:lpstr>
      <vt:lpstr>PowerPoint Presentation</vt:lpstr>
      <vt:lpstr>Manastash Passage  </vt:lpstr>
      <vt:lpstr>Naneum, Wilson, Cherry Creek Watershed</vt:lpstr>
      <vt:lpstr>Irrigation Canals  &amp; Ditches</vt:lpstr>
      <vt:lpstr>Wilson-Naneum Assessment</vt:lpstr>
      <vt:lpstr>PowerPoint Presentation</vt:lpstr>
      <vt:lpstr>PowerPoint Presentation</vt:lpstr>
      <vt:lpstr>PowerPoint Presentation</vt:lpstr>
      <vt:lpstr>Tributary Instream Flows</vt:lpstr>
      <vt:lpstr>YTID-Cowiche Creek Water Users Association  Up to 8 cfs flow restored Irrigators provided alternate pressurized water source</vt:lpstr>
      <vt:lpstr>Manastash FLOW IMPROVEMENTS  Over 15 cfs trusted and more to come… major investments by bor and dept of ecology</vt:lpstr>
      <vt:lpstr>PowerPoint Presentation</vt:lpstr>
      <vt:lpstr>Tributary Habitat Projects</vt:lpstr>
      <vt:lpstr>Wood Placement in 2 new creeks…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Counties actively setting back levee systems</vt:lpstr>
      <vt:lpstr>PowerPoint Presentation</vt:lpstr>
      <vt:lpstr>PowerPoint Presentation</vt:lpstr>
      <vt:lpstr>Mainstem Survival</vt:lpstr>
      <vt:lpstr>PowerPoint Presentation</vt:lpstr>
      <vt:lpstr>Yakima Delta PROJECT</vt:lpstr>
      <vt:lpstr>PowerPoint Presentation</vt:lpstr>
      <vt:lpstr>PowerPoint Presentation</vt:lpstr>
      <vt:lpstr>MPG-level Steelhead ABUNDANCE WHEN LISTED</vt:lpstr>
      <vt:lpstr>MPG-level Steelhead ABUNDANCE NOW</vt:lpstr>
      <vt:lpstr>Keys to success:</vt:lpstr>
      <vt:lpstr>BTAP 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Darcy Batura</dc:creator>
  <cp:lastModifiedBy>Alex Conley</cp:lastModifiedBy>
  <cp:revision>181</cp:revision>
  <dcterms:created xsi:type="dcterms:W3CDTF">2013-10-24T17:14:28Z</dcterms:created>
  <dcterms:modified xsi:type="dcterms:W3CDTF">2015-06-17T07:24:31Z</dcterms:modified>
</cp:coreProperties>
</file>