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96" r:id="rId2"/>
    <p:sldMasterId id="2147483708" r:id="rId3"/>
    <p:sldMasterId id="2147483720" r:id="rId4"/>
  </p:sldMasterIdLst>
  <p:notesMasterIdLst>
    <p:notesMasterId r:id="rId32"/>
  </p:notesMasterIdLst>
  <p:sldIdLst>
    <p:sldId id="257" r:id="rId5"/>
    <p:sldId id="464" r:id="rId6"/>
    <p:sldId id="319" r:id="rId7"/>
    <p:sldId id="460" r:id="rId8"/>
    <p:sldId id="434" r:id="rId9"/>
    <p:sldId id="447" r:id="rId10"/>
    <p:sldId id="458" r:id="rId11"/>
    <p:sldId id="435" r:id="rId12"/>
    <p:sldId id="467" r:id="rId13"/>
    <p:sldId id="459" r:id="rId14"/>
    <p:sldId id="476" r:id="rId15"/>
    <p:sldId id="477" r:id="rId16"/>
    <p:sldId id="449" r:id="rId17"/>
    <p:sldId id="469" r:id="rId18"/>
    <p:sldId id="472" r:id="rId19"/>
    <p:sldId id="475" r:id="rId20"/>
    <p:sldId id="395" r:id="rId21"/>
    <p:sldId id="394" r:id="rId22"/>
    <p:sldId id="407" r:id="rId23"/>
    <p:sldId id="408" r:id="rId24"/>
    <p:sldId id="465" r:id="rId25"/>
    <p:sldId id="466" r:id="rId26"/>
    <p:sldId id="468" r:id="rId27"/>
    <p:sldId id="470" r:id="rId28"/>
    <p:sldId id="471" r:id="rId29"/>
    <p:sldId id="478" r:id="rId30"/>
    <p:sldId id="479" r:id="rId3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4CFCC"/>
    <a:srgbClr val="EED2D9"/>
    <a:srgbClr val="D48E82"/>
    <a:srgbClr val="C591A7"/>
    <a:srgbClr val="CCECFF"/>
    <a:srgbClr val="FF8F8F"/>
    <a:srgbClr val="8AD5F6"/>
    <a:srgbClr val="E1212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113" autoAdjust="0"/>
    <p:restoredTop sz="94171" autoAdjust="0"/>
  </p:normalViewPr>
  <p:slideViewPr>
    <p:cSldViewPr>
      <p:cViewPr varScale="1">
        <p:scale>
          <a:sx n="70" d="100"/>
          <a:sy n="70" d="100"/>
        </p:scale>
        <p:origin x="378" y="66"/>
      </p:cViewPr>
      <p:guideLst>
        <p:guide orient="horz" pos="2160"/>
        <p:guide pos="2880"/>
      </p:guideLst>
    </p:cSldViewPr>
  </p:slideViewPr>
  <p:notesTextViewPr>
    <p:cViewPr>
      <p:scale>
        <a:sx n="1" d="1"/>
        <a:sy n="1" d="1"/>
      </p:scale>
      <p:origin x="0" y="0"/>
    </p:cViewPr>
  </p:notesTextViewPr>
  <p:sorterViewPr>
    <p:cViewPr>
      <p:scale>
        <a:sx n="100" d="100"/>
        <a:sy n="100" d="100"/>
      </p:scale>
      <p:origin x="0" y="273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E74FC14-59F7-4B55-8FC0-FE288304E411}" type="datetimeFigureOut">
              <a:rPr lang="en-US" smtClean="0"/>
              <a:t>6/17/2015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ACB8B99-9A71-4409-8845-B20B8E34AF7B}" type="slidenum">
              <a:rPr lang="en-US" smtClean="0"/>
              <a:t>‹#›</a:t>
            </a:fld>
            <a:endParaRPr lang="en-US"/>
          </a:p>
        </p:txBody>
      </p:sp>
    </p:spTree>
    <p:extLst>
      <p:ext uri="{BB962C8B-B14F-4D97-AF65-F5344CB8AC3E}">
        <p14:creationId xmlns:p14="http://schemas.microsoft.com/office/powerpoint/2010/main" val="19792398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kern="1200" dirty="0" smtClean="0">
                <a:solidFill>
                  <a:schemeClr val="tx1"/>
                </a:solidFill>
                <a:effectLst/>
                <a:latin typeface="+mn-lt"/>
                <a:ea typeface="+mn-ea"/>
                <a:cs typeface="+mn-cs"/>
              </a:rPr>
              <a:t>Figure 2. Density of individuals for the wild founders (P</a:t>
            </a:r>
            <a:r>
              <a:rPr lang="en-US" sz="1200" b="0" kern="1200" baseline="-25000" dirty="0" smtClean="0">
                <a:solidFill>
                  <a:schemeClr val="tx1"/>
                </a:solidFill>
                <a:effectLst/>
                <a:latin typeface="+mn-lt"/>
                <a:ea typeface="+mn-ea"/>
                <a:cs typeface="+mn-cs"/>
              </a:rPr>
              <a:t>1</a:t>
            </a:r>
            <a:r>
              <a:rPr lang="en-US" sz="1200" b="0" kern="1200" dirty="0" smtClean="0">
                <a:solidFill>
                  <a:schemeClr val="tx1"/>
                </a:solidFill>
                <a:effectLst/>
                <a:latin typeface="+mn-lt"/>
                <a:ea typeface="+mn-ea"/>
                <a:cs typeface="+mn-cs"/>
              </a:rPr>
              <a:t> Founders, black) and three generations of the integrated (INT, blue colors) and segregated (SEG, red colors) hatchery lines plotted along the first discriminant function from the discriminant</a:t>
            </a:r>
            <a:r>
              <a:rPr lang="en-US" sz="1200" b="0" kern="1200" baseline="0" dirty="0" smtClean="0">
                <a:solidFill>
                  <a:schemeClr val="tx1"/>
                </a:solidFill>
                <a:effectLst/>
                <a:latin typeface="+mn-lt"/>
                <a:ea typeface="+mn-ea"/>
                <a:cs typeface="+mn-cs"/>
              </a:rPr>
              <a:t> anal</a:t>
            </a:r>
            <a:r>
              <a:rPr lang="en-US" sz="1200" b="0" kern="1200" dirty="0" smtClean="0">
                <a:solidFill>
                  <a:schemeClr val="tx1"/>
                </a:solidFill>
                <a:effectLst/>
                <a:latin typeface="+mn-lt"/>
                <a:ea typeface="+mn-ea"/>
                <a:cs typeface="+mn-cs"/>
              </a:rPr>
              <a:t>ysis of principal components (DAPC).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kern="1200" dirty="0" smtClean="0">
                <a:solidFill>
                  <a:schemeClr val="tx1"/>
                </a:solidFill>
                <a:effectLst/>
                <a:latin typeface="+mn-lt"/>
                <a:ea typeface="+mn-ea"/>
                <a:cs typeface="+mn-cs"/>
              </a:rPr>
              <a:t>**Choose</a:t>
            </a:r>
            <a:r>
              <a:rPr lang="en-US" sz="1200" b="0" kern="1200" baseline="0" dirty="0" smtClean="0">
                <a:solidFill>
                  <a:schemeClr val="tx1"/>
                </a:solidFill>
                <a:effectLst/>
                <a:latin typeface="+mn-lt"/>
                <a:ea typeface="+mn-ea"/>
                <a:cs typeface="+mn-cs"/>
              </a:rPr>
              <a:t> either this plot or the 2D plot</a:t>
            </a:r>
            <a:endParaRPr lang="en-US" dirty="0"/>
          </a:p>
        </p:txBody>
      </p:sp>
      <p:sp>
        <p:nvSpPr>
          <p:cNvPr id="4" name="Slide Number Placeholder 3"/>
          <p:cNvSpPr>
            <a:spLocks noGrp="1"/>
          </p:cNvSpPr>
          <p:nvPr>
            <p:ph type="sldNum" sz="quarter" idx="10"/>
          </p:nvPr>
        </p:nvSpPr>
        <p:spPr/>
        <p:txBody>
          <a:bodyPr/>
          <a:lstStyle/>
          <a:p>
            <a:fld id="{F4D73F5C-C2F1-4F75-8DAF-EE4FEA240D98}" type="slidenum">
              <a:rPr lang="en-US" smtClean="0">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21754494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Figure S2. Total annual escapement of adult</a:t>
            </a:r>
            <a:r>
              <a:rPr lang="en-US" baseline="0" dirty="0" smtClean="0"/>
              <a:t> Chinook in the upper Yakima river (purple line) and the proportion of </a:t>
            </a:r>
            <a:r>
              <a:rPr lang="en-US" baseline="0" dirty="0" err="1" smtClean="0"/>
              <a:t>spawners</a:t>
            </a:r>
            <a:r>
              <a:rPr lang="en-US" baseline="0" dirty="0" smtClean="0"/>
              <a:t> that are of hatchery origin (black line). </a:t>
            </a:r>
            <a:endParaRPr lang="en-US" dirty="0"/>
          </a:p>
        </p:txBody>
      </p:sp>
      <p:sp>
        <p:nvSpPr>
          <p:cNvPr id="4" name="Slide Number Placeholder 3"/>
          <p:cNvSpPr>
            <a:spLocks noGrp="1"/>
          </p:cNvSpPr>
          <p:nvPr>
            <p:ph type="sldNum" sz="quarter" idx="10"/>
          </p:nvPr>
        </p:nvSpPr>
        <p:spPr/>
        <p:txBody>
          <a:bodyPr/>
          <a:lstStyle/>
          <a:p>
            <a:fld id="{76345833-4890-4A27-BB55-67A14B0E5B8E}" type="slidenum">
              <a:rPr lang="en-US" smtClean="0"/>
              <a:t>9</a:t>
            </a:fld>
            <a:endParaRPr lang="en-US"/>
          </a:p>
        </p:txBody>
      </p:sp>
    </p:spTree>
    <p:extLst>
      <p:ext uri="{BB962C8B-B14F-4D97-AF65-F5344CB8AC3E}">
        <p14:creationId xmlns:p14="http://schemas.microsoft.com/office/powerpoint/2010/main" val="39489685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latin typeface="Helvetica" panose="020B0604020202020204" pitchFamily="34" charset="0"/>
                <a:cs typeface="Helvetica" panose="020B0604020202020204" pitchFamily="34" charset="0"/>
              </a:rPr>
              <a:t>Figure</a:t>
            </a:r>
            <a:r>
              <a:rPr lang="en-US" sz="1200" baseline="0" dirty="0" smtClean="0">
                <a:latin typeface="Helvetica" panose="020B0604020202020204" pitchFamily="34" charset="0"/>
                <a:cs typeface="Helvetica" panose="020B0604020202020204" pitchFamily="34" charset="0"/>
              </a:rPr>
              <a:t> 3. </a:t>
            </a:r>
            <a:r>
              <a:rPr lang="en-US" sz="1200" dirty="0" smtClean="0">
                <a:latin typeface="Helvetica" panose="020B0604020202020204" pitchFamily="34" charset="0"/>
                <a:cs typeface="Helvetica" panose="020B0604020202020204" pitchFamily="34" charset="0"/>
              </a:rPr>
              <a:t>Effective number of breeders, </a:t>
            </a:r>
            <a:r>
              <a:rPr lang="en-US" sz="1200" dirty="0" err="1" smtClean="0">
                <a:latin typeface="Helvetica" panose="020B0604020202020204" pitchFamily="34" charset="0"/>
                <a:cs typeface="Helvetica" panose="020B0604020202020204" pitchFamily="34" charset="0"/>
              </a:rPr>
              <a:t>N</a:t>
            </a:r>
            <a:r>
              <a:rPr lang="en-US" sz="1200" baseline="-25000" dirty="0" err="1" smtClean="0">
                <a:latin typeface="Helvetica" panose="020B0604020202020204" pitchFamily="34" charset="0"/>
                <a:cs typeface="Helvetica" panose="020B0604020202020204" pitchFamily="34" charset="0"/>
              </a:rPr>
              <a:t>b</a:t>
            </a:r>
            <a:r>
              <a:rPr lang="en-US" sz="1200" dirty="0" smtClean="0">
                <a:latin typeface="Helvetica" panose="020B0604020202020204" pitchFamily="34" charset="0"/>
                <a:cs typeface="Helvetica" panose="020B0604020202020204" pitchFamily="34" charset="0"/>
              </a:rPr>
              <a:t>, estimated by the linkage disequilibrium  (LD)</a:t>
            </a:r>
            <a:r>
              <a:rPr lang="en-US" sz="1200" baseline="0" dirty="0" smtClean="0">
                <a:latin typeface="Helvetica" panose="020B0604020202020204" pitchFamily="34" charset="0"/>
                <a:cs typeface="Helvetica" panose="020B0604020202020204" pitchFamily="34" charset="0"/>
              </a:rPr>
              <a:t> and temporal methods </a:t>
            </a:r>
            <a:r>
              <a:rPr lang="en-US" sz="1200" dirty="0" smtClean="0">
                <a:latin typeface="Helvetica" panose="020B0604020202020204" pitchFamily="34" charset="0"/>
                <a:cs typeface="Helvetica" panose="020B0604020202020204" pitchFamily="34" charset="0"/>
              </a:rPr>
              <a:t>for the P</a:t>
            </a:r>
            <a:r>
              <a:rPr lang="en-US" sz="1200" baseline="-25000" dirty="0" smtClean="0">
                <a:latin typeface="Helvetica" panose="020B0604020202020204" pitchFamily="34" charset="0"/>
                <a:cs typeface="Helvetica" panose="020B0604020202020204" pitchFamily="34" charset="0"/>
              </a:rPr>
              <a:t>1</a:t>
            </a:r>
            <a:r>
              <a:rPr lang="en-US" sz="1200" baseline="0" dirty="0" smtClean="0">
                <a:latin typeface="Helvetica" panose="020B0604020202020204" pitchFamily="34" charset="0"/>
                <a:cs typeface="Helvetica" panose="020B0604020202020204" pitchFamily="34" charset="0"/>
              </a:rPr>
              <a:t> Founders (gray) and </a:t>
            </a:r>
            <a:r>
              <a:rPr lang="en-US" sz="1200" dirty="0" smtClean="0">
                <a:latin typeface="Helvetica" panose="020B0604020202020204" pitchFamily="34" charset="0"/>
                <a:cs typeface="Helvetica" panose="020B0604020202020204" pitchFamily="34" charset="0"/>
              </a:rPr>
              <a:t>integrated (blue) and segregated (red) hatchery lines. The LD method allows estimation of </a:t>
            </a:r>
            <a:r>
              <a:rPr lang="en-US" sz="1200" dirty="0" err="1" smtClean="0">
                <a:latin typeface="Helvetica" panose="020B0604020202020204" pitchFamily="34" charset="0"/>
                <a:cs typeface="Helvetica" panose="020B0604020202020204" pitchFamily="34" charset="0"/>
              </a:rPr>
              <a:t>N</a:t>
            </a:r>
            <a:r>
              <a:rPr lang="en-US" sz="1200" baseline="-25000" dirty="0" err="1" smtClean="0">
                <a:latin typeface="Helvetica" panose="020B0604020202020204" pitchFamily="34" charset="0"/>
                <a:cs typeface="Helvetica" panose="020B0604020202020204" pitchFamily="34" charset="0"/>
              </a:rPr>
              <a:t>b</a:t>
            </a:r>
            <a:r>
              <a:rPr lang="en-US" sz="1200" dirty="0" smtClean="0">
                <a:latin typeface="Helvetica" panose="020B0604020202020204" pitchFamily="34" charset="0"/>
                <a:cs typeface="Helvetica" panose="020B0604020202020204" pitchFamily="34" charset="0"/>
              </a:rPr>
              <a:t> for every generation, while the temporal method yields a single estimate for the entire sampling period. LD estimates are adjusted for physical linkage and potential bias caused by overlapping generations and fluctuating population size. </a:t>
            </a:r>
            <a:r>
              <a:rPr lang="en-US" sz="1200" kern="1200" dirty="0" err="1" smtClean="0">
                <a:solidFill>
                  <a:schemeClr val="tx1"/>
                </a:solidFill>
                <a:effectLst/>
                <a:latin typeface="+mn-lt"/>
                <a:ea typeface="+mn-ea"/>
                <a:cs typeface="+mn-cs"/>
              </a:rPr>
              <a:t>N</a:t>
            </a:r>
            <a:r>
              <a:rPr lang="en-US" sz="1200" kern="1200" baseline="-25000" dirty="0" err="1" smtClean="0">
                <a:solidFill>
                  <a:schemeClr val="tx1"/>
                </a:solidFill>
                <a:effectLst/>
                <a:latin typeface="+mn-lt"/>
                <a:ea typeface="+mn-ea"/>
                <a:cs typeface="+mn-cs"/>
              </a:rPr>
              <a:t>spawners</a:t>
            </a:r>
            <a:r>
              <a:rPr lang="en-US" sz="1200" kern="1200" dirty="0" smtClean="0">
                <a:solidFill>
                  <a:schemeClr val="tx1"/>
                </a:solidFill>
                <a:effectLst/>
                <a:latin typeface="+mn-lt"/>
                <a:ea typeface="+mn-ea"/>
                <a:cs typeface="+mn-cs"/>
              </a:rPr>
              <a:t> is the total number of spawning adults, and </a:t>
            </a:r>
            <a:r>
              <a:rPr lang="en-US" sz="1200" kern="1200" dirty="0" err="1" smtClean="0">
                <a:solidFill>
                  <a:schemeClr val="tx1"/>
                </a:solidFill>
                <a:effectLst/>
                <a:latin typeface="+mn-lt"/>
                <a:ea typeface="+mn-ea"/>
                <a:cs typeface="+mn-cs"/>
              </a:rPr>
              <a:t>P</a:t>
            </a:r>
            <a:r>
              <a:rPr lang="en-US" sz="1200" kern="1200" baseline="-25000" dirty="0" err="1" smtClean="0">
                <a:solidFill>
                  <a:schemeClr val="tx1"/>
                </a:solidFill>
                <a:effectLst/>
                <a:latin typeface="+mn-lt"/>
                <a:ea typeface="+mn-ea"/>
                <a:cs typeface="+mn-cs"/>
              </a:rPr>
              <a:t>hatchery</a:t>
            </a:r>
            <a:r>
              <a:rPr lang="en-US" sz="1200" kern="1200" dirty="0" smtClean="0">
                <a:solidFill>
                  <a:schemeClr val="tx1"/>
                </a:solidFill>
                <a:effectLst/>
                <a:latin typeface="+mn-lt"/>
                <a:ea typeface="+mn-ea"/>
                <a:cs typeface="+mn-cs"/>
              </a:rPr>
              <a:t> is the proportion of </a:t>
            </a:r>
            <a:r>
              <a:rPr lang="en-US" sz="1200" kern="1200" dirty="0" err="1" smtClean="0">
                <a:solidFill>
                  <a:schemeClr val="tx1"/>
                </a:solidFill>
                <a:effectLst/>
                <a:latin typeface="+mn-lt"/>
                <a:ea typeface="+mn-ea"/>
                <a:cs typeface="+mn-cs"/>
              </a:rPr>
              <a:t>spawners</a:t>
            </a:r>
            <a:r>
              <a:rPr lang="en-US" sz="1200" kern="1200" dirty="0" smtClean="0">
                <a:solidFill>
                  <a:schemeClr val="tx1"/>
                </a:solidFill>
                <a:effectLst/>
                <a:latin typeface="+mn-lt"/>
                <a:ea typeface="+mn-ea"/>
                <a:cs typeface="+mn-cs"/>
              </a:rPr>
              <a:t> that are of hatchery origin. </a:t>
            </a:r>
            <a:endParaRPr lang="en-US" sz="1200" dirty="0" smtClean="0">
              <a:latin typeface="Helvetica" panose="020B0604020202020204" pitchFamily="34" charset="0"/>
              <a:cs typeface="Helvetica" panose="020B0604020202020204" pitchFamily="34" charset="0"/>
            </a:endParaRPr>
          </a:p>
          <a:p>
            <a:endParaRPr lang="en-US" dirty="0"/>
          </a:p>
        </p:txBody>
      </p:sp>
      <p:sp>
        <p:nvSpPr>
          <p:cNvPr id="4" name="Slide Number Placeholder 3"/>
          <p:cNvSpPr>
            <a:spLocks noGrp="1"/>
          </p:cNvSpPr>
          <p:nvPr>
            <p:ph type="sldNum" sz="quarter" idx="10"/>
          </p:nvPr>
        </p:nvSpPr>
        <p:spPr/>
        <p:txBody>
          <a:bodyPr/>
          <a:lstStyle/>
          <a:p>
            <a:fld id="{F4D73F5C-C2F1-4F75-8DAF-EE4FEA240D98}" type="slidenum">
              <a:rPr lang="en-US" smtClean="0">
                <a:solidFill>
                  <a:prstClr val="black"/>
                </a:solidFill>
              </a:rPr>
              <a:pPr/>
              <a:t>10</a:t>
            </a:fld>
            <a:endParaRPr lang="en-US">
              <a:solidFill>
                <a:prstClr val="black"/>
              </a:solidFill>
            </a:endParaRPr>
          </a:p>
        </p:txBody>
      </p:sp>
    </p:spTree>
    <p:extLst>
      <p:ext uri="{BB962C8B-B14F-4D97-AF65-F5344CB8AC3E}">
        <p14:creationId xmlns:p14="http://schemas.microsoft.com/office/powerpoint/2010/main" val="17719059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latin typeface="Helvetica" panose="020B0604020202020204" pitchFamily="34" charset="0"/>
                <a:cs typeface="Helvetica" panose="020B0604020202020204" pitchFamily="34" charset="0"/>
              </a:rPr>
              <a:t>Figure</a:t>
            </a:r>
            <a:r>
              <a:rPr lang="en-US" sz="1200" baseline="0" dirty="0" smtClean="0">
                <a:latin typeface="Helvetica" panose="020B0604020202020204" pitchFamily="34" charset="0"/>
                <a:cs typeface="Helvetica" panose="020B0604020202020204" pitchFamily="34" charset="0"/>
              </a:rPr>
              <a:t> 3. </a:t>
            </a:r>
            <a:r>
              <a:rPr lang="en-US" sz="1200" dirty="0" smtClean="0">
                <a:latin typeface="Helvetica" panose="020B0604020202020204" pitchFamily="34" charset="0"/>
                <a:cs typeface="Helvetica" panose="020B0604020202020204" pitchFamily="34" charset="0"/>
              </a:rPr>
              <a:t>Effective number of breeders, </a:t>
            </a:r>
            <a:r>
              <a:rPr lang="en-US" sz="1200" dirty="0" err="1" smtClean="0">
                <a:latin typeface="Helvetica" panose="020B0604020202020204" pitchFamily="34" charset="0"/>
                <a:cs typeface="Helvetica" panose="020B0604020202020204" pitchFamily="34" charset="0"/>
              </a:rPr>
              <a:t>N</a:t>
            </a:r>
            <a:r>
              <a:rPr lang="en-US" sz="1200" baseline="-25000" dirty="0" err="1" smtClean="0">
                <a:latin typeface="Helvetica" panose="020B0604020202020204" pitchFamily="34" charset="0"/>
                <a:cs typeface="Helvetica" panose="020B0604020202020204" pitchFamily="34" charset="0"/>
              </a:rPr>
              <a:t>b</a:t>
            </a:r>
            <a:r>
              <a:rPr lang="en-US" sz="1200" dirty="0" smtClean="0">
                <a:latin typeface="Helvetica" panose="020B0604020202020204" pitchFamily="34" charset="0"/>
                <a:cs typeface="Helvetica" panose="020B0604020202020204" pitchFamily="34" charset="0"/>
              </a:rPr>
              <a:t>, estimated by the linkage disequilibrium  (LD)</a:t>
            </a:r>
            <a:r>
              <a:rPr lang="en-US" sz="1200" baseline="0" dirty="0" smtClean="0">
                <a:latin typeface="Helvetica" panose="020B0604020202020204" pitchFamily="34" charset="0"/>
                <a:cs typeface="Helvetica" panose="020B0604020202020204" pitchFamily="34" charset="0"/>
              </a:rPr>
              <a:t> and temporal methods </a:t>
            </a:r>
            <a:r>
              <a:rPr lang="en-US" sz="1200" dirty="0" smtClean="0">
                <a:latin typeface="Helvetica" panose="020B0604020202020204" pitchFamily="34" charset="0"/>
                <a:cs typeface="Helvetica" panose="020B0604020202020204" pitchFamily="34" charset="0"/>
              </a:rPr>
              <a:t>for the P</a:t>
            </a:r>
            <a:r>
              <a:rPr lang="en-US" sz="1200" baseline="-25000" dirty="0" smtClean="0">
                <a:latin typeface="Helvetica" panose="020B0604020202020204" pitchFamily="34" charset="0"/>
                <a:cs typeface="Helvetica" panose="020B0604020202020204" pitchFamily="34" charset="0"/>
              </a:rPr>
              <a:t>1</a:t>
            </a:r>
            <a:r>
              <a:rPr lang="en-US" sz="1200" baseline="0" dirty="0" smtClean="0">
                <a:latin typeface="Helvetica" panose="020B0604020202020204" pitchFamily="34" charset="0"/>
                <a:cs typeface="Helvetica" panose="020B0604020202020204" pitchFamily="34" charset="0"/>
              </a:rPr>
              <a:t> Founders (gray) and </a:t>
            </a:r>
            <a:r>
              <a:rPr lang="en-US" sz="1200" dirty="0" smtClean="0">
                <a:latin typeface="Helvetica" panose="020B0604020202020204" pitchFamily="34" charset="0"/>
                <a:cs typeface="Helvetica" panose="020B0604020202020204" pitchFamily="34" charset="0"/>
              </a:rPr>
              <a:t>integrated (blue) and segregated (red) hatchery lines. The LD method allows estimation of </a:t>
            </a:r>
            <a:r>
              <a:rPr lang="en-US" sz="1200" dirty="0" err="1" smtClean="0">
                <a:latin typeface="Helvetica" panose="020B0604020202020204" pitchFamily="34" charset="0"/>
                <a:cs typeface="Helvetica" panose="020B0604020202020204" pitchFamily="34" charset="0"/>
              </a:rPr>
              <a:t>N</a:t>
            </a:r>
            <a:r>
              <a:rPr lang="en-US" sz="1200" baseline="-25000" dirty="0" err="1" smtClean="0">
                <a:latin typeface="Helvetica" panose="020B0604020202020204" pitchFamily="34" charset="0"/>
                <a:cs typeface="Helvetica" panose="020B0604020202020204" pitchFamily="34" charset="0"/>
              </a:rPr>
              <a:t>b</a:t>
            </a:r>
            <a:r>
              <a:rPr lang="en-US" sz="1200" dirty="0" smtClean="0">
                <a:latin typeface="Helvetica" panose="020B0604020202020204" pitchFamily="34" charset="0"/>
                <a:cs typeface="Helvetica" panose="020B0604020202020204" pitchFamily="34" charset="0"/>
              </a:rPr>
              <a:t> for every generation, while the temporal method yields a single estimate for the entire sampling period. LD estimates are adjusted for physical linkage and potential bias caused by overlapping generations and fluctuating population size. </a:t>
            </a:r>
            <a:r>
              <a:rPr lang="en-US" sz="1200" kern="1200" dirty="0" err="1" smtClean="0">
                <a:solidFill>
                  <a:schemeClr val="tx1"/>
                </a:solidFill>
                <a:effectLst/>
                <a:latin typeface="+mn-lt"/>
                <a:ea typeface="+mn-ea"/>
                <a:cs typeface="+mn-cs"/>
              </a:rPr>
              <a:t>N</a:t>
            </a:r>
            <a:r>
              <a:rPr lang="en-US" sz="1200" kern="1200" baseline="-25000" dirty="0" err="1" smtClean="0">
                <a:solidFill>
                  <a:schemeClr val="tx1"/>
                </a:solidFill>
                <a:effectLst/>
                <a:latin typeface="+mn-lt"/>
                <a:ea typeface="+mn-ea"/>
                <a:cs typeface="+mn-cs"/>
              </a:rPr>
              <a:t>spawners</a:t>
            </a:r>
            <a:r>
              <a:rPr lang="en-US" sz="1200" kern="1200" dirty="0" smtClean="0">
                <a:solidFill>
                  <a:schemeClr val="tx1"/>
                </a:solidFill>
                <a:effectLst/>
                <a:latin typeface="+mn-lt"/>
                <a:ea typeface="+mn-ea"/>
                <a:cs typeface="+mn-cs"/>
              </a:rPr>
              <a:t> is the total number of spawning adults, and </a:t>
            </a:r>
            <a:r>
              <a:rPr lang="en-US" sz="1200" kern="1200" dirty="0" err="1" smtClean="0">
                <a:solidFill>
                  <a:schemeClr val="tx1"/>
                </a:solidFill>
                <a:effectLst/>
                <a:latin typeface="+mn-lt"/>
                <a:ea typeface="+mn-ea"/>
                <a:cs typeface="+mn-cs"/>
              </a:rPr>
              <a:t>P</a:t>
            </a:r>
            <a:r>
              <a:rPr lang="en-US" sz="1200" kern="1200" baseline="-25000" dirty="0" err="1" smtClean="0">
                <a:solidFill>
                  <a:schemeClr val="tx1"/>
                </a:solidFill>
                <a:effectLst/>
                <a:latin typeface="+mn-lt"/>
                <a:ea typeface="+mn-ea"/>
                <a:cs typeface="+mn-cs"/>
              </a:rPr>
              <a:t>hatchery</a:t>
            </a:r>
            <a:r>
              <a:rPr lang="en-US" sz="1200" kern="1200" dirty="0" smtClean="0">
                <a:solidFill>
                  <a:schemeClr val="tx1"/>
                </a:solidFill>
                <a:effectLst/>
                <a:latin typeface="+mn-lt"/>
                <a:ea typeface="+mn-ea"/>
                <a:cs typeface="+mn-cs"/>
              </a:rPr>
              <a:t> is the proportion of </a:t>
            </a:r>
            <a:r>
              <a:rPr lang="en-US" sz="1200" kern="1200" dirty="0" err="1" smtClean="0">
                <a:solidFill>
                  <a:schemeClr val="tx1"/>
                </a:solidFill>
                <a:effectLst/>
                <a:latin typeface="+mn-lt"/>
                <a:ea typeface="+mn-ea"/>
                <a:cs typeface="+mn-cs"/>
              </a:rPr>
              <a:t>spawners</a:t>
            </a:r>
            <a:r>
              <a:rPr lang="en-US" sz="1200" kern="1200" dirty="0" smtClean="0">
                <a:solidFill>
                  <a:schemeClr val="tx1"/>
                </a:solidFill>
                <a:effectLst/>
                <a:latin typeface="+mn-lt"/>
                <a:ea typeface="+mn-ea"/>
                <a:cs typeface="+mn-cs"/>
              </a:rPr>
              <a:t> that are of hatchery origin. </a:t>
            </a:r>
            <a:endParaRPr lang="en-US" sz="1200" dirty="0" smtClean="0">
              <a:latin typeface="Helvetica" panose="020B0604020202020204" pitchFamily="34" charset="0"/>
              <a:cs typeface="Helvetica" panose="020B0604020202020204" pitchFamily="34" charset="0"/>
            </a:endParaRPr>
          </a:p>
          <a:p>
            <a:endParaRPr lang="en-US" dirty="0"/>
          </a:p>
        </p:txBody>
      </p:sp>
      <p:sp>
        <p:nvSpPr>
          <p:cNvPr id="4" name="Slide Number Placeholder 3"/>
          <p:cNvSpPr>
            <a:spLocks noGrp="1"/>
          </p:cNvSpPr>
          <p:nvPr>
            <p:ph type="sldNum" sz="quarter" idx="10"/>
          </p:nvPr>
        </p:nvSpPr>
        <p:spPr/>
        <p:txBody>
          <a:bodyPr/>
          <a:lstStyle/>
          <a:p>
            <a:fld id="{F4D73F5C-C2F1-4F75-8DAF-EE4FEA240D98}" type="slidenum">
              <a:rPr lang="en-US" smtClean="0">
                <a:solidFill>
                  <a:prstClr val="black"/>
                </a:solidFill>
              </a:rPr>
              <a:pPr/>
              <a:t>12</a:t>
            </a:fld>
            <a:endParaRPr lang="en-US">
              <a:solidFill>
                <a:prstClr val="black"/>
              </a:solidFill>
            </a:endParaRPr>
          </a:p>
        </p:txBody>
      </p:sp>
    </p:spTree>
    <p:extLst>
      <p:ext uri="{BB962C8B-B14F-4D97-AF65-F5344CB8AC3E}">
        <p14:creationId xmlns:p14="http://schemas.microsoft.com/office/powerpoint/2010/main" val="17719059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Figure 1.</a:t>
            </a:r>
            <a:r>
              <a:rPr lang="en-US" sz="1200" kern="1200" baseline="0" dirty="0" smtClean="0">
                <a:solidFill>
                  <a:schemeClr val="tx1"/>
                </a:solidFill>
                <a:effectLst/>
                <a:latin typeface="+mn-lt"/>
                <a:ea typeface="+mn-ea"/>
                <a:cs typeface="+mn-cs"/>
              </a:rPr>
              <a:t> </a:t>
            </a:r>
            <a:r>
              <a:rPr lang="en-US" sz="1200" dirty="0" smtClean="0">
                <a:latin typeface="Cambria" pitchFamily="18" charset="0"/>
              </a:rPr>
              <a:t>Timeline representing the founding (P</a:t>
            </a:r>
            <a:r>
              <a:rPr lang="en-US" sz="1200" baseline="-25000" dirty="0" smtClean="0">
                <a:latin typeface="Cambria" pitchFamily="18" charset="0"/>
              </a:rPr>
              <a:t>1</a:t>
            </a:r>
            <a:r>
              <a:rPr lang="en-US" sz="1200" dirty="0" smtClean="0">
                <a:latin typeface="Cambria" pitchFamily="18" charset="0"/>
              </a:rPr>
              <a:t>) and subsequent generations (F</a:t>
            </a:r>
            <a:r>
              <a:rPr lang="en-US" sz="1200" baseline="-25000" dirty="0" smtClean="0">
                <a:latin typeface="Cambria" pitchFamily="18" charset="0"/>
              </a:rPr>
              <a:t>1</a:t>
            </a:r>
            <a:r>
              <a:rPr lang="en-US" sz="1200" dirty="0" smtClean="0">
                <a:latin typeface="Cambria" pitchFamily="18" charset="0"/>
              </a:rPr>
              <a:t>-F</a:t>
            </a:r>
            <a:r>
              <a:rPr lang="en-US" sz="1200" baseline="-25000" dirty="0" smtClean="0">
                <a:latin typeface="Cambria" pitchFamily="18" charset="0"/>
              </a:rPr>
              <a:t>3</a:t>
            </a:r>
            <a:r>
              <a:rPr lang="en-US" sz="1200" dirty="0" smtClean="0">
                <a:latin typeface="Cambria" pitchFamily="18" charset="0"/>
              </a:rPr>
              <a:t>) of integrated (INT) and segregated (SEG) hatchery lines of anadromous Chinook salmon surveyed at CESRF. Dark grey bars represent freshwater stages, light grey ocean life, ending with reproduction (square). The diagram represents the life history stages of a typical 4 year old fish, the most common age at which individuals mature; some may return as 2-5 year olds. Generation of returning adults denoted by arrows. Solid black squares represent wild adults; checkered</a:t>
            </a:r>
            <a:r>
              <a:rPr lang="en-US" sz="1200" baseline="0" dirty="0" smtClean="0">
                <a:latin typeface="Cambria" pitchFamily="18" charset="0"/>
              </a:rPr>
              <a:t> </a:t>
            </a:r>
            <a:r>
              <a:rPr lang="en-US" sz="1200" dirty="0" smtClean="0">
                <a:latin typeface="Cambria" pitchFamily="18" charset="0"/>
              </a:rPr>
              <a:t>squares</a:t>
            </a:r>
            <a:r>
              <a:rPr lang="en-US" sz="1200" baseline="0" dirty="0" smtClean="0">
                <a:latin typeface="Cambria" pitchFamily="18" charset="0"/>
              </a:rPr>
              <a:t> </a:t>
            </a:r>
            <a:r>
              <a:rPr lang="en-US" sz="1200" dirty="0" smtClean="0">
                <a:latin typeface="Cambria" pitchFamily="18" charset="0"/>
              </a:rPr>
              <a:t>are adults born in the natural environment that may of wild, hatchery,</a:t>
            </a:r>
            <a:r>
              <a:rPr lang="en-US" sz="1200" baseline="0" dirty="0" smtClean="0">
                <a:latin typeface="Cambria" pitchFamily="18" charset="0"/>
              </a:rPr>
              <a:t> or wild-hatchery hybrid origin</a:t>
            </a:r>
            <a:r>
              <a:rPr lang="en-US" sz="1200" dirty="0" smtClean="0">
                <a:latin typeface="Cambria" pitchFamily="18" charset="0"/>
              </a:rPr>
              <a:t>; cross hatched bars are adults born in the hatchery. Years in bold italics are years in which</a:t>
            </a:r>
            <a:r>
              <a:rPr lang="en-US" sz="1200" baseline="0" dirty="0" smtClean="0">
                <a:latin typeface="Cambria" pitchFamily="18" charset="0"/>
              </a:rPr>
              <a:t> </a:t>
            </a:r>
            <a:r>
              <a:rPr lang="en-US" sz="1200" dirty="0" smtClean="0">
                <a:latin typeface="Cambria" pitchFamily="18" charset="0"/>
              </a:rPr>
              <a:t>four year old adults were sampled for the current study. </a:t>
            </a:r>
            <a:r>
              <a:rPr lang="en-US" sz="1200" baseline="0" dirty="0" smtClean="0">
                <a:latin typeface="Cambria" pitchFamily="18" charset="0"/>
              </a:rPr>
              <a:t> </a:t>
            </a:r>
            <a:endParaRPr lang="en-US" dirty="0"/>
          </a:p>
        </p:txBody>
      </p:sp>
      <p:sp>
        <p:nvSpPr>
          <p:cNvPr id="4" name="Slide Number Placeholder 3"/>
          <p:cNvSpPr>
            <a:spLocks noGrp="1"/>
          </p:cNvSpPr>
          <p:nvPr>
            <p:ph type="sldNum" sz="quarter" idx="10"/>
          </p:nvPr>
        </p:nvSpPr>
        <p:spPr/>
        <p:txBody>
          <a:bodyPr/>
          <a:lstStyle/>
          <a:p>
            <a:fld id="{F4D73F5C-C2F1-4F75-8DAF-EE4FEA240D98}" type="slidenum">
              <a:rPr lang="en-US" smtClean="0">
                <a:solidFill>
                  <a:prstClr val="black"/>
                </a:solidFill>
              </a:rPr>
              <a:pPr/>
              <a:t>23</a:t>
            </a:fld>
            <a:endParaRPr lang="en-US">
              <a:solidFill>
                <a:prstClr val="black"/>
              </a:solidFill>
            </a:endParaRPr>
          </a:p>
        </p:txBody>
      </p:sp>
    </p:spTree>
    <p:extLst>
      <p:ext uri="{BB962C8B-B14F-4D97-AF65-F5344CB8AC3E}">
        <p14:creationId xmlns:p14="http://schemas.microsoft.com/office/powerpoint/2010/main" val="37469814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6/17/2015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615918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6/17/2015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674551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6/17/2015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343139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1D8BD707-D9CF-40AE-B4C6-C98DA3205C09}" type="datetimeFigureOut">
              <a:rPr lang="en-US" smtClean="0">
                <a:solidFill>
                  <a:prstClr val="black">
                    <a:tint val="75000"/>
                  </a:prstClr>
                </a:solidFill>
              </a:rPr>
              <a:pPr/>
              <a:t>6/17/2015</a:t>
            </a:fld>
            <a:endParaRPr lang="en-US">
              <a:solidFill>
                <a:prstClr val="black">
                  <a:tint val="75000"/>
                </a:prstClr>
              </a:solidFill>
            </a:endParaRPr>
          </a:p>
        </p:txBody>
      </p:sp>
      <p:sp>
        <p:nvSpPr>
          <p:cNvPr id="19" name="Footer Placeholder 18"/>
          <p:cNvSpPr>
            <a:spLocks noGrp="1"/>
          </p:cNvSpPr>
          <p:nvPr>
            <p:ph type="ftr" sz="quarter" idx="11"/>
          </p:nvPr>
        </p:nvSpPr>
        <p:spPr/>
        <p:txBody>
          <a:bodyPr/>
          <a:lstStyle/>
          <a:p>
            <a:endParaRPr lang="en-US">
              <a:solidFill>
                <a:prstClr val="black">
                  <a:tint val="75000"/>
                </a:prstClr>
              </a:solidFill>
            </a:endParaRPr>
          </a:p>
        </p:txBody>
      </p:sp>
      <p:sp>
        <p:nvSpPr>
          <p:cNvPr id="27" name="Slide Number Placeholder 2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6/17/2015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6/17/2015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6/17/2015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1D8BD707-D9CF-40AE-B4C6-C98DA3205C09}" type="datetimeFigureOut">
              <a:rPr lang="en-US" smtClean="0">
                <a:solidFill>
                  <a:prstClr val="black">
                    <a:tint val="75000"/>
                  </a:prstClr>
                </a:solidFill>
              </a:rPr>
              <a:pPr/>
              <a:t>6/17/2015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1D8BD707-D9CF-40AE-B4C6-C98DA3205C09}" type="datetimeFigureOut">
              <a:rPr lang="en-US" smtClean="0">
                <a:solidFill>
                  <a:prstClr val="black">
                    <a:tint val="75000"/>
                  </a:prstClr>
                </a:solidFill>
              </a:rPr>
              <a:pPr/>
              <a:t>6/17/2015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bg1"/>
        </a:soli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prstClr val="black">
                    <a:tint val="75000"/>
                  </a:prstClr>
                </a:solidFill>
              </a:rPr>
              <a:pPr/>
              <a:t>6/17/2015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6/17/2015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6/17/2015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2108895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6/17/2015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a:xfrm>
            <a:off x="8077200" y="6356350"/>
            <a:ext cx="609600" cy="365125"/>
          </a:xfrm>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6/17/2015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6/17/2015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D603F18-74A8-4257-8861-26FB7B912923}" type="datetimeFigureOut">
              <a:rPr lang="en-US">
                <a:solidFill>
                  <a:prstClr val="black">
                    <a:tint val="75000"/>
                  </a:prstClr>
                </a:solidFill>
              </a:rPr>
              <a:pPr/>
              <a:t>6/17/2015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2EADA3E-9820-4332-B578-9EE38A8F9C48}"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801901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D603F18-74A8-4257-8861-26FB7B912923}" type="datetimeFigureOut">
              <a:rPr lang="en-US">
                <a:solidFill>
                  <a:prstClr val="black">
                    <a:tint val="75000"/>
                  </a:prstClr>
                </a:solidFill>
              </a:rPr>
              <a:pPr/>
              <a:t>6/17/2015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2EADA3E-9820-4332-B578-9EE38A8F9C48}"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4234865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D603F18-74A8-4257-8861-26FB7B912923}" type="datetimeFigureOut">
              <a:rPr lang="en-US">
                <a:solidFill>
                  <a:prstClr val="black">
                    <a:tint val="75000"/>
                  </a:prstClr>
                </a:solidFill>
              </a:rPr>
              <a:pPr/>
              <a:t>6/17/2015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2EADA3E-9820-4332-B578-9EE38A8F9C48}"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4788324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D603F18-74A8-4257-8861-26FB7B912923}" type="datetimeFigureOut">
              <a:rPr lang="en-US">
                <a:solidFill>
                  <a:prstClr val="black">
                    <a:tint val="75000"/>
                  </a:prstClr>
                </a:solidFill>
              </a:rPr>
              <a:pPr/>
              <a:t>6/17/2015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2EADA3E-9820-4332-B578-9EE38A8F9C48}"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1167752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D603F18-74A8-4257-8861-26FB7B912923}" type="datetimeFigureOut">
              <a:rPr lang="en-US">
                <a:solidFill>
                  <a:prstClr val="black">
                    <a:tint val="75000"/>
                  </a:prstClr>
                </a:solidFill>
              </a:rPr>
              <a:pPr/>
              <a:t>6/17/2015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42EADA3E-9820-4332-B578-9EE38A8F9C48}"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0023484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D603F18-74A8-4257-8861-26FB7B912923}" type="datetimeFigureOut">
              <a:rPr lang="en-US">
                <a:solidFill>
                  <a:prstClr val="black">
                    <a:tint val="75000"/>
                  </a:prstClr>
                </a:solidFill>
              </a:rPr>
              <a:pPr/>
              <a:t>6/17/2015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42EADA3E-9820-4332-B578-9EE38A8F9C48}"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2506018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D603F18-74A8-4257-8861-26FB7B912923}" type="datetimeFigureOut">
              <a:rPr lang="en-US">
                <a:solidFill>
                  <a:prstClr val="black">
                    <a:tint val="75000"/>
                  </a:prstClr>
                </a:solidFill>
              </a:rPr>
              <a:pPr/>
              <a:t>6/17/2015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42EADA3E-9820-4332-B578-9EE38A8F9C48}"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179610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6/17/2015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3583456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D603F18-74A8-4257-8861-26FB7B912923}" type="datetimeFigureOut">
              <a:rPr lang="en-US">
                <a:solidFill>
                  <a:prstClr val="black">
                    <a:tint val="75000"/>
                  </a:prstClr>
                </a:solidFill>
              </a:rPr>
              <a:pPr/>
              <a:t>6/17/2015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2EADA3E-9820-4332-B578-9EE38A8F9C48}"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7759158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D603F18-74A8-4257-8861-26FB7B912923}" type="datetimeFigureOut">
              <a:rPr lang="en-US">
                <a:solidFill>
                  <a:prstClr val="black">
                    <a:tint val="75000"/>
                  </a:prstClr>
                </a:solidFill>
              </a:rPr>
              <a:pPr/>
              <a:t>6/17/2015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2EADA3E-9820-4332-B578-9EE38A8F9C48}"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435624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D603F18-74A8-4257-8861-26FB7B912923}" type="datetimeFigureOut">
              <a:rPr lang="en-US">
                <a:solidFill>
                  <a:prstClr val="black">
                    <a:tint val="75000"/>
                  </a:prstClr>
                </a:solidFill>
              </a:rPr>
              <a:pPr/>
              <a:t>6/17/2015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2EADA3E-9820-4332-B578-9EE38A8F9C48}"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7401072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D603F18-74A8-4257-8861-26FB7B912923}" type="datetimeFigureOut">
              <a:rPr lang="en-US">
                <a:solidFill>
                  <a:prstClr val="black">
                    <a:tint val="75000"/>
                  </a:prstClr>
                </a:solidFill>
              </a:rPr>
              <a:pPr/>
              <a:t>6/17/2015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2EADA3E-9820-4332-B578-9EE38A8F9C48}"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469732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30CD3C2-8853-4A2B-9E2E-57633FCE11FD}" type="datetimeFigureOut">
              <a:rPr lang="en-US" smtClean="0">
                <a:solidFill>
                  <a:prstClr val="black">
                    <a:tint val="75000"/>
                  </a:prstClr>
                </a:solidFill>
              </a:rPr>
              <a:pPr/>
              <a:t>6/17/2015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FCFD26B-C6FC-46E0-B633-22C30D16C8B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9326333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30CD3C2-8853-4A2B-9E2E-57633FCE11FD}" type="datetimeFigureOut">
              <a:rPr lang="en-US" smtClean="0">
                <a:solidFill>
                  <a:prstClr val="black">
                    <a:tint val="75000"/>
                  </a:prstClr>
                </a:solidFill>
              </a:rPr>
              <a:pPr/>
              <a:t>6/17/2015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FCFD26B-C6FC-46E0-B633-22C30D16C8B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2076099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30CD3C2-8853-4A2B-9E2E-57633FCE11FD}" type="datetimeFigureOut">
              <a:rPr lang="en-US" smtClean="0">
                <a:solidFill>
                  <a:prstClr val="black">
                    <a:tint val="75000"/>
                  </a:prstClr>
                </a:solidFill>
              </a:rPr>
              <a:pPr/>
              <a:t>6/17/2015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FCFD26B-C6FC-46E0-B633-22C30D16C8B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3531894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30CD3C2-8853-4A2B-9E2E-57633FCE11FD}" type="datetimeFigureOut">
              <a:rPr lang="en-US" smtClean="0">
                <a:solidFill>
                  <a:prstClr val="black">
                    <a:tint val="75000"/>
                  </a:prstClr>
                </a:solidFill>
              </a:rPr>
              <a:pPr/>
              <a:t>6/17/2015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FCFD26B-C6FC-46E0-B633-22C30D16C8B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255702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30CD3C2-8853-4A2B-9E2E-57633FCE11FD}" type="datetimeFigureOut">
              <a:rPr lang="en-US" smtClean="0">
                <a:solidFill>
                  <a:prstClr val="black">
                    <a:tint val="75000"/>
                  </a:prstClr>
                </a:solidFill>
              </a:rPr>
              <a:pPr/>
              <a:t>6/17/2015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FCFD26B-C6FC-46E0-B633-22C30D16C8B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4730213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30CD3C2-8853-4A2B-9E2E-57633FCE11FD}" type="datetimeFigureOut">
              <a:rPr lang="en-US" smtClean="0">
                <a:solidFill>
                  <a:prstClr val="black">
                    <a:tint val="75000"/>
                  </a:prstClr>
                </a:solidFill>
              </a:rPr>
              <a:pPr/>
              <a:t>6/17/2015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FCFD26B-C6FC-46E0-B633-22C30D16C8B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753133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6/17/2015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6061965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30CD3C2-8853-4A2B-9E2E-57633FCE11FD}" type="datetimeFigureOut">
              <a:rPr lang="en-US" smtClean="0">
                <a:solidFill>
                  <a:prstClr val="black">
                    <a:tint val="75000"/>
                  </a:prstClr>
                </a:solidFill>
              </a:rPr>
              <a:pPr/>
              <a:t>6/17/2015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FCFD26B-C6FC-46E0-B633-22C30D16C8B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849403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30CD3C2-8853-4A2B-9E2E-57633FCE11FD}" type="datetimeFigureOut">
              <a:rPr lang="en-US" smtClean="0">
                <a:solidFill>
                  <a:prstClr val="black">
                    <a:tint val="75000"/>
                  </a:prstClr>
                </a:solidFill>
              </a:rPr>
              <a:pPr/>
              <a:t>6/17/2015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FCFD26B-C6FC-46E0-B633-22C30D16C8B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923786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30CD3C2-8853-4A2B-9E2E-57633FCE11FD}" type="datetimeFigureOut">
              <a:rPr lang="en-US" smtClean="0">
                <a:solidFill>
                  <a:prstClr val="black">
                    <a:tint val="75000"/>
                  </a:prstClr>
                </a:solidFill>
              </a:rPr>
              <a:pPr/>
              <a:t>6/17/2015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FCFD26B-C6FC-46E0-B633-22C30D16C8B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1058311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30CD3C2-8853-4A2B-9E2E-57633FCE11FD}" type="datetimeFigureOut">
              <a:rPr lang="en-US" smtClean="0">
                <a:solidFill>
                  <a:prstClr val="black">
                    <a:tint val="75000"/>
                  </a:prstClr>
                </a:solidFill>
              </a:rPr>
              <a:pPr/>
              <a:t>6/17/2015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FCFD26B-C6FC-46E0-B633-22C30D16C8B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5691746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30CD3C2-8853-4A2B-9E2E-57633FCE11FD}" type="datetimeFigureOut">
              <a:rPr lang="en-US" smtClean="0">
                <a:solidFill>
                  <a:prstClr val="black">
                    <a:tint val="75000"/>
                  </a:prstClr>
                </a:solidFill>
              </a:rPr>
              <a:pPr/>
              <a:t>6/17/2015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FCFD26B-C6FC-46E0-B633-22C30D16C8B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843942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solidFill>
                  <a:prstClr val="black">
                    <a:tint val="75000"/>
                  </a:prstClr>
                </a:solidFill>
              </a:rPr>
              <a:pPr/>
              <a:t>6/17/2015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482628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solidFill>
                  <a:prstClr val="black">
                    <a:tint val="75000"/>
                  </a:prstClr>
                </a:solidFill>
              </a:rPr>
              <a:pPr/>
              <a:t>6/17/2015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651092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prstClr val="black">
                    <a:tint val="75000"/>
                  </a:prstClr>
                </a:solidFill>
              </a:rPr>
              <a:pPr/>
              <a:t>6/17/2015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904064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6/17/2015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056477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6/17/2015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958609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solidFill>
                  <a:prstClr val="black">
                    <a:tint val="75000"/>
                  </a:prstClr>
                </a:solidFill>
              </a:rPr>
              <a:pPr/>
              <a:t>6/17/2015</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6002429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1D8BD707-D9CF-40AE-B4C6-C98DA3205C09}" type="datetimeFigureOut">
              <a:rPr lang="en-US" smtClean="0">
                <a:solidFill>
                  <a:prstClr val="black">
                    <a:tint val="75000"/>
                  </a:prstClr>
                </a:solidFill>
              </a:rPr>
              <a:pPr/>
              <a:t>6/17/2015</a:t>
            </a:fld>
            <a:endParaRPr lang="en-US">
              <a:solidFill>
                <a:prstClr val="black">
                  <a:tint val="75000"/>
                </a:prstClr>
              </a:solidFill>
            </a:endParaRP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solidFill>
                <a:prstClr val="black">
                  <a:tint val="75000"/>
                </a:prstClr>
              </a:solidFill>
            </a:endParaRP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D603F18-74A8-4257-8861-26FB7B912923}" type="datetimeFigureOut">
              <a:rPr lang="en-US" smtClean="0">
                <a:solidFill>
                  <a:prstClr val="black">
                    <a:tint val="75000"/>
                  </a:prstClr>
                </a:solidFill>
              </a:rPr>
              <a:pPr/>
              <a:t>6/17/2015</a:t>
            </a:fld>
            <a:endParaRPr lang="en-US" smtClean="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smtClean="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2EADA3E-9820-4332-B578-9EE38A8F9C48}" type="slidenum">
              <a:rPr lang="en-US" smtClean="0">
                <a:solidFill>
                  <a:prstClr val="black">
                    <a:tint val="75000"/>
                  </a:prstClr>
                </a:solidFill>
              </a:rPr>
              <a:pPr/>
              <a:t>‹#›</a:t>
            </a:fld>
            <a:endParaRPr lang="en-US" smtClean="0">
              <a:solidFill>
                <a:prstClr val="black">
                  <a:tint val="75000"/>
                </a:prstClr>
              </a:solidFill>
            </a:endParaRPr>
          </a:p>
        </p:txBody>
      </p:sp>
    </p:spTree>
    <p:extLst>
      <p:ext uri="{BB962C8B-B14F-4D97-AF65-F5344CB8AC3E}">
        <p14:creationId xmlns:p14="http://schemas.microsoft.com/office/powerpoint/2010/main" val="1920131851"/>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30CD3C2-8853-4A2B-9E2E-57633FCE11FD}" type="datetimeFigureOut">
              <a:rPr lang="en-US" smtClean="0">
                <a:solidFill>
                  <a:prstClr val="black">
                    <a:tint val="75000"/>
                  </a:prstClr>
                </a:solidFill>
              </a:rPr>
              <a:pPr/>
              <a:t>6/17/2015</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FCFD26B-C6FC-46E0-B633-22C30D16C8B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99005495"/>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9.xml"/></Relationships>
</file>

<file path=ppt/slides/_rels/slide2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9.xml"/></Relationships>
</file>

<file path=ppt/slides/_rels/slide2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9.xml"/></Relationships>
</file>

<file path=ppt/slides/_rels/slide2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Layout" Target="../slideLayouts/slideLayout18.xml"/><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3" name="Rectangle 2"/>
          <p:cNvSpPr/>
          <p:nvPr/>
        </p:nvSpPr>
        <p:spPr>
          <a:xfrm>
            <a:off x="1105920" y="4267200"/>
            <a:ext cx="7227508" cy="2590800"/>
          </a:xfrm>
          <a:prstGeom prst="rect">
            <a:avLst/>
          </a:prstGeom>
          <a:solidFill>
            <a:schemeClr val="tx1">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bg1"/>
              </a:solidFill>
              <a:latin typeface="Times New Roman" pitchFamily="18" charset="0"/>
              <a:cs typeface="Times New Roman" pitchFamily="18" charset="0"/>
            </a:endParaRPr>
          </a:p>
          <a:p>
            <a:pPr algn="ctr"/>
            <a:r>
              <a:rPr lang="en-US" dirty="0" smtClean="0">
                <a:solidFill>
                  <a:schemeClr val="bg1"/>
                </a:solidFill>
                <a:latin typeface="Times New Roman" pitchFamily="18" charset="0"/>
                <a:cs typeface="Times New Roman" pitchFamily="18" charset="0"/>
              </a:rPr>
              <a:t>Charles D. Waters</a:t>
            </a:r>
            <a:r>
              <a:rPr lang="en-US" baseline="30000" dirty="0" smtClean="0">
                <a:solidFill>
                  <a:schemeClr val="bg1"/>
                </a:solidFill>
                <a:latin typeface="Times New Roman" pitchFamily="18" charset="0"/>
                <a:cs typeface="Times New Roman" pitchFamily="18" charset="0"/>
              </a:rPr>
              <a:t>1</a:t>
            </a:r>
            <a:r>
              <a:rPr lang="en-US" dirty="0" smtClean="0">
                <a:solidFill>
                  <a:schemeClr val="bg1"/>
                </a:solidFill>
                <a:latin typeface="Times New Roman" pitchFamily="18" charset="0"/>
                <a:cs typeface="Times New Roman" pitchFamily="18" charset="0"/>
              </a:rPr>
              <a:t>, Jeffrey J. Hard</a:t>
            </a:r>
            <a:r>
              <a:rPr lang="en-US" baseline="30000" dirty="0" smtClean="0">
                <a:solidFill>
                  <a:schemeClr val="bg1"/>
                </a:solidFill>
                <a:latin typeface="Times New Roman" pitchFamily="18" charset="0"/>
                <a:cs typeface="Times New Roman" pitchFamily="18" charset="0"/>
              </a:rPr>
              <a:t>2</a:t>
            </a:r>
            <a:r>
              <a:rPr lang="en-US" dirty="0" smtClean="0">
                <a:solidFill>
                  <a:schemeClr val="bg1"/>
                </a:solidFill>
                <a:latin typeface="Times New Roman" pitchFamily="18" charset="0"/>
                <a:cs typeface="Times New Roman" pitchFamily="18" charset="0"/>
              </a:rPr>
              <a:t>, Marine S.O. Brieuc</a:t>
            </a:r>
            <a:r>
              <a:rPr lang="en-US" baseline="30000" dirty="0" smtClean="0">
                <a:solidFill>
                  <a:schemeClr val="bg1"/>
                </a:solidFill>
                <a:latin typeface="Times New Roman" pitchFamily="18" charset="0"/>
                <a:cs typeface="Times New Roman" pitchFamily="18" charset="0"/>
              </a:rPr>
              <a:t>1</a:t>
            </a:r>
            <a:r>
              <a:rPr lang="en-US" dirty="0" smtClean="0">
                <a:solidFill>
                  <a:schemeClr val="bg1"/>
                </a:solidFill>
                <a:latin typeface="Times New Roman" pitchFamily="18" charset="0"/>
                <a:cs typeface="Times New Roman" pitchFamily="18" charset="0"/>
              </a:rPr>
              <a:t>, David E. Fast</a:t>
            </a:r>
            <a:r>
              <a:rPr lang="en-US" baseline="30000" dirty="0" smtClean="0">
                <a:solidFill>
                  <a:schemeClr val="bg1"/>
                </a:solidFill>
                <a:latin typeface="Times New Roman" pitchFamily="18" charset="0"/>
                <a:cs typeface="Times New Roman" pitchFamily="18" charset="0"/>
              </a:rPr>
              <a:t>3</a:t>
            </a:r>
            <a:r>
              <a:rPr lang="en-US" dirty="0" smtClean="0">
                <a:solidFill>
                  <a:schemeClr val="bg1"/>
                </a:solidFill>
                <a:latin typeface="Times New Roman" pitchFamily="18" charset="0"/>
                <a:cs typeface="Times New Roman" pitchFamily="18" charset="0"/>
              </a:rPr>
              <a:t>, Kenneth I. Warheit</a:t>
            </a:r>
            <a:r>
              <a:rPr lang="en-US" baseline="30000" dirty="0" smtClean="0">
                <a:solidFill>
                  <a:schemeClr val="bg1"/>
                </a:solidFill>
                <a:latin typeface="Times New Roman" pitchFamily="18" charset="0"/>
                <a:cs typeface="Times New Roman" pitchFamily="18" charset="0"/>
              </a:rPr>
              <a:t>4</a:t>
            </a:r>
            <a:r>
              <a:rPr lang="en-US" dirty="0" smtClean="0">
                <a:solidFill>
                  <a:schemeClr val="bg1"/>
                </a:solidFill>
                <a:latin typeface="Times New Roman" pitchFamily="18" charset="0"/>
                <a:cs typeface="Times New Roman" pitchFamily="18" charset="0"/>
              </a:rPr>
              <a:t>, Robin Waples</a:t>
            </a:r>
            <a:r>
              <a:rPr lang="en-US" baseline="30000" dirty="0" smtClean="0">
                <a:solidFill>
                  <a:schemeClr val="bg1"/>
                </a:solidFill>
                <a:latin typeface="Times New Roman" pitchFamily="18" charset="0"/>
                <a:cs typeface="Times New Roman" pitchFamily="18" charset="0"/>
              </a:rPr>
              <a:t>2</a:t>
            </a:r>
            <a:r>
              <a:rPr lang="en-US" dirty="0" smtClean="0">
                <a:solidFill>
                  <a:schemeClr val="bg1"/>
                </a:solidFill>
                <a:latin typeface="Times New Roman" pitchFamily="18" charset="0"/>
                <a:cs typeface="Times New Roman" pitchFamily="18" charset="0"/>
              </a:rPr>
              <a:t>, Curtis M. Knudsen</a:t>
            </a:r>
            <a:r>
              <a:rPr lang="en-US" baseline="30000" dirty="0">
                <a:solidFill>
                  <a:schemeClr val="bg1"/>
                </a:solidFill>
                <a:latin typeface="Times New Roman" pitchFamily="18" charset="0"/>
                <a:cs typeface="Times New Roman" pitchFamily="18" charset="0"/>
              </a:rPr>
              <a:t>5</a:t>
            </a:r>
            <a:r>
              <a:rPr lang="en-US" dirty="0" smtClean="0">
                <a:solidFill>
                  <a:schemeClr val="bg1"/>
                </a:solidFill>
                <a:latin typeface="Times New Roman" pitchFamily="18" charset="0"/>
                <a:cs typeface="Times New Roman" pitchFamily="18" charset="0"/>
              </a:rPr>
              <a:t>, William J. Bosch</a:t>
            </a:r>
            <a:r>
              <a:rPr lang="en-US" baseline="30000" dirty="0" smtClean="0">
                <a:solidFill>
                  <a:schemeClr val="bg1"/>
                </a:solidFill>
                <a:latin typeface="Times New Roman" pitchFamily="18" charset="0"/>
                <a:cs typeface="Times New Roman" pitchFamily="18" charset="0"/>
              </a:rPr>
              <a:t>3</a:t>
            </a:r>
            <a:r>
              <a:rPr lang="en-US" dirty="0" smtClean="0">
                <a:solidFill>
                  <a:schemeClr val="bg1"/>
                </a:solidFill>
                <a:latin typeface="Times New Roman" pitchFamily="18" charset="0"/>
                <a:cs typeface="Times New Roman" pitchFamily="18" charset="0"/>
              </a:rPr>
              <a:t>, and Kerry Naish</a:t>
            </a:r>
            <a:r>
              <a:rPr lang="en-US" baseline="30000" dirty="0" smtClean="0">
                <a:solidFill>
                  <a:schemeClr val="bg1"/>
                </a:solidFill>
                <a:latin typeface="Times New Roman" pitchFamily="18" charset="0"/>
                <a:cs typeface="Times New Roman" pitchFamily="18" charset="0"/>
              </a:rPr>
              <a:t>1</a:t>
            </a:r>
          </a:p>
          <a:p>
            <a:pPr algn="ctr"/>
            <a:endParaRPr lang="en-US" dirty="0" smtClean="0">
              <a:solidFill>
                <a:schemeClr val="bg1"/>
              </a:solidFill>
              <a:latin typeface="Times New Roman" pitchFamily="18" charset="0"/>
              <a:cs typeface="Times New Roman" pitchFamily="18" charset="0"/>
            </a:endParaRPr>
          </a:p>
          <a:p>
            <a:pPr algn="ctr"/>
            <a:r>
              <a:rPr lang="en-US" baseline="30000" dirty="0" smtClean="0">
                <a:solidFill>
                  <a:schemeClr val="bg1"/>
                </a:solidFill>
                <a:latin typeface="Times New Roman" pitchFamily="18" charset="0"/>
                <a:cs typeface="Times New Roman" pitchFamily="18" charset="0"/>
              </a:rPr>
              <a:t>1</a:t>
            </a:r>
            <a:r>
              <a:rPr lang="en-US" dirty="0" smtClean="0">
                <a:solidFill>
                  <a:schemeClr val="bg1"/>
                </a:solidFill>
                <a:latin typeface="Times New Roman" pitchFamily="18" charset="0"/>
                <a:cs typeface="Times New Roman" pitchFamily="18" charset="0"/>
              </a:rPr>
              <a:t>School of Aquatic and Fishery Sciences, University of Washington</a:t>
            </a:r>
            <a:endParaRPr lang="en-US" dirty="0">
              <a:solidFill>
                <a:schemeClr val="bg1"/>
              </a:solidFill>
              <a:latin typeface="Times New Roman" pitchFamily="18" charset="0"/>
              <a:cs typeface="Times New Roman" pitchFamily="18" charset="0"/>
            </a:endParaRPr>
          </a:p>
          <a:p>
            <a:pPr algn="ctr"/>
            <a:r>
              <a:rPr lang="en-US" baseline="30000" dirty="0" smtClean="0">
                <a:solidFill>
                  <a:schemeClr val="bg1"/>
                </a:solidFill>
                <a:latin typeface="Times New Roman" pitchFamily="18" charset="0"/>
                <a:cs typeface="Times New Roman" pitchFamily="18" charset="0"/>
              </a:rPr>
              <a:t>2</a:t>
            </a:r>
            <a:r>
              <a:rPr lang="en-US" dirty="0" smtClean="0">
                <a:solidFill>
                  <a:schemeClr val="bg1"/>
                </a:solidFill>
                <a:latin typeface="Times New Roman" pitchFamily="18" charset="0"/>
                <a:cs typeface="Times New Roman" pitchFamily="18" charset="0"/>
              </a:rPr>
              <a:t>NOAA </a:t>
            </a:r>
            <a:r>
              <a:rPr lang="en-US" dirty="0">
                <a:solidFill>
                  <a:schemeClr val="bg1"/>
                </a:solidFill>
                <a:latin typeface="Times New Roman" pitchFamily="18" charset="0"/>
                <a:cs typeface="Times New Roman" pitchFamily="18" charset="0"/>
              </a:rPr>
              <a:t>Northwest Fisheries Science </a:t>
            </a:r>
            <a:r>
              <a:rPr lang="en-US" dirty="0" smtClean="0">
                <a:solidFill>
                  <a:schemeClr val="bg1"/>
                </a:solidFill>
                <a:latin typeface="Times New Roman" pitchFamily="18" charset="0"/>
                <a:cs typeface="Times New Roman" pitchFamily="18" charset="0"/>
              </a:rPr>
              <a:t>Center</a:t>
            </a:r>
          </a:p>
          <a:p>
            <a:pPr algn="ctr"/>
            <a:r>
              <a:rPr lang="en-US" baseline="30000" dirty="0" smtClean="0">
                <a:solidFill>
                  <a:schemeClr val="bg1"/>
                </a:solidFill>
                <a:latin typeface="Times New Roman" pitchFamily="18" charset="0"/>
                <a:cs typeface="Times New Roman" pitchFamily="18" charset="0"/>
              </a:rPr>
              <a:t>3</a:t>
            </a:r>
            <a:r>
              <a:rPr lang="en-US" dirty="0" smtClean="0">
                <a:solidFill>
                  <a:schemeClr val="bg1"/>
                </a:solidFill>
                <a:latin typeface="Times New Roman" pitchFamily="18" charset="0"/>
                <a:cs typeface="Times New Roman" pitchFamily="18" charset="0"/>
              </a:rPr>
              <a:t>Yakama Nation Fisheries</a:t>
            </a:r>
          </a:p>
          <a:p>
            <a:pPr algn="ctr"/>
            <a:r>
              <a:rPr lang="en-US" baseline="30000" dirty="0" smtClean="0">
                <a:solidFill>
                  <a:schemeClr val="bg1"/>
                </a:solidFill>
                <a:latin typeface="Times New Roman" pitchFamily="18" charset="0"/>
                <a:cs typeface="Times New Roman" pitchFamily="18" charset="0"/>
              </a:rPr>
              <a:t>4</a:t>
            </a:r>
            <a:r>
              <a:rPr lang="en-US" dirty="0" smtClean="0">
                <a:solidFill>
                  <a:schemeClr val="bg1"/>
                </a:solidFill>
                <a:latin typeface="Times New Roman" pitchFamily="18" charset="0"/>
                <a:cs typeface="Times New Roman" pitchFamily="18" charset="0"/>
              </a:rPr>
              <a:t>Washington Department of Fish and Wildlife</a:t>
            </a:r>
          </a:p>
          <a:p>
            <a:pPr algn="ctr"/>
            <a:r>
              <a:rPr lang="en-US" baseline="30000" dirty="0" smtClean="0">
                <a:solidFill>
                  <a:schemeClr val="bg1"/>
                </a:solidFill>
                <a:latin typeface="Times New Roman" pitchFamily="18" charset="0"/>
                <a:cs typeface="Times New Roman" pitchFamily="18" charset="0"/>
              </a:rPr>
              <a:t>5</a:t>
            </a:r>
            <a:r>
              <a:rPr lang="en-US" dirty="0" smtClean="0">
                <a:solidFill>
                  <a:schemeClr val="bg1"/>
                </a:solidFill>
                <a:latin typeface="Times New Roman" pitchFamily="18" charset="0"/>
                <a:cs typeface="Times New Roman" pitchFamily="18" charset="0"/>
              </a:rPr>
              <a:t>Oncorh </a:t>
            </a:r>
            <a:r>
              <a:rPr lang="en-US" dirty="0">
                <a:solidFill>
                  <a:schemeClr val="bg1"/>
                </a:solidFill>
                <a:latin typeface="Times New Roman" pitchFamily="18" charset="0"/>
                <a:cs typeface="Times New Roman" pitchFamily="18" charset="0"/>
              </a:rPr>
              <a:t>Consulting </a:t>
            </a:r>
          </a:p>
          <a:p>
            <a:pPr algn="ctr"/>
            <a:endParaRPr lang="en-US" dirty="0">
              <a:solidFill>
                <a:schemeClr val="bg1"/>
              </a:solidFill>
              <a:latin typeface="Times New Roman" pitchFamily="18" charset="0"/>
              <a:cs typeface="Times New Roman" pitchFamily="18" charset="0"/>
            </a:endParaRPr>
          </a:p>
        </p:txBody>
      </p:sp>
      <p:sp>
        <p:nvSpPr>
          <p:cNvPr id="7" name="Subtitle 2"/>
          <p:cNvSpPr txBox="1">
            <a:spLocks/>
          </p:cNvSpPr>
          <p:nvPr/>
        </p:nvSpPr>
        <p:spPr>
          <a:xfrm>
            <a:off x="1447800" y="5117803"/>
            <a:ext cx="6629400" cy="1158241"/>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endParaRPr lang="en-US" sz="2400" dirty="0" smtClean="0">
              <a:solidFill>
                <a:schemeClr val="tx1"/>
              </a:solidFill>
            </a:endParaRPr>
          </a:p>
        </p:txBody>
      </p:sp>
      <p:sp>
        <p:nvSpPr>
          <p:cNvPr id="4" name="Rectangle 3"/>
          <p:cNvSpPr/>
          <p:nvPr/>
        </p:nvSpPr>
        <p:spPr>
          <a:xfrm>
            <a:off x="0" y="0"/>
            <a:ext cx="9171820" cy="1828800"/>
          </a:xfrm>
          <a:prstGeom prst="rect">
            <a:avLst/>
          </a:prstGeom>
          <a:solidFill>
            <a:schemeClr val="tx1">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400" dirty="0" smtClean="0">
                <a:latin typeface="Times New Roman" pitchFamily="18" charset="0"/>
                <a:cs typeface="Times New Roman" pitchFamily="18" charset="0"/>
              </a:rPr>
              <a:t>An evaluation of selection across four generations within a Chinook salmon supportive breeding program</a:t>
            </a:r>
            <a:endParaRPr lang="en-US" sz="3400" dirty="0">
              <a:solidFill>
                <a:schemeClr val="bg1"/>
              </a:solidFill>
              <a:latin typeface="Times New Roman" pitchFamily="18" charset="0"/>
              <a:cs typeface="Times New Roman" pitchFamily="18" charset="0"/>
            </a:endParaRPr>
          </a:p>
        </p:txBody>
      </p:sp>
      <p:pic>
        <p:nvPicPr>
          <p:cNvPr id="3074" name="Picture 2" descr="http://legalplanet.files.wordpress.com/2012/01/noaa_logo2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01000" y="5873324"/>
            <a:ext cx="1323522" cy="945373"/>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http://www.swedesflyshop.com/app/webroot/userfiles/166/Image/wdfw_logo_03-15-1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401" y="5932661"/>
            <a:ext cx="1227621" cy="826702"/>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www.scwrcd.org/images/yakamanationlogo.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356" y="3962400"/>
            <a:ext cx="1120276" cy="1366737"/>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http://safsgss.files.wordpress.com/2012/10/safs_logo3001.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333428" y="3962400"/>
            <a:ext cx="827291" cy="13667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237627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76200"/>
            <a:ext cx="9525000" cy="6172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3" name="Straight Connector 2"/>
          <p:cNvCxnSpPr/>
          <p:nvPr/>
        </p:nvCxnSpPr>
        <p:spPr>
          <a:xfrm>
            <a:off x="990600" y="457200"/>
            <a:ext cx="6248400" cy="42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990600" y="448574"/>
            <a:ext cx="0" cy="4572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7239000" y="448574"/>
            <a:ext cx="0" cy="4572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391400" y="448998"/>
            <a:ext cx="0" cy="4572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7391400" y="457200"/>
            <a:ext cx="14478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8839200" y="448998"/>
            <a:ext cx="0" cy="4572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990600" y="57514"/>
            <a:ext cx="6248400" cy="400110"/>
          </a:xfrm>
          <a:prstGeom prst="rect">
            <a:avLst/>
          </a:prstGeom>
          <a:noFill/>
        </p:spPr>
        <p:txBody>
          <a:bodyPr wrap="square" rtlCol="0">
            <a:spAutoFit/>
          </a:bodyPr>
          <a:lstStyle/>
          <a:p>
            <a:pPr algn="ctr"/>
            <a:r>
              <a:rPr lang="en-US" sz="2000" dirty="0" smtClean="0">
                <a:solidFill>
                  <a:prstClr val="black"/>
                </a:solidFill>
              </a:rPr>
              <a:t>Linkage Disequilibrium</a:t>
            </a:r>
            <a:endParaRPr lang="en-US" sz="2000" dirty="0">
              <a:solidFill>
                <a:prstClr val="black"/>
              </a:solidFill>
            </a:endParaRPr>
          </a:p>
        </p:txBody>
      </p:sp>
      <p:sp>
        <p:nvSpPr>
          <p:cNvPr id="17" name="TextBox 16"/>
          <p:cNvSpPr txBox="1"/>
          <p:nvPr/>
        </p:nvSpPr>
        <p:spPr>
          <a:xfrm>
            <a:off x="6781800" y="57514"/>
            <a:ext cx="2638232" cy="400110"/>
          </a:xfrm>
          <a:prstGeom prst="rect">
            <a:avLst/>
          </a:prstGeom>
          <a:noFill/>
        </p:spPr>
        <p:txBody>
          <a:bodyPr wrap="square" rtlCol="0">
            <a:spAutoFit/>
          </a:bodyPr>
          <a:lstStyle/>
          <a:p>
            <a:pPr algn="ctr"/>
            <a:r>
              <a:rPr lang="en-US" sz="2000" dirty="0" smtClean="0">
                <a:solidFill>
                  <a:prstClr val="black"/>
                </a:solidFill>
              </a:rPr>
              <a:t>Temporal</a:t>
            </a:r>
            <a:endParaRPr lang="en-US" sz="2000" dirty="0">
              <a:solidFill>
                <a:prstClr val="black"/>
              </a:solidFill>
            </a:endParaRPr>
          </a:p>
        </p:txBody>
      </p:sp>
      <p:sp>
        <p:nvSpPr>
          <p:cNvPr id="4" name="TextBox 3"/>
          <p:cNvSpPr txBox="1"/>
          <p:nvPr/>
        </p:nvSpPr>
        <p:spPr>
          <a:xfrm>
            <a:off x="76200" y="6048345"/>
            <a:ext cx="8610600" cy="461665"/>
          </a:xfrm>
          <a:prstGeom prst="rect">
            <a:avLst/>
          </a:prstGeom>
          <a:noFill/>
        </p:spPr>
        <p:txBody>
          <a:bodyPr wrap="square" rtlCol="0">
            <a:spAutoFit/>
          </a:bodyPr>
          <a:lstStyle/>
          <a:p>
            <a:r>
              <a:rPr lang="en-US" sz="2000" b="1" dirty="0" err="1" smtClean="0">
                <a:solidFill>
                  <a:srgbClr val="000000"/>
                </a:solidFill>
                <a:latin typeface="Times New Roman" panose="02020603050405020304" pitchFamily="18" charset="0"/>
                <a:cs typeface="Times New Roman" panose="02020603050405020304" pitchFamily="18" charset="0"/>
              </a:rPr>
              <a:t>N</a:t>
            </a:r>
            <a:r>
              <a:rPr lang="en-US" sz="2000" b="1" baseline="-25000" dirty="0" err="1" smtClean="0">
                <a:solidFill>
                  <a:srgbClr val="000000"/>
                </a:solidFill>
                <a:latin typeface="Times New Roman" panose="02020603050405020304" pitchFamily="18" charset="0"/>
                <a:cs typeface="Times New Roman" panose="02020603050405020304" pitchFamily="18" charset="0"/>
              </a:rPr>
              <a:t>spawners</a:t>
            </a:r>
            <a:r>
              <a:rPr lang="en-US" sz="2000" b="1" baseline="-25000" dirty="0" smtClean="0">
                <a:solidFill>
                  <a:srgbClr val="000000"/>
                </a:solidFill>
                <a:latin typeface="Times New Roman" panose="02020603050405020304" pitchFamily="18" charset="0"/>
                <a:cs typeface="Times New Roman" panose="02020603050405020304" pitchFamily="18" charset="0"/>
              </a:rPr>
              <a:t> </a:t>
            </a:r>
            <a:r>
              <a:rPr lang="en-US" sz="2400" b="1" dirty="0" smtClean="0">
                <a:solidFill>
                  <a:srgbClr val="000000"/>
                </a:solidFill>
                <a:latin typeface="Times New Roman" panose="02020603050405020304" pitchFamily="18" charset="0"/>
                <a:cs typeface="Times New Roman" panose="02020603050405020304" pitchFamily="18" charset="0"/>
              </a:rPr>
              <a:t>563   387    338   8044   98    3364    69    9267    72</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1624466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176739230"/>
              </p:ext>
            </p:extLst>
          </p:nvPr>
        </p:nvGraphicFramePr>
        <p:xfrm>
          <a:off x="1828800" y="76200"/>
          <a:ext cx="5486400" cy="6714452"/>
        </p:xfrm>
        <a:graphic>
          <a:graphicData uri="http://schemas.openxmlformats.org/drawingml/2006/table">
            <a:tbl>
              <a:tblPr/>
              <a:tblGrid>
                <a:gridCol w="1621813"/>
                <a:gridCol w="306829"/>
                <a:gridCol w="1424564"/>
                <a:gridCol w="306829"/>
                <a:gridCol w="1826365"/>
              </a:tblGrid>
              <a:tr h="289527">
                <a:tc>
                  <a:txBody>
                    <a:bodyPr/>
                    <a:lstStyle/>
                    <a:p>
                      <a:pPr algn="ctr" fontAlgn="ctr"/>
                      <a:endParaRPr lang="en-US" sz="1400" b="0" i="0" u="none" strike="noStrike" dirty="0">
                        <a:solidFill>
                          <a:srgbClr val="000000"/>
                        </a:solidFill>
                        <a:effectLst/>
                        <a:latin typeface="Times New Roman"/>
                      </a:endParaRPr>
                    </a:p>
                  </a:txBody>
                  <a:tcPr marL="3534" marR="3534" marT="3534" marB="0" anchor="ctr">
                    <a:lnL>
                      <a:noFill/>
                    </a:lnL>
                    <a:lnR>
                      <a:noFill/>
                    </a:lnR>
                    <a:lnT>
                      <a:noFill/>
                    </a:lnT>
                    <a:lnB>
                      <a:noFill/>
                    </a:lnB>
                  </a:tcPr>
                </a:tc>
                <a:tc>
                  <a:txBody>
                    <a:bodyPr/>
                    <a:lstStyle/>
                    <a:p>
                      <a:pPr algn="ctr" fontAlgn="ctr"/>
                      <a:endParaRPr lang="en-US" sz="1400" b="0" i="0" u="none" strike="noStrike" dirty="0">
                        <a:solidFill>
                          <a:srgbClr val="000000"/>
                        </a:solidFill>
                        <a:effectLst/>
                        <a:latin typeface="Times New Roman"/>
                      </a:endParaRPr>
                    </a:p>
                  </a:txBody>
                  <a:tcPr marL="3534" marR="3534" marT="3534"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800" b="0" i="0" u="none" strike="noStrike" dirty="0">
                          <a:solidFill>
                            <a:srgbClr val="000000"/>
                          </a:solidFill>
                          <a:effectLst/>
                          <a:latin typeface="Times New Roman"/>
                        </a:rPr>
                        <a:t>1998</a:t>
                      </a:r>
                    </a:p>
                  </a:txBody>
                  <a:tcPr marL="3534" marR="3534" marT="35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endParaRPr lang="en-US" sz="1400" b="0" i="0" u="none" strike="noStrike">
                        <a:solidFill>
                          <a:srgbClr val="000000"/>
                        </a:solidFill>
                        <a:effectLst/>
                        <a:latin typeface="Times New Roman"/>
                      </a:endParaRPr>
                    </a:p>
                  </a:txBody>
                  <a:tcPr marL="3534" marR="3534" marT="3534"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endParaRPr lang="en-US" sz="1400" b="0" i="0" u="none" strike="noStrike">
                        <a:solidFill>
                          <a:srgbClr val="000000"/>
                        </a:solidFill>
                        <a:effectLst/>
                        <a:latin typeface="Times New Roman"/>
                      </a:endParaRPr>
                    </a:p>
                  </a:txBody>
                  <a:tcPr marL="3534" marR="3534" marT="3534" marB="0" anchor="ctr">
                    <a:lnL>
                      <a:noFill/>
                    </a:lnL>
                    <a:lnR>
                      <a:noFill/>
                    </a:lnR>
                    <a:lnT>
                      <a:noFill/>
                    </a:lnT>
                    <a:lnB>
                      <a:noFill/>
                    </a:lnB>
                  </a:tcPr>
                </a:tc>
              </a:tr>
              <a:tr h="787896">
                <a:tc>
                  <a:txBody>
                    <a:bodyPr/>
                    <a:lstStyle/>
                    <a:p>
                      <a:pPr algn="ctr" fontAlgn="ctr"/>
                      <a:endParaRPr lang="en-US" sz="1400" b="0" i="0" u="none" strike="noStrike" dirty="0">
                        <a:solidFill>
                          <a:srgbClr val="000000"/>
                        </a:solidFill>
                        <a:effectLst/>
                        <a:latin typeface="Times New Roman"/>
                      </a:endParaRPr>
                    </a:p>
                  </a:txBody>
                  <a:tcPr marL="3534" marR="3534" marT="3534" marB="0" anchor="ctr">
                    <a:lnL>
                      <a:noFill/>
                    </a:lnL>
                    <a:lnR>
                      <a:noFill/>
                    </a:lnR>
                    <a:lnT>
                      <a:noFill/>
                    </a:lnT>
                    <a:lnB>
                      <a:noFill/>
                    </a:lnB>
                  </a:tcPr>
                </a:tc>
                <a:tc>
                  <a:txBody>
                    <a:bodyPr/>
                    <a:lstStyle/>
                    <a:p>
                      <a:pPr algn="ctr" fontAlgn="ctr"/>
                      <a:endParaRPr lang="en-US" sz="1400" b="0" i="0" u="none" strike="noStrike">
                        <a:solidFill>
                          <a:srgbClr val="000000"/>
                        </a:solidFill>
                        <a:effectLst/>
                        <a:latin typeface="Times New Roman"/>
                      </a:endParaRPr>
                    </a:p>
                  </a:txBody>
                  <a:tcPr marL="3534" marR="3534" marT="3534"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800" b="0" i="0" u="none" strike="noStrike" dirty="0">
                          <a:solidFill>
                            <a:srgbClr val="000000"/>
                          </a:solidFill>
                          <a:effectLst/>
                          <a:latin typeface="Times New Roman"/>
                        </a:rPr>
                        <a:t>P</a:t>
                      </a:r>
                      <a:r>
                        <a:rPr lang="en-US" sz="1800" b="0" i="0" u="none" strike="noStrike" baseline="-25000" dirty="0">
                          <a:solidFill>
                            <a:srgbClr val="000000"/>
                          </a:solidFill>
                          <a:effectLst/>
                          <a:latin typeface="Times New Roman"/>
                        </a:rPr>
                        <a:t>1</a:t>
                      </a:r>
                      <a:r>
                        <a:rPr lang="en-US" sz="1800" b="0" i="0" u="none" strike="noStrike" dirty="0">
                          <a:solidFill>
                            <a:srgbClr val="000000"/>
                          </a:solidFill>
                          <a:effectLst/>
                          <a:latin typeface="Times New Roman"/>
                        </a:rPr>
                        <a:t>-wild </a:t>
                      </a:r>
                      <a:r>
                        <a:rPr lang="en-US" sz="1800" b="0" i="0" u="none" strike="noStrike" dirty="0" smtClean="0">
                          <a:solidFill>
                            <a:srgbClr val="000000"/>
                          </a:solidFill>
                          <a:effectLst/>
                          <a:latin typeface="Times New Roman"/>
                        </a:rPr>
                        <a:t>founders </a:t>
                      </a:r>
                      <a:endParaRPr lang="en-US" sz="1800" b="0" i="0" u="none" strike="noStrike" dirty="0">
                        <a:solidFill>
                          <a:srgbClr val="000000"/>
                        </a:solidFill>
                        <a:effectLst/>
                        <a:latin typeface="Times New Roman"/>
                      </a:endParaRPr>
                    </a:p>
                  </a:txBody>
                  <a:tcPr marL="3534" marR="3534" marT="35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endParaRPr lang="en-US" sz="1400" b="0" i="0" u="none" strike="noStrike">
                        <a:solidFill>
                          <a:srgbClr val="000000"/>
                        </a:solidFill>
                        <a:effectLst/>
                        <a:latin typeface="Times New Roman"/>
                      </a:endParaRPr>
                    </a:p>
                  </a:txBody>
                  <a:tcPr marL="3534" marR="3534" marT="3534"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endParaRPr lang="en-US" sz="1400" b="0" i="0" u="none" strike="noStrike">
                        <a:solidFill>
                          <a:srgbClr val="000000"/>
                        </a:solidFill>
                        <a:effectLst/>
                        <a:latin typeface="Times New Roman"/>
                      </a:endParaRPr>
                    </a:p>
                  </a:txBody>
                  <a:tcPr marL="3534" marR="3534" marT="3534" marB="0" anchor="ctr">
                    <a:lnL>
                      <a:noFill/>
                    </a:lnL>
                    <a:lnR>
                      <a:noFill/>
                    </a:lnR>
                    <a:lnT>
                      <a:noFill/>
                    </a:lnT>
                    <a:lnB>
                      <a:noFill/>
                    </a:lnB>
                  </a:tcPr>
                </a:tc>
              </a:tr>
              <a:tr h="214423">
                <a:tc>
                  <a:txBody>
                    <a:bodyPr/>
                    <a:lstStyle/>
                    <a:p>
                      <a:pPr algn="ctr" fontAlgn="ctr"/>
                      <a:endParaRPr lang="en-US" sz="1400" b="0" i="0" u="none" strike="noStrike">
                        <a:solidFill>
                          <a:srgbClr val="000000"/>
                        </a:solidFill>
                        <a:effectLst/>
                        <a:latin typeface="Times New Roman"/>
                      </a:endParaRPr>
                    </a:p>
                  </a:txBody>
                  <a:tcPr marL="3534" marR="3534" marT="3534"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endParaRPr lang="en-US" sz="1400" b="0" i="0" u="none" strike="noStrike">
                        <a:solidFill>
                          <a:srgbClr val="000000"/>
                        </a:solidFill>
                        <a:effectLst/>
                        <a:latin typeface="Times New Roman"/>
                      </a:endParaRPr>
                    </a:p>
                  </a:txBody>
                  <a:tcPr marL="3534" marR="3534" marT="3534" marB="0" anchor="ctr">
                    <a:lnL>
                      <a:noFill/>
                    </a:lnL>
                    <a:lnR>
                      <a:noFill/>
                    </a:lnR>
                    <a:lnT>
                      <a:noFill/>
                    </a:lnT>
                    <a:lnB>
                      <a:noFill/>
                    </a:lnB>
                  </a:tcPr>
                </a:tc>
                <a:tc>
                  <a:txBody>
                    <a:bodyPr/>
                    <a:lstStyle/>
                    <a:p>
                      <a:pPr algn="ctr" fontAlgn="ctr"/>
                      <a:endParaRPr lang="en-US" sz="1400" b="0" i="0" u="none" strike="noStrike" dirty="0">
                        <a:solidFill>
                          <a:srgbClr val="000000"/>
                        </a:solidFill>
                        <a:effectLst/>
                        <a:latin typeface="Times New Roman"/>
                      </a:endParaRPr>
                    </a:p>
                  </a:txBody>
                  <a:tcPr marL="3534" marR="3534" marT="3534"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endParaRPr lang="en-US" sz="1400" b="0" i="0" u="none" strike="noStrike">
                        <a:solidFill>
                          <a:srgbClr val="000000"/>
                        </a:solidFill>
                        <a:effectLst/>
                        <a:latin typeface="Times New Roman"/>
                      </a:endParaRPr>
                    </a:p>
                  </a:txBody>
                  <a:tcPr marL="3534" marR="3534" marT="3534" marB="0" anchor="ctr">
                    <a:lnL>
                      <a:noFill/>
                    </a:lnL>
                    <a:lnR>
                      <a:noFill/>
                    </a:lnR>
                    <a:lnT>
                      <a:noFill/>
                    </a:lnT>
                    <a:lnB>
                      <a:noFill/>
                    </a:lnB>
                  </a:tcPr>
                </a:tc>
                <a:tc>
                  <a:txBody>
                    <a:bodyPr/>
                    <a:lstStyle/>
                    <a:p>
                      <a:pPr algn="ctr" fontAlgn="ctr"/>
                      <a:endParaRPr lang="en-US" sz="1400" b="0" i="0" u="none" strike="noStrike">
                        <a:solidFill>
                          <a:srgbClr val="000000"/>
                        </a:solidFill>
                        <a:effectLst/>
                        <a:latin typeface="Times New Roman"/>
                      </a:endParaRPr>
                    </a:p>
                  </a:txBody>
                  <a:tcPr marL="3534" marR="3534" marT="3534" marB="0" anchor="ctr">
                    <a:lnL>
                      <a:noFill/>
                    </a:lnL>
                    <a:lnR>
                      <a:noFill/>
                    </a:lnR>
                    <a:lnT>
                      <a:noFill/>
                    </a:lnT>
                    <a:lnB w="6350" cap="flat" cmpd="sng" algn="ctr">
                      <a:solidFill>
                        <a:srgbClr val="000000"/>
                      </a:solidFill>
                      <a:prstDash val="solid"/>
                      <a:round/>
                      <a:headEnd type="none" w="med" len="med"/>
                      <a:tailEnd type="none" w="med" len="med"/>
                    </a:lnB>
                  </a:tcPr>
                </a:tc>
              </a:tr>
              <a:tr h="278136">
                <a:tc>
                  <a:txBody>
                    <a:bodyPr/>
                    <a:lstStyle/>
                    <a:p>
                      <a:pPr algn="ctr" fontAlgn="ctr"/>
                      <a:r>
                        <a:rPr lang="en-US" sz="1600" b="0" i="0" u="none" strike="noStrike" dirty="0">
                          <a:solidFill>
                            <a:srgbClr val="000000"/>
                          </a:solidFill>
                          <a:effectLst/>
                          <a:latin typeface="Times New Roman"/>
                        </a:rPr>
                        <a:t>2002</a:t>
                      </a:r>
                    </a:p>
                  </a:txBody>
                  <a:tcPr marL="3534" marR="3534" marT="35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tc>
                  <a:txBody>
                    <a:bodyPr/>
                    <a:lstStyle/>
                    <a:p>
                      <a:pPr algn="ctr" fontAlgn="ctr"/>
                      <a:endParaRPr lang="en-US" sz="1400" b="0" i="0" u="none" strike="noStrike">
                        <a:solidFill>
                          <a:srgbClr val="000000"/>
                        </a:solidFill>
                        <a:effectLst/>
                        <a:latin typeface="Times New Roman"/>
                      </a:endParaRPr>
                    </a:p>
                  </a:txBody>
                  <a:tcPr marL="3534" marR="3534" marT="3534"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endParaRPr lang="en-US" sz="1400" b="0" i="0" u="none" strike="noStrike" dirty="0">
                        <a:solidFill>
                          <a:srgbClr val="000000"/>
                        </a:solidFill>
                        <a:effectLst/>
                        <a:latin typeface="Times New Roman"/>
                      </a:endParaRPr>
                    </a:p>
                  </a:txBody>
                  <a:tcPr marL="3534" marR="3534" marT="3534" marB="0" anchor="ctr">
                    <a:lnL>
                      <a:noFill/>
                    </a:lnL>
                    <a:lnR>
                      <a:noFill/>
                    </a:lnR>
                    <a:lnT>
                      <a:noFill/>
                    </a:lnT>
                    <a:lnB>
                      <a:noFill/>
                    </a:lnB>
                  </a:tcPr>
                </a:tc>
                <a:tc>
                  <a:txBody>
                    <a:bodyPr/>
                    <a:lstStyle/>
                    <a:p>
                      <a:pPr algn="ctr" fontAlgn="ctr"/>
                      <a:endParaRPr lang="en-US" sz="1400" b="0" i="0" u="none" strike="noStrike">
                        <a:solidFill>
                          <a:srgbClr val="000000"/>
                        </a:solidFill>
                        <a:effectLst/>
                        <a:latin typeface="Times New Roman"/>
                      </a:endParaRPr>
                    </a:p>
                  </a:txBody>
                  <a:tcPr marL="3534" marR="3534" marT="3534"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600" b="0" i="0" u="none" strike="noStrike" dirty="0">
                          <a:solidFill>
                            <a:srgbClr val="000000"/>
                          </a:solidFill>
                          <a:effectLst/>
                          <a:latin typeface="Times New Roman"/>
                        </a:rPr>
                        <a:t>2002</a:t>
                      </a:r>
                    </a:p>
                  </a:txBody>
                  <a:tcPr marL="3534" marR="3534" marT="35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r>
              <a:tr h="882824">
                <a:tc>
                  <a:txBody>
                    <a:bodyPr/>
                    <a:lstStyle/>
                    <a:p>
                      <a:pPr algn="ctr" fontAlgn="ctr"/>
                      <a:r>
                        <a:rPr lang="en-US" sz="1600" b="0" i="0" u="none" strike="noStrike" dirty="0">
                          <a:solidFill>
                            <a:srgbClr val="000000"/>
                          </a:solidFill>
                          <a:effectLst/>
                          <a:latin typeface="Times New Roman"/>
                        </a:rPr>
                        <a:t>F</a:t>
                      </a:r>
                      <a:r>
                        <a:rPr lang="en-US" sz="1600" b="0" i="0" u="none" strike="noStrike" baseline="-25000" dirty="0">
                          <a:solidFill>
                            <a:srgbClr val="000000"/>
                          </a:solidFill>
                          <a:effectLst/>
                          <a:latin typeface="Times New Roman"/>
                        </a:rPr>
                        <a:t>1</a:t>
                      </a:r>
                      <a:r>
                        <a:rPr lang="en-US" sz="1600" b="0" i="0" u="none" strike="noStrike" dirty="0">
                          <a:solidFill>
                            <a:srgbClr val="000000"/>
                          </a:solidFill>
                          <a:effectLst/>
                          <a:latin typeface="Times New Roman"/>
                        </a:rPr>
                        <a:t> adults-1st gen hatchery                            </a:t>
                      </a:r>
                    </a:p>
                  </a:txBody>
                  <a:tcPr marL="3534" marR="3534" marT="35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tc>
                  <a:txBody>
                    <a:bodyPr/>
                    <a:lstStyle/>
                    <a:p>
                      <a:pPr algn="ctr" fontAlgn="ctr"/>
                      <a:endParaRPr lang="en-US" sz="1400" b="0" i="0" u="none" strike="noStrike">
                        <a:solidFill>
                          <a:srgbClr val="000000"/>
                        </a:solidFill>
                        <a:effectLst/>
                        <a:latin typeface="Times New Roman"/>
                      </a:endParaRPr>
                    </a:p>
                  </a:txBody>
                  <a:tcPr marL="3534" marR="3534" marT="3534"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endParaRPr lang="en-US" sz="1400" b="0" i="0" u="none" strike="noStrike" dirty="0">
                        <a:solidFill>
                          <a:srgbClr val="000000"/>
                        </a:solidFill>
                        <a:effectLst/>
                        <a:latin typeface="Times New Roman"/>
                      </a:endParaRPr>
                    </a:p>
                  </a:txBody>
                  <a:tcPr marL="3534" marR="3534" marT="3534" marB="0" anchor="ctr">
                    <a:lnL>
                      <a:noFill/>
                    </a:lnL>
                    <a:lnR>
                      <a:noFill/>
                    </a:lnR>
                    <a:lnT>
                      <a:noFill/>
                    </a:lnT>
                    <a:lnB>
                      <a:noFill/>
                    </a:lnB>
                  </a:tcPr>
                </a:tc>
                <a:tc>
                  <a:txBody>
                    <a:bodyPr/>
                    <a:lstStyle/>
                    <a:p>
                      <a:pPr algn="ctr" fontAlgn="ctr"/>
                      <a:endParaRPr lang="en-US" sz="1400" b="0" i="0" u="none" strike="noStrike">
                        <a:solidFill>
                          <a:srgbClr val="000000"/>
                        </a:solidFill>
                        <a:effectLst/>
                        <a:latin typeface="Times New Roman"/>
                      </a:endParaRPr>
                    </a:p>
                  </a:txBody>
                  <a:tcPr marL="3534" marR="3534" marT="3534"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600" b="0" i="0" u="none" strike="noStrike" dirty="0">
                          <a:solidFill>
                            <a:srgbClr val="000000"/>
                          </a:solidFill>
                          <a:effectLst/>
                          <a:latin typeface="Times New Roman"/>
                        </a:rPr>
                        <a:t>F</a:t>
                      </a:r>
                      <a:r>
                        <a:rPr lang="en-US" sz="1600" b="0" i="0" u="none" strike="noStrike" baseline="-25000" dirty="0">
                          <a:solidFill>
                            <a:srgbClr val="000000"/>
                          </a:solidFill>
                          <a:effectLst/>
                          <a:latin typeface="Times New Roman"/>
                        </a:rPr>
                        <a:t>1</a:t>
                      </a:r>
                      <a:r>
                        <a:rPr lang="en-US" sz="1600" b="0" i="0" u="none" strike="noStrike" dirty="0">
                          <a:solidFill>
                            <a:srgbClr val="000000"/>
                          </a:solidFill>
                          <a:effectLst/>
                          <a:latin typeface="Times New Roman"/>
                        </a:rPr>
                        <a:t> adults-wild founders (no hatchery influence)                </a:t>
                      </a:r>
                    </a:p>
                  </a:txBody>
                  <a:tcPr marL="3534" marR="3534" marT="35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r>
              <a:tr h="214423">
                <a:tc>
                  <a:txBody>
                    <a:bodyPr/>
                    <a:lstStyle/>
                    <a:p>
                      <a:pPr algn="ctr" fontAlgn="ctr"/>
                      <a:endParaRPr lang="en-US" sz="1600" b="0" i="0" u="none" strike="noStrike" dirty="0">
                        <a:solidFill>
                          <a:srgbClr val="000000"/>
                        </a:solidFill>
                        <a:effectLst/>
                        <a:latin typeface="Times New Roman"/>
                      </a:endParaRPr>
                    </a:p>
                  </a:txBody>
                  <a:tcPr marL="3534" marR="3534" marT="3534"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1400" b="0" i="0" u="none" strike="noStrike">
                        <a:solidFill>
                          <a:srgbClr val="000000"/>
                        </a:solidFill>
                        <a:effectLst/>
                        <a:latin typeface="Times New Roman"/>
                      </a:endParaRPr>
                    </a:p>
                  </a:txBody>
                  <a:tcPr marL="3534" marR="3534" marT="3534" marB="0" anchor="ctr">
                    <a:lnL>
                      <a:noFill/>
                    </a:lnL>
                    <a:lnR>
                      <a:noFill/>
                    </a:lnR>
                    <a:lnT>
                      <a:noFill/>
                    </a:lnT>
                    <a:lnB>
                      <a:noFill/>
                    </a:lnB>
                  </a:tcPr>
                </a:tc>
                <a:tc>
                  <a:txBody>
                    <a:bodyPr/>
                    <a:lstStyle/>
                    <a:p>
                      <a:pPr algn="ctr" fontAlgn="ctr"/>
                      <a:endParaRPr lang="en-US" sz="1400" b="0" i="0" u="none" strike="noStrike" dirty="0">
                        <a:solidFill>
                          <a:srgbClr val="000000"/>
                        </a:solidFill>
                        <a:effectLst/>
                        <a:latin typeface="Times New Roman"/>
                      </a:endParaRPr>
                    </a:p>
                  </a:txBody>
                  <a:tcPr marL="3534" marR="3534" marT="3534" marB="0" anchor="ctr">
                    <a:lnL>
                      <a:noFill/>
                    </a:lnL>
                    <a:lnR>
                      <a:noFill/>
                    </a:lnR>
                    <a:lnT>
                      <a:noFill/>
                    </a:lnT>
                    <a:lnB>
                      <a:noFill/>
                    </a:lnB>
                  </a:tcPr>
                </a:tc>
                <a:tc>
                  <a:txBody>
                    <a:bodyPr/>
                    <a:lstStyle/>
                    <a:p>
                      <a:pPr algn="ctr" fontAlgn="ctr"/>
                      <a:endParaRPr lang="en-US" sz="1400" b="0" i="0" u="none" strike="noStrike">
                        <a:solidFill>
                          <a:srgbClr val="000000"/>
                        </a:solidFill>
                        <a:effectLst/>
                        <a:latin typeface="Times New Roman"/>
                      </a:endParaRPr>
                    </a:p>
                  </a:txBody>
                  <a:tcPr marL="3534" marR="3534" marT="3534" marB="0" anchor="ctr">
                    <a:lnL>
                      <a:noFill/>
                    </a:lnL>
                    <a:lnR>
                      <a:noFill/>
                    </a:lnR>
                    <a:lnT>
                      <a:noFill/>
                    </a:lnT>
                    <a:lnB>
                      <a:noFill/>
                    </a:lnB>
                  </a:tcPr>
                </a:tc>
                <a:tc>
                  <a:txBody>
                    <a:bodyPr/>
                    <a:lstStyle/>
                    <a:p>
                      <a:pPr algn="ctr" fontAlgn="ctr"/>
                      <a:endParaRPr lang="en-US" sz="1600" b="0" i="0" u="none" strike="noStrike" dirty="0">
                        <a:solidFill>
                          <a:srgbClr val="000000"/>
                        </a:solidFill>
                        <a:effectLst/>
                        <a:latin typeface="Times New Roman"/>
                      </a:endParaRPr>
                    </a:p>
                  </a:txBody>
                  <a:tcPr marL="3534" marR="3534" marT="3534"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89527">
                <a:tc>
                  <a:txBody>
                    <a:bodyPr/>
                    <a:lstStyle/>
                    <a:p>
                      <a:pPr algn="ctr" fontAlgn="ctr"/>
                      <a:r>
                        <a:rPr lang="en-US" sz="1600" b="0" i="0" u="none" strike="noStrike" dirty="0">
                          <a:solidFill>
                            <a:srgbClr val="000000"/>
                          </a:solidFill>
                          <a:effectLst/>
                          <a:latin typeface="Times New Roman"/>
                        </a:rPr>
                        <a:t>2006</a:t>
                      </a:r>
                    </a:p>
                  </a:txBody>
                  <a:tcPr marL="3534" marR="3534" marT="35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tc>
                  <a:txBody>
                    <a:bodyPr/>
                    <a:lstStyle/>
                    <a:p>
                      <a:pPr algn="ctr" fontAlgn="ctr"/>
                      <a:endParaRPr lang="en-US" sz="1400" b="0" i="0" u="none" strike="noStrike">
                        <a:solidFill>
                          <a:srgbClr val="000000"/>
                        </a:solidFill>
                        <a:effectLst/>
                        <a:latin typeface="Times New Roman"/>
                      </a:endParaRPr>
                    </a:p>
                  </a:txBody>
                  <a:tcPr marL="3534" marR="3534" marT="3534"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endParaRPr lang="en-US" sz="1400" b="0" i="0" u="none" strike="noStrike" dirty="0">
                        <a:solidFill>
                          <a:srgbClr val="000000"/>
                        </a:solidFill>
                        <a:effectLst/>
                        <a:latin typeface="Times New Roman"/>
                      </a:endParaRPr>
                    </a:p>
                  </a:txBody>
                  <a:tcPr marL="3534" marR="3534" marT="3534" marB="0" anchor="ctr">
                    <a:lnL>
                      <a:noFill/>
                    </a:lnL>
                    <a:lnR>
                      <a:noFill/>
                    </a:lnR>
                    <a:lnT>
                      <a:noFill/>
                    </a:lnT>
                    <a:lnB>
                      <a:noFill/>
                    </a:lnB>
                  </a:tcPr>
                </a:tc>
                <a:tc>
                  <a:txBody>
                    <a:bodyPr/>
                    <a:lstStyle/>
                    <a:p>
                      <a:pPr algn="ctr" fontAlgn="ctr"/>
                      <a:endParaRPr lang="en-US" sz="1400" b="0" i="0" u="none" strike="noStrike" dirty="0">
                        <a:solidFill>
                          <a:srgbClr val="000000"/>
                        </a:solidFill>
                        <a:effectLst/>
                        <a:latin typeface="Times New Roman"/>
                      </a:endParaRPr>
                    </a:p>
                  </a:txBody>
                  <a:tcPr marL="3534" marR="3534" marT="3534"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600" b="0" i="0" u="none" strike="noStrike" dirty="0">
                          <a:solidFill>
                            <a:srgbClr val="000000"/>
                          </a:solidFill>
                          <a:effectLst/>
                          <a:latin typeface="Times New Roman"/>
                        </a:rPr>
                        <a:t>2006</a:t>
                      </a:r>
                    </a:p>
                  </a:txBody>
                  <a:tcPr marL="3534" marR="3534" marT="35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r>
              <a:tr h="882824">
                <a:tc>
                  <a:txBody>
                    <a:bodyPr/>
                    <a:lstStyle/>
                    <a:p>
                      <a:pPr algn="ctr" fontAlgn="ctr"/>
                      <a:r>
                        <a:rPr lang="en-US" sz="1600" b="0" i="0" u="none" strike="noStrike" dirty="0">
                          <a:solidFill>
                            <a:srgbClr val="000000"/>
                          </a:solidFill>
                          <a:effectLst/>
                          <a:latin typeface="Times New Roman"/>
                        </a:rPr>
                        <a:t>F</a:t>
                      </a:r>
                      <a:r>
                        <a:rPr lang="en-US" sz="1600" b="0" i="0" u="none" strike="noStrike" baseline="-25000" dirty="0">
                          <a:solidFill>
                            <a:srgbClr val="000000"/>
                          </a:solidFill>
                          <a:effectLst/>
                          <a:latin typeface="Times New Roman"/>
                        </a:rPr>
                        <a:t>2</a:t>
                      </a:r>
                      <a:r>
                        <a:rPr lang="en-US" sz="1600" b="0" i="0" u="none" strike="noStrike" dirty="0">
                          <a:solidFill>
                            <a:srgbClr val="000000"/>
                          </a:solidFill>
                          <a:effectLst/>
                          <a:latin typeface="Times New Roman"/>
                        </a:rPr>
                        <a:t> adults-2nd gen hatchery                          </a:t>
                      </a:r>
                    </a:p>
                  </a:txBody>
                  <a:tcPr marL="3534" marR="3534" marT="35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tc>
                  <a:txBody>
                    <a:bodyPr/>
                    <a:lstStyle/>
                    <a:p>
                      <a:pPr algn="ctr" fontAlgn="ctr"/>
                      <a:endParaRPr lang="en-US" sz="1400" b="0" i="0" u="none" strike="noStrike">
                        <a:solidFill>
                          <a:srgbClr val="000000"/>
                        </a:solidFill>
                        <a:effectLst/>
                        <a:latin typeface="Times New Roman"/>
                      </a:endParaRPr>
                    </a:p>
                  </a:txBody>
                  <a:tcPr marL="3534" marR="3534" marT="3534"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endParaRPr lang="en-US" sz="1400" b="0" i="0" u="none" strike="noStrike">
                        <a:solidFill>
                          <a:srgbClr val="000000"/>
                        </a:solidFill>
                        <a:effectLst/>
                        <a:latin typeface="Times New Roman"/>
                      </a:endParaRPr>
                    </a:p>
                  </a:txBody>
                  <a:tcPr marL="3534" marR="3534" marT="3534" marB="0" anchor="ctr">
                    <a:lnL>
                      <a:noFill/>
                    </a:lnL>
                    <a:lnR>
                      <a:noFill/>
                    </a:lnR>
                    <a:lnT>
                      <a:noFill/>
                    </a:lnT>
                    <a:lnB>
                      <a:noFill/>
                    </a:lnB>
                  </a:tcPr>
                </a:tc>
                <a:tc>
                  <a:txBody>
                    <a:bodyPr/>
                    <a:lstStyle/>
                    <a:p>
                      <a:pPr algn="ctr" fontAlgn="ctr"/>
                      <a:endParaRPr lang="en-US" sz="1400" b="0" i="0" u="none" strike="noStrike" dirty="0">
                        <a:solidFill>
                          <a:srgbClr val="000000"/>
                        </a:solidFill>
                        <a:effectLst/>
                        <a:latin typeface="Times New Roman"/>
                      </a:endParaRPr>
                    </a:p>
                  </a:txBody>
                  <a:tcPr marL="3534" marR="3534" marT="3534"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600" b="0" i="0" u="none" strike="noStrike" dirty="0">
                          <a:solidFill>
                            <a:srgbClr val="000000"/>
                          </a:solidFill>
                          <a:effectLst/>
                          <a:latin typeface="Times New Roman"/>
                        </a:rPr>
                        <a:t>F</a:t>
                      </a:r>
                      <a:r>
                        <a:rPr lang="en-US" sz="1600" b="0" i="0" u="none" strike="noStrike" baseline="-25000" dirty="0">
                          <a:solidFill>
                            <a:srgbClr val="000000"/>
                          </a:solidFill>
                          <a:effectLst/>
                          <a:latin typeface="Times New Roman"/>
                        </a:rPr>
                        <a:t>2</a:t>
                      </a:r>
                      <a:r>
                        <a:rPr lang="en-US" sz="1600" b="0" i="0" u="none" strike="noStrike" dirty="0">
                          <a:solidFill>
                            <a:srgbClr val="000000"/>
                          </a:solidFill>
                          <a:effectLst/>
                          <a:latin typeface="Times New Roman"/>
                        </a:rPr>
                        <a:t> adults-natural origin (possible hatchery influence</a:t>
                      </a:r>
                      <a:r>
                        <a:rPr lang="en-US" sz="1600" b="0" i="0" u="none" strike="noStrike" dirty="0" smtClean="0">
                          <a:solidFill>
                            <a:srgbClr val="000000"/>
                          </a:solidFill>
                          <a:effectLst/>
                          <a:latin typeface="Times New Roman"/>
                        </a:rPr>
                        <a:t>)</a:t>
                      </a:r>
                      <a:endParaRPr lang="en-US" sz="1600" b="0" i="0" u="none" strike="noStrike" dirty="0">
                        <a:solidFill>
                          <a:srgbClr val="000000"/>
                        </a:solidFill>
                        <a:effectLst/>
                        <a:latin typeface="Times New Roman"/>
                      </a:endParaRPr>
                    </a:p>
                  </a:txBody>
                  <a:tcPr marL="3534" marR="3534" marT="35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r>
              <a:tr h="214423">
                <a:tc>
                  <a:txBody>
                    <a:bodyPr/>
                    <a:lstStyle/>
                    <a:p>
                      <a:pPr algn="ctr" fontAlgn="ctr"/>
                      <a:endParaRPr lang="en-US" sz="1600" b="0" i="0" u="none" strike="noStrike" dirty="0">
                        <a:solidFill>
                          <a:srgbClr val="000000"/>
                        </a:solidFill>
                        <a:effectLst/>
                        <a:latin typeface="Times New Roman"/>
                      </a:endParaRPr>
                    </a:p>
                  </a:txBody>
                  <a:tcPr marL="3534" marR="3534" marT="3534"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1400" b="0" i="0" u="none" strike="noStrike">
                        <a:solidFill>
                          <a:srgbClr val="000000"/>
                        </a:solidFill>
                        <a:effectLst/>
                        <a:latin typeface="Times New Roman"/>
                      </a:endParaRPr>
                    </a:p>
                  </a:txBody>
                  <a:tcPr marL="3534" marR="3534" marT="3534" marB="0" anchor="ctr">
                    <a:lnL>
                      <a:noFill/>
                    </a:lnL>
                    <a:lnR>
                      <a:noFill/>
                    </a:lnR>
                    <a:lnT>
                      <a:noFill/>
                    </a:lnT>
                    <a:lnB>
                      <a:noFill/>
                    </a:lnB>
                  </a:tcPr>
                </a:tc>
                <a:tc>
                  <a:txBody>
                    <a:bodyPr/>
                    <a:lstStyle/>
                    <a:p>
                      <a:pPr algn="ctr" fontAlgn="ctr"/>
                      <a:endParaRPr lang="en-US" sz="1400" b="0" i="0" u="none" strike="noStrike">
                        <a:solidFill>
                          <a:srgbClr val="000000"/>
                        </a:solidFill>
                        <a:effectLst/>
                        <a:latin typeface="Times New Roman"/>
                      </a:endParaRPr>
                    </a:p>
                  </a:txBody>
                  <a:tcPr marL="3534" marR="3534" marT="3534" marB="0" anchor="ctr">
                    <a:lnL>
                      <a:noFill/>
                    </a:lnL>
                    <a:lnR>
                      <a:noFill/>
                    </a:lnR>
                    <a:lnT>
                      <a:noFill/>
                    </a:lnT>
                    <a:lnB>
                      <a:noFill/>
                    </a:lnB>
                  </a:tcPr>
                </a:tc>
                <a:tc>
                  <a:txBody>
                    <a:bodyPr/>
                    <a:lstStyle/>
                    <a:p>
                      <a:pPr algn="ctr" fontAlgn="ctr"/>
                      <a:endParaRPr lang="en-US" sz="1400" b="0" i="0" u="none" strike="noStrike">
                        <a:solidFill>
                          <a:srgbClr val="000000"/>
                        </a:solidFill>
                        <a:effectLst/>
                        <a:latin typeface="Times New Roman"/>
                      </a:endParaRPr>
                    </a:p>
                  </a:txBody>
                  <a:tcPr marL="3534" marR="3534" marT="3534" marB="0" anchor="ctr">
                    <a:lnL>
                      <a:noFill/>
                    </a:lnL>
                    <a:lnR>
                      <a:noFill/>
                    </a:lnR>
                    <a:lnT>
                      <a:noFill/>
                    </a:lnT>
                    <a:lnB>
                      <a:noFill/>
                    </a:lnB>
                  </a:tcPr>
                </a:tc>
                <a:tc>
                  <a:txBody>
                    <a:bodyPr/>
                    <a:lstStyle/>
                    <a:p>
                      <a:pPr algn="ctr" fontAlgn="ctr"/>
                      <a:endParaRPr lang="en-US" sz="1600" b="0" i="0" u="none" strike="noStrike" dirty="0">
                        <a:solidFill>
                          <a:srgbClr val="000000"/>
                        </a:solidFill>
                        <a:effectLst/>
                        <a:latin typeface="Times New Roman"/>
                      </a:endParaRPr>
                    </a:p>
                  </a:txBody>
                  <a:tcPr marL="3534" marR="3534" marT="3534"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89527">
                <a:tc>
                  <a:txBody>
                    <a:bodyPr/>
                    <a:lstStyle/>
                    <a:p>
                      <a:pPr algn="ctr" fontAlgn="ctr"/>
                      <a:r>
                        <a:rPr lang="en-US" sz="1600" b="0" i="0" u="none" strike="noStrike" dirty="0">
                          <a:solidFill>
                            <a:srgbClr val="000000"/>
                          </a:solidFill>
                          <a:effectLst/>
                          <a:latin typeface="Times New Roman"/>
                        </a:rPr>
                        <a:t>2010</a:t>
                      </a:r>
                    </a:p>
                  </a:txBody>
                  <a:tcPr marL="3534" marR="3534" marT="35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tc>
                  <a:txBody>
                    <a:bodyPr/>
                    <a:lstStyle/>
                    <a:p>
                      <a:pPr algn="ctr" fontAlgn="ctr"/>
                      <a:endParaRPr lang="en-US" sz="1400" b="0" i="0" u="none" strike="noStrike">
                        <a:solidFill>
                          <a:srgbClr val="000000"/>
                        </a:solidFill>
                        <a:effectLst/>
                        <a:latin typeface="Times New Roman"/>
                      </a:endParaRPr>
                    </a:p>
                  </a:txBody>
                  <a:tcPr marL="3534" marR="3534" marT="3534"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endParaRPr lang="en-US" sz="1400" b="0" i="0" u="none" strike="noStrike">
                        <a:solidFill>
                          <a:srgbClr val="000000"/>
                        </a:solidFill>
                        <a:effectLst/>
                        <a:latin typeface="Times New Roman"/>
                      </a:endParaRPr>
                    </a:p>
                  </a:txBody>
                  <a:tcPr marL="3534" marR="3534" marT="3534" marB="0" anchor="ctr">
                    <a:lnL>
                      <a:noFill/>
                    </a:lnL>
                    <a:lnR>
                      <a:noFill/>
                    </a:lnR>
                    <a:lnT>
                      <a:noFill/>
                    </a:lnT>
                    <a:lnB>
                      <a:noFill/>
                    </a:lnB>
                  </a:tcPr>
                </a:tc>
                <a:tc>
                  <a:txBody>
                    <a:bodyPr/>
                    <a:lstStyle/>
                    <a:p>
                      <a:pPr algn="ctr" fontAlgn="ctr"/>
                      <a:endParaRPr lang="en-US" sz="1400" b="0" i="0" u="none" strike="noStrike">
                        <a:solidFill>
                          <a:srgbClr val="000000"/>
                        </a:solidFill>
                        <a:effectLst/>
                        <a:latin typeface="Times New Roman"/>
                      </a:endParaRPr>
                    </a:p>
                  </a:txBody>
                  <a:tcPr marL="3534" marR="3534" marT="3534"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600" b="0" i="0" u="none" strike="noStrike" dirty="0">
                          <a:solidFill>
                            <a:srgbClr val="000000"/>
                          </a:solidFill>
                          <a:effectLst/>
                          <a:latin typeface="Times New Roman"/>
                        </a:rPr>
                        <a:t>2010</a:t>
                      </a:r>
                    </a:p>
                  </a:txBody>
                  <a:tcPr marL="3534" marR="3534" marT="35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r>
              <a:tr h="882824">
                <a:tc>
                  <a:txBody>
                    <a:bodyPr/>
                    <a:lstStyle/>
                    <a:p>
                      <a:pPr algn="ctr" fontAlgn="ctr"/>
                      <a:r>
                        <a:rPr lang="en-US" sz="1600" b="0" i="0" u="none" strike="noStrike" dirty="0">
                          <a:solidFill>
                            <a:srgbClr val="000000"/>
                          </a:solidFill>
                          <a:effectLst/>
                          <a:latin typeface="Times New Roman"/>
                        </a:rPr>
                        <a:t>F</a:t>
                      </a:r>
                      <a:r>
                        <a:rPr lang="en-US" sz="1600" b="0" i="0" u="none" strike="noStrike" baseline="-25000" dirty="0">
                          <a:solidFill>
                            <a:srgbClr val="000000"/>
                          </a:solidFill>
                          <a:effectLst/>
                          <a:latin typeface="Times New Roman"/>
                        </a:rPr>
                        <a:t>3</a:t>
                      </a:r>
                      <a:r>
                        <a:rPr lang="en-US" sz="1600" b="0" i="0" u="none" strike="noStrike" dirty="0">
                          <a:solidFill>
                            <a:srgbClr val="000000"/>
                          </a:solidFill>
                          <a:effectLst/>
                          <a:latin typeface="Times New Roman"/>
                        </a:rPr>
                        <a:t> adults-3rd gen hatchery                     </a:t>
                      </a:r>
                    </a:p>
                  </a:txBody>
                  <a:tcPr marL="3534" marR="3534" marT="35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tc>
                  <a:txBody>
                    <a:bodyPr/>
                    <a:lstStyle/>
                    <a:p>
                      <a:pPr algn="ctr" fontAlgn="ctr"/>
                      <a:endParaRPr lang="en-US" sz="1400" b="0" i="0" u="none" strike="noStrike">
                        <a:solidFill>
                          <a:srgbClr val="000000"/>
                        </a:solidFill>
                        <a:effectLst/>
                        <a:latin typeface="Times New Roman"/>
                      </a:endParaRPr>
                    </a:p>
                  </a:txBody>
                  <a:tcPr marL="3534" marR="3534" marT="3534"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endParaRPr lang="en-US" sz="1400" b="0" i="0" u="none" strike="noStrike">
                        <a:solidFill>
                          <a:srgbClr val="000000"/>
                        </a:solidFill>
                        <a:effectLst/>
                        <a:latin typeface="Times New Roman"/>
                      </a:endParaRPr>
                    </a:p>
                  </a:txBody>
                  <a:tcPr marL="3534" marR="3534" marT="3534" marB="0" anchor="ctr">
                    <a:lnL>
                      <a:noFill/>
                    </a:lnL>
                    <a:lnR>
                      <a:noFill/>
                    </a:lnR>
                    <a:lnT>
                      <a:noFill/>
                    </a:lnT>
                    <a:lnB>
                      <a:noFill/>
                    </a:lnB>
                  </a:tcPr>
                </a:tc>
                <a:tc>
                  <a:txBody>
                    <a:bodyPr/>
                    <a:lstStyle/>
                    <a:p>
                      <a:pPr algn="ctr" fontAlgn="ctr"/>
                      <a:endParaRPr lang="en-US" sz="1400" b="0" i="0" u="none" strike="noStrike">
                        <a:solidFill>
                          <a:srgbClr val="000000"/>
                        </a:solidFill>
                        <a:effectLst/>
                        <a:latin typeface="Times New Roman"/>
                      </a:endParaRPr>
                    </a:p>
                  </a:txBody>
                  <a:tcPr marL="3534" marR="3534" marT="3534"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600" b="0" i="0" u="none" strike="noStrike" dirty="0">
                          <a:solidFill>
                            <a:srgbClr val="000000"/>
                          </a:solidFill>
                          <a:effectLst/>
                          <a:latin typeface="Times New Roman"/>
                        </a:rPr>
                        <a:t>F</a:t>
                      </a:r>
                      <a:r>
                        <a:rPr lang="en-US" sz="1600" b="0" i="0" u="none" strike="noStrike" baseline="-25000" dirty="0">
                          <a:solidFill>
                            <a:srgbClr val="000000"/>
                          </a:solidFill>
                          <a:effectLst/>
                          <a:latin typeface="Times New Roman"/>
                        </a:rPr>
                        <a:t>3</a:t>
                      </a:r>
                      <a:r>
                        <a:rPr lang="en-US" sz="1600" b="0" i="0" u="none" strike="noStrike" dirty="0">
                          <a:solidFill>
                            <a:srgbClr val="000000"/>
                          </a:solidFill>
                          <a:effectLst/>
                          <a:latin typeface="Times New Roman"/>
                        </a:rPr>
                        <a:t> adults-natural origin (possible hatchery influence</a:t>
                      </a:r>
                      <a:r>
                        <a:rPr lang="en-US" sz="1600" b="0" i="0" u="none" strike="noStrike" dirty="0" smtClean="0">
                          <a:solidFill>
                            <a:srgbClr val="000000"/>
                          </a:solidFill>
                          <a:effectLst/>
                          <a:latin typeface="Times New Roman"/>
                        </a:rPr>
                        <a:t>)</a:t>
                      </a:r>
                      <a:endParaRPr lang="en-US" sz="1600" b="0" i="0" u="none" strike="noStrike" dirty="0">
                        <a:solidFill>
                          <a:srgbClr val="000000"/>
                        </a:solidFill>
                        <a:effectLst/>
                        <a:latin typeface="Times New Roman"/>
                      </a:endParaRPr>
                    </a:p>
                  </a:txBody>
                  <a:tcPr marL="3534" marR="3534" marT="35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r>
              <a:tr h="214423">
                <a:tc>
                  <a:txBody>
                    <a:bodyPr/>
                    <a:lstStyle/>
                    <a:p>
                      <a:pPr algn="ctr" fontAlgn="ctr"/>
                      <a:endParaRPr lang="en-US" sz="1600" b="0" i="0" u="none" strike="noStrike" dirty="0">
                        <a:solidFill>
                          <a:srgbClr val="000000"/>
                        </a:solidFill>
                        <a:effectLst/>
                        <a:latin typeface="Times New Roman"/>
                      </a:endParaRPr>
                    </a:p>
                  </a:txBody>
                  <a:tcPr marL="3534" marR="3534" marT="3534"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1400" b="0" i="0" u="none" strike="noStrike">
                        <a:solidFill>
                          <a:srgbClr val="000000"/>
                        </a:solidFill>
                        <a:effectLst/>
                        <a:latin typeface="Times New Roman"/>
                      </a:endParaRPr>
                    </a:p>
                  </a:txBody>
                  <a:tcPr marL="3534" marR="3534" marT="3534" marB="0" anchor="ctr">
                    <a:lnL>
                      <a:noFill/>
                    </a:lnL>
                    <a:lnR>
                      <a:noFill/>
                    </a:lnR>
                    <a:lnT>
                      <a:noFill/>
                    </a:lnT>
                    <a:lnB>
                      <a:noFill/>
                    </a:lnB>
                  </a:tcPr>
                </a:tc>
                <a:tc>
                  <a:txBody>
                    <a:bodyPr/>
                    <a:lstStyle/>
                    <a:p>
                      <a:pPr algn="ctr" fontAlgn="ctr"/>
                      <a:endParaRPr lang="en-US" sz="1400" b="0" i="0" u="none" strike="noStrike">
                        <a:solidFill>
                          <a:srgbClr val="000000"/>
                        </a:solidFill>
                        <a:effectLst/>
                        <a:latin typeface="Times New Roman"/>
                      </a:endParaRPr>
                    </a:p>
                  </a:txBody>
                  <a:tcPr marL="3534" marR="3534" marT="3534" marB="0" anchor="ctr">
                    <a:lnL>
                      <a:noFill/>
                    </a:lnL>
                    <a:lnR>
                      <a:noFill/>
                    </a:lnR>
                    <a:lnT>
                      <a:noFill/>
                    </a:lnT>
                    <a:lnB>
                      <a:noFill/>
                    </a:lnB>
                  </a:tcPr>
                </a:tc>
                <a:tc>
                  <a:txBody>
                    <a:bodyPr/>
                    <a:lstStyle/>
                    <a:p>
                      <a:pPr algn="ctr" fontAlgn="ctr"/>
                      <a:endParaRPr lang="en-US" sz="1400" b="0" i="0" u="none" strike="noStrike">
                        <a:solidFill>
                          <a:srgbClr val="000000"/>
                        </a:solidFill>
                        <a:effectLst/>
                        <a:latin typeface="Times New Roman"/>
                      </a:endParaRPr>
                    </a:p>
                  </a:txBody>
                  <a:tcPr marL="3534" marR="3534" marT="3534" marB="0" anchor="ctr">
                    <a:lnL>
                      <a:noFill/>
                    </a:lnL>
                    <a:lnR>
                      <a:noFill/>
                    </a:lnR>
                    <a:lnT>
                      <a:noFill/>
                    </a:lnT>
                    <a:lnB>
                      <a:noFill/>
                    </a:lnB>
                  </a:tcPr>
                </a:tc>
                <a:tc>
                  <a:txBody>
                    <a:bodyPr/>
                    <a:lstStyle/>
                    <a:p>
                      <a:pPr algn="ctr" fontAlgn="ctr"/>
                      <a:endParaRPr lang="en-US" sz="1600" b="0" i="0" u="none" strike="noStrike" dirty="0">
                        <a:solidFill>
                          <a:srgbClr val="000000"/>
                        </a:solidFill>
                        <a:effectLst/>
                        <a:latin typeface="Times New Roman"/>
                      </a:endParaRPr>
                    </a:p>
                  </a:txBody>
                  <a:tcPr marL="3534" marR="3534" marT="3534"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89527">
                <a:tc>
                  <a:txBody>
                    <a:bodyPr/>
                    <a:lstStyle/>
                    <a:p>
                      <a:pPr algn="ctr" fontAlgn="ctr"/>
                      <a:r>
                        <a:rPr lang="en-US" sz="1600" b="0" i="0" u="none" strike="noStrike" dirty="0">
                          <a:solidFill>
                            <a:srgbClr val="000000"/>
                          </a:solidFill>
                          <a:effectLst/>
                          <a:latin typeface="Times New Roman"/>
                        </a:rPr>
                        <a:t>2014</a:t>
                      </a:r>
                    </a:p>
                  </a:txBody>
                  <a:tcPr marL="3534" marR="3534" marT="35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tc>
                  <a:txBody>
                    <a:bodyPr/>
                    <a:lstStyle/>
                    <a:p>
                      <a:pPr algn="ctr" fontAlgn="ctr"/>
                      <a:endParaRPr lang="en-US" sz="1400" b="0" i="0" u="none" strike="noStrike">
                        <a:solidFill>
                          <a:srgbClr val="000000"/>
                        </a:solidFill>
                        <a:effectLst/>
                        <a:latin typeface="Times New Roman"/>
                      </a:endParaRPr>
                    </a:p>
                  </a:txBody>
                  <a:tcPr marL="3534" marR="3534" marT="3534"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endParaRPr lang="en-US" sz="1400" b="0" i="0" u="none" strike="noStrike">
                        <a:solidFill>
                          <a:srgbClr val="000000"/>
                        </a:solidFill>
                        <a:effectLst/>
                        <a:latin typeface="Times New Roman"/>
                      </a:endParaRPr>
                    </a:p>
                  </a:txBody>
                  <a:tcPr marL="3534" marR="3534" marT="3534" marB="0" anchor="ctr">
                    <a:lnL>
                      <a:noFill/>
                    </a:lnL>
                    <a:lnR>
                      <a:noFill/>
                    </a:lnR>
                    <a:lnT>
                      <a:noFill/>
                    </a:lnT>
                    <a:lnB>
                      <a:noFill/>
                    </a:lnB>
                  </a:tcPr>
                </a:tc>
                <a:tc>
                  <a:txBody>
                    <a:bodyPr/>
                    <a:lstStyle/>
                    <a:p>
                      <a:pPr algn="ctr" fontAlgn="ctr"/>
                      <a:endParaRPr lang="en-US" sz="1400" b="0" i="0" u="none" strike="noStrike">
                        <a:solidFill>
                          <a:srgbClr val="000000"/>
                        </a:solidFill>
                        <a:effectLst/>
                        <a:latin typeface="Times New Roman"/>
                      </a:endParaRPr>
                    </a:p>
                  </a:txBody>
                  <a:tcPr marL="3534" marR="3534" marT="3534"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600" b="0" i="0" u="none" strike="noStrike" dirty="0">
                          <a:solidFill>
                            <a:srgbClr val="000000"/>
                          </a:solidFill>
                          <a:effectLst/>
                          <a:latin typeface="Times New Roman"/>
                        </a:rPr>
                        <a:t>2014</a:t>
                      </a:r>
                    </a:p>
                  </a:txBody>
                  <a:tcPr marL="3534" marR="3534" marT="35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r>
              <a:tr h="882824">
                <a:tc>
                  <a:txBody>
                    <a:bodyPr/>
                    <a:lstStyle/>
                    <a:p>
                      <a:pPr algn="ctr" fontAlgn="ctr"/>
                      <a:r>
                        <a:rPr lang="en-US" sz="1600" b="0" i="0" u="none" strike="noStrike" dirty="0">
                          <a:solidFill>
                            <a:srgbClr val="000000"/>
                          </a:solidFill>
                          <a:effectLst/>
                          <a:latin typeface="Times New Roman"/>
                        </a:rPr>
                        <a:t>F</a:t>
                      </a:r>
                      <a:r>
                        <a:rPr lang="en-US" sz="1600" b="0" i="0" u="none" strike="noStrike" baseline="-25000" dirty="0">
                          <a:solidFill>
                            <a:srgbClr val="000000"/>
                          </a:solidFill>
                          <a:effectLst/>
                          <a:latin typeface="Times New Roman"/>
                        </a:rPr>
                        <a:t>4</a:t>
                      </a:r>
                      <a:r>
                        <a:rPr lang="en-US" sz="1600" b="0" i="0" u="none" strike="noStrike" dirty="0">
                          <a:solidFill>
                            <a:srgbClr val="000000"/>
                          </a:solidFill>
                          <a:effectLst/>
                          <a:latin typeface="Times New Roman"/>
                        </a:rPr>
                        <a:t> adults-4th gen hatchery                     </a:t>
                      </a:r>
                    </a:p>
                  </a:txBody>
                  <a:tcPr marL="3534" marR="3534" marT="35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tc>
                  <a:txBody>
                    <a:bodyPr/>
                    <a:lstStyle/>
                    <a:p>
                      <a:pPr algn="ctr" fontAlgn="ctr"/>
                      <a:endParaRPr lang="en-US" sz="1400" b="0" i="0" u="none" strike="noStrike">
                        <a:solidFill>
                          <a:srgbClr val="000000"/>
                        </a:solidFill>
                        <a:effectLst/>
                        <a:latin typeface="Times New Roman"/>
                      </a:endParaRPr>
                    </a:p>
                  </a:txBody>
                  <a:tcPr marL="3534" marR="3534" marT="3534"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endParaRPr lang="en-US" sz="1400" b="0" i="0" u="none" strike="noStrike">
                        <a:solidFill>
                          <a:srgbClr val="000000"/>
                        </a:solidFill>
                        <a:effectLst/>
                        <a:latin typeface="Times New Roman"/>
                      </a:endParaRPr>
                    </a:p>
                  </a:txBody>
                  <a:tcPr marL="3534" marR="3534" marT="3534" marB="0" anchor="ctr">
                    <a:lnL>
                      <a:noFill/>
                    </a:lnL>
                    <a:lnR>
                      <a:noFill/>
                    </a:lnR>
                    <a:lnT>
                      <a:noFill/>
                    </a:lnT>
                    <a:lnB>
                      <a:noFill/>
                    </a:lnB>
                  </a:tcPr>
                </a:tc>
                <a:tc>
                  <a:txBody>
                    <a:bodyPr/>
                    <a:lstStyle/>
                    <a:p>
                      <a:pPr algn="ctr" fontAlgn="ctr"/>
                      <a:endParaRPr lang="en-US" sz="1400" b="0" i="0" u="none" strike="noStrike">
                        <a:solidFill>
                          <a:srgbClr val="000000"/>
                        </a:solidFill>
                        <a:effectLst/>
                        <a:latin typeface="Times New Roman"/>
                      </a:endParaRPr>
                    </a:p>
                  </a:txBody>
                  <a:tcPr marL="3534" marR="3534" marT="3534"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600" b="0" i="0" u="none" strike="noStrike" dirty="0">
                          <a:solidFill>
                            <a:srgbClr val="000000"/>
                          </a:solidFill>
                          <a:effectLst/>
                          <a:latin typeface="Times New Roman"/>
                        </a:rPr>
                        <a:t>F</a:t>
                      </a:r>
                      <a:r>
                        <a:rPr lang="en-US" sz="1600" b="0" i="0" u="none" strike="noStrike" baseline="-25000" dirty="0">
                          <a:solidFill>
                            <a:srgbClr val="000000"/>
                          </a:solidFill>
                          <a:effectLst/>
                          <a:latin typeface="Times New Roman"/>
                        </a:rPr>
                        <a:t>4</a:t>
                      </a:r>
                      <a:r>
                        <a:rPr lang="en-US" sz="1600" b="0" i="0" u="none" strike="noStrike" dirty="0">
                          <a:solidFill>
                            <a:srgbClr val="000000"/>
                          </a:solidFill>
                          <a:effectLst/>
                          <a:latin typeface="Times New Roman"/>
                        </a:rPr>
                        <a:t> adults-natural origin (possible hatchery influence</a:t>
                      </a:r>
                      <a:r>
                        <a:rPr lang="en-US" sz="1600" b="0" i="0" u="none" strike="noStrike" dirty="0" smtClean="0">
                          <a:solidFill>
                            <a:srgbClr val="000000"/>
                          </a:solidFill>
                          <a:effectLst/>
                          <a:latin typeface="Times New Roman"/>
                        </a:rPr>
                        <a:t>)</a:t>
                      </a:r>
                      <a:endParaRPr lang="en-US" sz="1600" b="0" i="0" u="none" strike="noStrike" dirty="0">
                        <a:solidFill>
                          <a:srgbClr val="000000"/>
                        </a:solidFill>
                        <a:effectLst/>
                        <a:latin typeface="Times New Roman"/>
                      </a:endParaRPr>
                    </a:p>
                  </a:txBody>
                  <a:tcPr marL="3534" marR="3534" marT="35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r>
            </a:tbl>
          </a:graphicData>
        </a:graphic>
      </p:graphicFrame>
      <p:sp>
        <p:nvSpPr>
          <p:cNvPr id="4" name="TextBox 3"/>
          <p:cNvSpPr txBox="1"/>
          <p:nvPr/>
        </p:nvSpPr>
        <p:spPr>
          <a:xfrm>
            <a:off x="1524000" y="914400"/>
            <a:ext cx="2286000" cy="461665"/>
          </a:xfrm>
          <a:prstGeom prst="rect">
            <a:avLst/>
          </a:prstGeom>
          <a:noFill/>
        </p:spPr>
        <p:txBody>
          <a:bodyPr wrap="square" rtlCol="0">
            <a:spAutoFit/>
          </a:bodyPr>
          <a:lstStyle/>
          <a:p>
            <a:r>
              <a:rPr lang="en-US" sz="2400" dirty="0" smtClean="0">
                <a:solidFill>
                  <a:prstClr val="black"/>
                </a:solidFill>
                <a:latin typeface="Times New Roman" panose="02020603050405020304" pitchFamily="18" charset="0"/>
                <a:cs typeface="Times New Roman" panose="02020603050405020304" pitchFamily="18" charset="0"/>
              </a:rPr>
              <a:t>Segregated Line</a:t>
            </a:r>
            <a:endParaRPr lang="en-US" sz="2400" dirty="0">
              <a:solidFill>
                <a:prstClr val="black"/>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5410200" y="914400"/>
            <a:ext cx="2286000" cy="461665"/>
          </a:xfrm>
          <a:prstGeom prst="rect">
            <a:avLst/>
          </a:prstGeom>
          <a:noFill/>
        </p:spPr>
        <p:txBody>
          <a:bodyPr wrap="square" rtlCol="0">
            <a:spAutoFit/>
          </a:bodyPr>
          <a:lstStyle/>
          <a:p>
            <a:r>
              <a:rPr lang="en-US" sz="2400" dirty="0" smtClean="0">
                <a:solidFill>
                  <a:prstClr val="black"/>
                </a:solidFill>
                <a:latin typeface="Times New Roman" panose="02020603050405020304" pitchFamily="18" charset="0"/>
                <a:cs typeface="Times New Roman" panose="02020603050405020304" pitchFamily="18" charset="0"/>
              </a:rPr>
              <a:t>Integrated Line</a:t>
            </a:r>
            <a:endParaRPr lang="en-US" sz="2400" dirty="0">
              <a:solidFill>
                <a:prstClr val="black"/>
              </a:solidFill>
              <a:latin typeface="Times New Roman" panose="02020603050405020304" pitchFamily="18" charset="0"/>
              <a:cs typeface="Times New Roman" panose="02020603050405020304" pitchFamily="18" charset="0"/>
            </a:endParaRPr>
          </a:p>
        </p:txBody>
      </p:sp>
      <p:cxnSp>
        <p:nvCxnSpPr>
          <p:cNvPr id="7" name="Straight Arrow Connector 6"/>
          <p:cNvCxnSpPr/>
          <p:nvPr/>
        </p:nvCxnSpPr>
        <p:spPr>
          <a:xfrm flipH="1">
            <a:off x="3505200" y="1145232"/>
            <a:ext cx="914400" cy="835968"/>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4572000" y="1145232"/>
            <a:ext cx="914400" cy="835968"/>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 name="Rectangle 2"/>
          <p:cNvSpPr/>
          <p:nvPr/>
        </p:nvSpPr>
        <p:spPr>
          <a:xfrm>
            <a:off x="1219200" y="1376064"/>
            <a:ext cx="6477000" cy="121473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4754483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76200"/>
            <a:ext cx="9525000" cy="6172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3" name="Straight Connector 2"/>
          <p:cNvCxnSpPr/>
          <p:nvPr/>
        </p:nvCxnSpPr>
        <p:spPr>
          <a:xfrm>
            <a:off x="990600" y="457200"/>
            <a:ext cx="6248400" cy="42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990600" y="448574"/>
            <a:ext cx="0" cy="4572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7239000" y="448574"/>
            <a:ext cx="0" cy="4572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391400" y="448998"/>
            <a:ext cx="0" cy="4572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7391400" y="457200"/>
            <a:ext cx="14478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8839200" y="448998"/>
            <a:ext cx="0" cy="4572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990600" y="57514"/>
            <a:ext cx="6248400" cy="400110"/>
          </a:xfrm>
          <a:prstGeom prst="rect">
            <a:avLst/>
          </a:prstGeom>
          <a:noFill/>
        </p:spPr>
        <p:txBody>
          <a:bodyPr wrap="square" rtlCol="0">
            <a:spAutoFit/>
          </a:bodyPr>
          <a:lstStyle/>
          <a:p>
            <a:pPr algn="ctr"/>
            <a:r>
              <a:rPr lang="en-US" sz="2000" dirty="0" smtClean="0">
                <a:solidFill>
                  <a:prstClr val="black"/>
                </a:solidFill>
              </a:rPr>
              <a:t>Linkage Disequilibrium</a:t>
            </a:r>
            <a:endParaRPr lang="en-US" sz="2000" dirty="0">
              <a:solidFill>
                <a:prstClr val="black"/>
              </a:solidFill>
            </a:endParaRPr>
          </a:p>
        </p:txBody>
      </p:sp>
      <p:sp>
        <p:nvSpPr>
          <p:cNvPr id="17" name="TextBox 16"/>
          <p:cNvSpPr txBox="1"/>
          <p:nvPr/>
        </p:nvSpPr>
        <p:spPr>
          <a:xfrm>
            <a:off x="6781800" y="57514"/>
            <a:ext cx="2638232" cy="400110"/>
          </a:xfrm>
          <a:prstGeom prst="rect">
            <a:avLst/>
          </a:prstGeom>
          <a:noFill/>
        </p:spPr>
        <p:txBody>
          <a:bodyPr wrap="square" rtlCol="0">
            <a:spAutoFit/>
          </a:bodyPr>
          <a:lstStyle/>
          <a:p>
            <a:pPr algn="ctr"/>
            <a:r>
              <a:rPr lang="en-US" sz="2000" dirty="0" smtClean="0">
                <a:solidFill>
                  <a:prstClr val="black"/>
                </a:solidFill>
              </a:rPr>
              <a:t>Temporal</a:t>
            </a:r>
            <a:endParaRPr lang="en-US" sz="2000" dirty="0">
              <a:solidFill>
                <a:prstClr val="black"/>
              </a:solidFill>
            </a:endParaRPr>
          </a:p>
        </p:txBody>
      </p:sp>
      <p:sp>
        <p:nvSpPr>
          <p:cNvPr id="4" name="TextBox 3"/>
          <p:cNvSpPr txBox="1"/>
          <p:nvPr/>
        </p:nvSpPr>
        <p:spPr>
          <a:xfrm>
            <a:off x="76200" y="6048345"/>
            <a:ext cx="8610600" cy="461665"/>
          </a:xfrm>
          <a:prstGeom prst="rect">
            <a:avLst/>
          </a:prstGeom>
          <a:noFill/>
        </p:spPr>
        <p:txBody>
          <a:bodyPr wrap="square" rtlCol="0">
            <a:spAutoFit/>
          </a:bodyPr>
          <a:lstStyle/>
          <a:p>
            <a:r>
              <a:rPr lang="en-US" sz="2000" b="1" dirty="0" err="1" smtClean="0">
                <a:solidFill>
                  <a:srgbClr val="000000"/>
                </a:solidFill>
                <a:latin typeface="Times New Roman" panose="02020603050405020304" pitchFamily="18" charset="0"/>
                <a:cs typeface="Times New Roman" panose="02020603050405020304" pitchFamily="18" charset="0"/>
              </a:rPr>
              <a:t>N</a:t>
            </a:r>
            <a:r>
              <a:rPr lang="en-US" sz="2000" b="1" baseline="-25000" dirty="0" err="1" smtClean="0">
                <a:solidFill>
                  <a:srgbClr val="000000"/>
                </a:solidFill>
                <a:latin typeface="Times New Roman" panose="02020603050405020304" pitchFamily="18" charset="0"/>
                <a:cs typeface="Times New Roman" panose="02020603050405020304" pitchFamily="18" charset="0"/>
              </a:rPr>
              <a:t>spawners</a:t>
            </a:r>
            <a:r>
              <a:rPr lang="en-US" sz="2000" b="1" baseline="-25000" dirty="0" smtClean="0">
                <a:solidFill>
                  <a:srgbClr val="000000"/>
                </a:solidFill>
                <a:latin typeface="Times New Roman" panose="02020603050405020304" pitchFamily="18" charset="0"/>
                <a:cs typeface="Times New Roman" panose="02020603050405020304" pitchFamily="18" charset="0"/>
              </a:rPr>
              <a:t> </a:t>
            </a:r>
            <a:r>
              <a:rPr lang="en-US" sz="2400" b="1" dirty="0" smtClean="0">
                <a:solidFill>
                  <a:srgbClr val="000000"/>
                </a:solidFill>
                <a:latin typeface="Times New Roman" panose="02020603050405020304" pitchFamily="18" charset="0"/>
                <a:cs typeface="Times New Roman" panose="02020603050405020304" pitchFamily="18" charset="0"/>
              </a:rPr>
              <a:t>563   387    338   8044   98    3364    69    9267    72</a:t>
            </a:r>
            <a:endParaRPr lang="en-US" sz="2400" dirty="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3299039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396" y="114605"/>
            <a:ext cx="8938404" cy="65909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7950919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609600"/>
            <a:ext cx="9144000" cy="584775"/>
          </a:xfrm>
          <a:prstGeom prst="rect">
            <a:avLst/>
          </a:prstGeom>
          <a:noFill/>
        </p:spPr>
        <p:txBody>
          <a:bodyPr wrap="square" rtlCol="0">
            <a:spAutoFit/>
          </a:bodyPr>
          <a:lstStyle/>
          <a:p>
            <a:pPr algn="ctr"/>
            <a:r>
              <a:rPr lang="en-US" sz="3200" dirty="0" smtClean="0">
                <a:latin typeface="Times New Roman" panose="02020603050405020304" pitchFamily="18" charset="0"/>
                <a:cs typeface="Times New Roman" panose="02020603050405020304" pitchFamily="18" charset="0"/>
              </a:rPr>
              <a:t>Is Selection Acting on Fitness-Related Traits?</a:t>
            </a:r>
            <a:endParaRPr lang="en-US" sz="3200" dirty="0">
              <a:latin typeface="Times New Roman" panose="02020603050405020304" pitchFamily="18" charset="0"/>
              <a:cs typeface="Times New Roman" panose="02020603050405020304" pitchFamily="18" charset="0"/>
            </a:endParaRPr>
          </a:p>
        </p:txBody>
      </p:sp>
      <p:sp>
        <p:nvSpPr>
          <p:cNvPr id="3" name="TextBox 2"/>
          <p:cNvSpPr txBox="1"/>
          <p:nvPr/>
        </p:nvSpPr>
        <p:spPr>
          <a:xfrm>
            <a:off x="152400" y="1677412"/>
            <a:ext cx="8991600" cy="3046988"/>
          </a:xfrm>
          <a:prstGeom prst="rect">
            <a:avLst/>
          </a:prstGeom>
          <a:noFill/>
        </p:spPr>
        <p:txBody>
          <a:bodyPr wrap="square" rtlCol="0">
            <a:spAutoFit/>
          </a:bodyPr>
          <a:lstStyle/>
          <a:p>
            <a:pPr marL="285750" indent="-285750">
              <a:buFont typeface="Wingdings" panose="05000000000000000000" pitchFamily="2" charset="2"/>
              <a:buChar char="Ø"/>
            </a:pPr>
            <a:r>
              <a:rPr lang="en-US" sz="2400" dirty="0" smtClean="0">
                <a:latin typeface="Times New Roman" panose="02020603050405020304" pitchFamily="18" charset="0"/>
                <a:cs typeface="Times New Roman" panose="02020603050405020304" pitchFamily="18" charset="0"/>
              </a:rPr>
              <a:t>Look for associations between genetic markers and traits of interest using GWAS and Random Forest analyses. </a:t>
            </a:r>
          </a:p>
          <a:p>
            <a:endParaRPr lang="en-US" sz="2400" dirty="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Ø"/>
            </a:pPr>
            <a:r>
              <a:rPr lang="en-US" sz="2400" dirty="0" smtClean="0">
                <a:latin typeface="Times New Roman" panose="02020603050405020304" pitchFamily="18" charset="0"/>
                <a:cs typeface="Times New Roman" panose="02020603050405020304" pitchFamily="18" charset="0"/>
              </a:rPr>
              <a:t>Preliminary results for GWAS on 361 individuals at 3428 loci</a:t>
            </a:r>
          </a:p>
          <a:p>
            <a:pPr marL="1257300" lvl="2" indent="-342900">
              <a:buFont typeface="Wingdings" panose="05000000000000000000" pitchFamily="2" charset="2"/>
              <a:buChar char="§"/>
            </a:pPr>
            <a:r>
              <a:rPr lang="en-US" sz="2400" dirty="0" smtClean="0">
                <a:latin typeface="Times New Roman" panose="02020603050405020304" pitchFamily="18" charset="0"/>
                <a:cs typeface="Times New Roman" panose="02020603050405020304" pitchFamily="18" charset="0"/>
              </a:rPr>
              <a:t>Return date to </a:t>
            </a:r>
            <a:r>
              <a:rPr lang="en-US" sz="2400" dirty="0" err="1" smtClean="0">
                <a:latin typeface="Times New Roman" panose="02020603050405020304" pitchFamily="18" charset="0"/>
                <a:cs typeface="Times New Roman" panose="02020603050405020304" pitchFamily="18" charset="0"/>
              </a:rPr>
              <a:t>Roza</a:t>
            </a:r>
            <a:endParaRPr lang="en-US" sz="2400" dirty="0" smtClean="0">
              <a:latin typeface="Times New Roman" panose="02020603050405020304" pitchFamily="18" charset="0"/>
              <a:cs typeface="Times New Roman" panose="02020603050405020304" pitchFamily="18" charset="0"/>
            </a:endParaRPr>
          </a:p>
          <a:p>
            <a:pPr marL="1257300" lvl="2" indent="-342900">
              <a:buFont typeface="Wingdings" panose="05000000000000000000" pitchFamily="2" charset="2"/>
              <a:buChar char="§"/>
            </a:pPr>
            <a:r>
              <a:rPr lang="en-US" sz="2400" dirty="0" smtClean="0">
                <a:latin typeface="Times New Roman" panose="02020603050405020304" pitchFamily="18" charset="0"/>
                <a:cs typeface="Times New Roman" panose="02020603050405020304" pitchFamily="18" charset="0"/>
              </a:rPr>
              <a:t>Age at return</a:t>
            </a:r>
          </a:p>
          <a:p>
            <a:pPr marL="1257300" lvl="2" indent="-342900">
              <a:buFont typeface="Wingdings" panose="05000000000000000000" pitchFamily="2" charset="2"/>
              <a:buChar char="§"/>
            </a:pPr>
            <a:r>
              <a:rPr lang="en-US" sz="2400" dirty="0" smtClean="0">
                <a:latin typeface="Times New Roman" panose="02020603050405020304" pitchFamily="18" charset="0"/>
                <a:cs typeface="Times New Roman" panose="02020603050405020304" pitchFamily="18" charset="0"/>
              </a:rPr>
              <a:t>Weights at </a:t>
            </a:r>
            <a:r>
              <a:rPr lang="en-US" sz="2400" dirty="0" err="1" smtClean="0">
                <a:latin typeface="Times New Roman" panose="02020603050405020304" pitchFamily="18" charset="0"/>
                <a:cs typeface="Times New Roman" panose="02020603050405020304" pitchFamily="18" charset="0"/>
              </a:rPr>
              <a:t>Roza</a:t>
            </a:r>
            <a:r>
              <a:rPr lang="en-US" sz="2400" dirty="0" smtClean="0">
                <a:latin typeface="Times New Roman" panose="02020603050405020304" pitchFamily="18" charset="0"/>
                <a:cs typeface="Times New Roman" panose="02020603050405020304" pitchFamily="18" charset="0"/>
              </a:rPr>
              <a:t> and CESRF</a:t>
            </a:r>
          </a:p>
          <a:p>
            <a:pPr marL="1257300" lvl="2" indent="-342900">
              <a:buFont typeface="Wingdings" panose="05000000000000000000" pitchFamily="2" charset="2"/>
              <a:buChar char="§"/>
            </a:pPr>
            <a:r>
              <a:rPr lang="en-US" sz="2400" dirty="0" smtClean="0">
                <a:latin typeface="Times New Roman" panose="02020603050405020304" pitchFamily="18" charset="0"/>
                <a:cs typeface="Times New Roman" panose="02020603050405020304" pitchFamily="18" charset="0"/>
              </a:rPr>
              <a:t>Fork length at CESRF</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4801641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438" y="38100"/>
            <a:ext cx="8999537" cy="67802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5070568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438" y="38100"/>
            <a:ext cx="8999537" cy="67802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4437756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09600"/>
            <a:ext cx="9144000" cy="667512"/>
          </a:xfrm>
        </p:spPr>
        <p:txBody>
          <a:bodyPr>
            <a:normAutofit/>
          </a:bodyPr>
          <a:lstStyle/>
          <a:p>
            <a:pPr algn="ctr"/>
            <a:r>
              <a:rPr lang="en-US" sz="3600" dirty="0" smtClean="0">
                <a:latin typeface="Times New Roman" panose="02020603050405020304" pitchFamily="18" charset="0"/>
                <a:cs typeface="Times New Roman" panose="02020603050405020304" pitchFamily="18" charset="0"/>
              </a:rPr>
              <a:t>Summary of Results</a:t>
            </a:r>
            <a:endParaRPr lang="en-US" sz="3600" dirty="0">
              <a:latin typeface="Times New Roman" panose="02020603050405020304" pitchFamily="18" charset="0"/>
              <a:cs typeface="Times New Roman" panose="02020603050405020304" pitchFamily="18" charset="0"/>
            </a:endParaRPr>
          </a:p>
        </p:txBody>
      </p:sp>
      <p:sp>
        <p:nvSpPr>
          <p:cNvPr id="3" name="TextBox 2"/>
          <p:cNvSpPr txBox="1"/>
          <p:nvPr/>
        </p:nvSpPr>
        <p:spPr>
          <a:xfrm>
            <a:off x="152400" y="1600200"/>
            <a:ext cx="8991600" cy="5786199"/>
          </a:xfrm>
          <a:prstGeom prst="rect">
            <a:avLst/>
          </a:prstGeom>
          <a:noFill/>
        </p:spPr>
        <p:txBody>
          <a:bodyPr wrap="square" rtlCol="0">
            <a:spAutoFit/>
          </a:bodyPr>
          <a:lstStyle/>
          <a:p>
            <a:pPr marL="285750" indent="-285750">
              <a:lnSpc>
                <a:spcPct val="150000"/>
              </a:lnSpc>
              <a:spcAft>
                <a:spcPts val="1200"/>
              </a:spcAft>
              <a:buFontTx/>
              <a:buChar char="-"/>
            </a:pPr>
            <a:r>
              <a:rPr lang="en-US" sz="2400" dirty="0" smtClean="0">
                <a:latin typeface="Times New Roman" panose="02020603050405020304" pitchFamily="18" charset="0"/>
                <a:cs typeface="Times New Roman" panose="02020603050405020304" pitchFamily="18" charset="0"/>
              </a:rPr>
              <a:t>Segregated line is still slowly diverging over time</a:t>
            </a:r>
          </a:p>
          <a:p>
            <a:pPr marL="285750" indent="-285750">
              <a:lnSpc>
                <a:spcPct val="150000"/>
              </a:lnSpc>
              <a:spcAft>
                <a:spcPts val="1200"/>
              </a:spcAft>
              <a:buFontTx/>
              <a:buChar char="-"/>
            </a:pPr>
            <a:r>
              <a:rPr lang="en-US" sz="2400" i="1" dirty="0" smtClean="0">
                <a:latin typeface="Times New Roman" panose="02020603050405020304" pitchFamily="18" charset="0"/>
                <a:cs typeface="Times New Roman" panose="02020603050405020304" pitchFamily="18" charset="0"/>
              </a:rPr>
              <a:t>F</a:t>
            </a:r>
            <a:r>
              <a:rPr lang="en-US" sz="2400" i="1" baseline="-25000" dirty="0" smtClean="0">
                <a:latin typeface="Times New Roman" panose="02020603050405020304" pitchFamily="18" charset="0"/>
                <a:cs typeface="Times New Roman" panose="02020603050405020304" pitchFamily="18" charset="0"/>
              </a:rPr>
              <a:t>ST</a:t>
            </a:r>
            <a:r>
              <a:rPr lang="en-US" sz="2400" dirty="0" smtClean="0">
                <a:latin typeface="Times New Roman" panose="02020603050405020304" pitchFamily="18" charset="0"/>
                <a:cs typeface="Times New Roman" panose="02020603050405020304" pitchFamily="18" charset="0"/>
              </a:rPr>
              <a:t> also increased in F</a:t>
            </a:r>
            <a:r>
              <a:rPr lang="en-US" sz="2400" baseline="-25000" dirty="0" smtClean="0">
                <a:latin typeface="Times New Roman" panose="02020603050405020304" pitchFamily="18" charset="0"/>
                <a:cs typeface="Times New Roman" panose="02020603050405020304" pitchFamily="18" charset="0"/>
              </a:rPr>
              <a:t>4</a:t>
            </a:r>
            <a:r>
              <a:rPr lang="en-US" sz="2400" dirty="0" smtClean="0">
                <a:latin typeface="Times New Roman" panose="02020603050405020304" pitchFamily="18" charset="0"/>
                <a:cs typeface="Times New Roman" panose="02020603050405020304" pitchFamily="18" charset="0"/>
              </a:rPr>
              <a:t> INT generation </a:t>
            </a:r>
          </a:p>
          <a:p>
            <a:pPr marL="285750" indent="-285750">
              <a:lnSpc>
                <a:spcPct val="150000"/>
              </a:lnSpc>
              <a:spcAft>
                <a:spcPts val="1200"/>
              </a:spcAft>
              <a:buFontTx/>
              <a:buChar char="-"/>
            </a:pPr>
            <a:r>
              <a:rPr lang="en-US" sz="2400" dirty="0">
                <a:latin typeface="Times New Roman" panose="02020603050405020304" pitchFamily="18" charset="0"/>
                <a:cs typeface="Times New Roman" panose="02020603050405020304" pitchFamily="18" charset="0"/>
              </a:rPr>
              <a:t>G</a:t>
            </a:r>
            <a:r>
              <a:rPr lang="en-US" sz="2400" dirty="0" smtClean="0">
                <a:latin typeface="Times New Roman" panose="02020603050405020304" pitchFamily="18" charset="0"/>
                <a:cs typeface="Times New Roman" panose="02020603050405020304" pitchFamily="18" charset="0"/>
              </a:rPr>
              <a:t>enetic drift is driving divergence </a:t>
            </a:r>
            <a:r>
              <a:rPr lang="en-US" sz="2400" dirty="0">
                <a:latin typeface="Times New Roman" panose="02020603050405020304" pitchFamily="18" charset="0"/>
                <a:cs typeface="Times New Roman" panose="02020603050405020304" pitchFamily="18" charset="0"/>
              </a:rPr>
              <a:t>of SEG </a:t>
            </a:r>
            <a:r>
              <a:rPr lang="en-US" sz="2400" dirty="0" smtClean="0">
                <a:latin typeface="Times New Roman" panose="02020603050405020304" pitchFamily="18" charset="0"/>
                <a:cs typeface="Times New Roman" panose="02020603050405020304" pitchFamily="18" charset="0"/>
              </a:rPr>
              <a:t>line (</a:t>
            </a:r>
            <a:r>
              <a:rPr lang="en-US" sz="2400" dirty="0" err="1" smtClean="0">
                <a:latin typeface="Times New Roman" panose="02020603050405020304" pitchFamily="18" charset="0"/>
                <a:cs typeface="Times New Roman" panose="02020603050405020304" pitchFamily="18" charset="0"/>
              </a:rPr>
              <a:t>broodstock</a:t>
            </a:r>
            <a:r>
              <a:rPr lang="en-US" sz="2400" dirty="0" smtClean="0">
                <a:latin typeface="Times New Roman" panose="02020603050405020304" pitchFamily="18" charset="0"/>
                <a:cs typeface="Times New Roman" panose="02020603050405020304" pitchFamily="18" charset="0"/>
              </a:rPr>
              <a:t> size)</a:t>
            </a:r>
          </a:p>
          <a:p>
            <a:pPr marL="285750" indent="-285750">
              <a:spcAft>
                <a:spcPts val="1200"/>
              </a:spcAft>
              <a:buFontTx/>
              <a:buChar char="-"/>
            </a:pPr>
            <a:r>
              <a:rPr lang="en-US" sz="2400" dirty="0" smtClean="0">
                <a:latin typeface="Times New Roman" panose="02020603050405020304" pitchFamily="18" charset="0"/>
                <a:cs typeface="Times New Roman" panose="02020603050405020304" pitchFamily="18" charset="0"/>
              </a:rPr>
              <a:t>Signatures of selection were identified using 3 methods with good agreement; more abundant and consistent in segregated line</a:t>
            </a:r>
          </a:p>
          <a:p>
            <a:pPr marL="285750" indent="-285750">
              <a:lnSpc>
                <a:spcPct val="150000"/>
              </a:lnSpc>
              <a:spcAft>
                <a:spcPts val="1200"/>
              </a:spcAft>
              <a:buFontTx/>
              <a:buChar char="-"/>
            </a:pPr>
            <a:r>
              <a:rPr lang="en-US" sz="2400" dirty="0" smtClean="0">
                <a:latin typeface="Times New Roman" panose="02020603050405020304" pitchFamily="18" charset="0"/>
                <a:cs typeface="Times New Roman" panose="02020603050405020304" pitchFamily="18" charset="0"/>
              </a:rPr>
              <a:t>Biological significance? No links to fitness-related traits in preliminary GWAS analyses</a:t>
            </a:r>
          </a:p>
          <a:p>
            <a:pPr marL="285750" indent="-285750">
              <a:spcAft>
                <a:spcPts val="1200"/>
              </a:spcAft>
              <a:buFontTx/>
              <a:buChar char="-"/>
            </a:pPr>
            <a:endParaRPr lang="en-US" sz="2400" dirty="0">
              <a:latin typeface="Times New Roman" panose="02020603050405020304" pitchFamily="18" charset="0"/>
              <a:cs typeface="Times New Roman" panose="02020603050405020304" pitchFamily="18" charset="0"/>
            </a:endParaRPr>
          </a:p>
          <a:p>
            <a:pPr marL="285750" indent="-285750">
              <a:spcAft>
                <a:spcPts val="1200"/>
              </a:spcAft>
              <a:buFontTx/>
              <a:buChar char="-"/>
            </a:pPr>
            <a:endParaRPr lang="en-US" sz="2400" dirty="0" smtClean="0">
              <a:latin typeface="Times New Roman" panose="02020603050405020304" pitchFamily="18" charset="0"/>
              <a:cs typeface="Times New Roman" panose="02020603050405020304" pitchFamily="18" charset="0"/>
            </a:endParaRPr>
          </a:p>
          <a:p>
            <a:pPr marL="285750" indent="-285750">
              <a:spcAft>
                <a:spcPts val="1200"/>
              </a:spcAft>
              <a:buFontTx/>
              <a:buChar char="-"/>
            </a:pPr>
            <a:endParaRPr lang="en-US" sz="2400"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44325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685800"/>
            <a:ext cx="9144000" cy="646331"/>
          </a:xfrm>
          <a:prstGeom prst="rect">
            <a:avLst/>
          </a:prstGeom>
          <a:noFill/>
        </p:spPr>
        <p:txBody>
          <a:bodyPr wrap="square" rtlCol="0">
            <a:spAutoFit/>
          </a:bodyPr>
          <a:lstStyle/>
          <a:p>
            <a:pPr algn="ctr"/>
            <a:r>
              <a:rPr lang="en-US" sz="3600" dirty="0" smtClean="0">
                <a:latin typeface="Times New Roman" panose="02020603050405020304" pitchFamily="18" charset="0"/>
                <a:cs typeface="Times New Roman" panose="02020603050405020304" pitchFamily="18" charset="0"/>
              </a:rPr>
              <a:t>Ongoing Research</a:t>
            </a:r>
            <a:endParaRPr lang="en-US" sz="3600" dirty="0">
              <a:latin typeface="Times New Roman" panose="02020603050405020304" pitchFamily="18" charset="0"/>
              <a:cs typeface="Times New Roman" panose="02020603050405020304" pitchFamily="18" charset="0"/>
            </a:endParaRPr>
          </a:p>
        </p:txBody>
      </p:sp>
      <p:sp>
        <p:nvSpPr>
          <p:cNvPr id="3" name="TextBox 2"/>
          <p:cNvSpPr txBox="1"/>
          <p:nvPr/>
        </p:nvSpPr>
        <p:spPr>
          <a:xfrm>
            <a:off x="152400" y="1600200"/>
            <a:ext cx="8991600" cy="2246769"/>
          </a:xfrm>
          <a:prstGeom prst="rect">
            <a:avLst/>
          </a:prstGeom>
          <a:noFill/>
        </p:spPr>
        <p:txBody>
          <a:bodyPr wrap="square" rtlCol="0">
            <a:spAutoFit/>
          </a:bodyPr>
          <a:lstStyle/>
          <a:p>
            <a:pPr marL="342900" indent="-342900">
              <a:spcAft>
                <a:spcPts val="1200"/>
              </a:spcAft>
              <a:buFontTx/>
              <a:buAutoNum type="arabicParenR"/>
            </a:pPr>
            <a:r>
              <a:rPr lang="en-US" sz="2400" dirty="0" smtClean="0">
                <a:latin typeface="Times New Roman" panose="02020603050405020304" pitchFamily="18" charset="0"/>
                <a:cs typeface="Times New Roman" panose="02020603050405020304" pitchFamily="18" charset="0"/>
              </a:rPr>
              <a:t>Finalize analyses to identify loci linked fitness related traits in adults, and determine if these traits are responding to hatchery selection                                   </a:t>
            </a:r>
          </a:p>
          <a:p>
            <a:pPr marL="342900" indent="-342900">
              <a:spcAft>
                <a:spcPts val="1200"/>
              </a:spcAft>
              <a:buFontTx/>
              <a:buAutoNum type="arabicParenR"/>
            </a:pPr>
            <a:r>
              <a:rPr lang="en-US" sz="2400" dirty="0" smtClean="0">
                <a:latin typeface="Times New Roman" panose="02020603050405020304" pitchFamily="18" charset="0"/>
                <a:cs typeface="Times New Roman" panose="02020603050405020304" pitchFamily="18" charset="0"/>
              </a:rPr>
              <a:t>Identify genomic regions associated with hatch timing, early growth rate, and disease resistance</a:t>
            </a:r>
          </a:p>
          <a:p>
            <a:pPr marL="342900" indent="-342900">
              <a:buAutoNum type="arabicParenR"/>
            </a:pPr>
            <a:endParaRPr lang="en-US" sz="2400" dirty="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14800" y="3082337"/>
            <a:ext cx="4953001" cy="3699464"/>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8200" y="3389326"/>
            <a:ext cx="2590800" cy="3468674"/>
          </a:xfrm>
          <a:prstGeom prst="rect">
            <a:avLst/>
          </a:prstGeom>
        </p:spPr>
      </p:pic>
    </p:spTree>
    <p:extLst>
      <p:ext uri="{BB962C8B-B14F-4D97-AF65-F5344CB8AC3E}">
        <p14:creationId xmlns:p14="http://schemas.microsoft.com/office/powerpoint/2010/main" val="1174046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10096" y="1447800"/>
            <a:ext cx="9067800" cy="4893647"/>
          </a:xfrm>
          <a:prstGeom prst="rect">
            <a:avLst/>
          </a:prstGeom>
          <a:noFill/>
        </p:spPr>
        <p:txBody>
          <a:bodyPr wrap="square" rtlCol="0">
            <a:spAutoFit/>
          </a:bodyPr>
          <a:lstStyle/>
          <a:p>
            <a:r>
              <a:rPr lang="en-US" sz="2400" dirty="0" smtClean="0">
                <a:solidFill>
                  <a:prstClr val="black"/>
                </a:solidFill>
                <a:latin typeface="Times New Roman" pitchFamily="18" charset="0"/>
                <a:cs typeface="Times New Roman" pitchFamily="18" charset="0"/>
              </a:rPr>
              <a:t>UW </a:t>
            </a:r>
            <a:r>
              <a:rPr lang="en-US" sz="2400" dirty="0" err="1" smtClean="0">
                <a:solidFill>
                  <a:prstClr val="black"/>
                </a:solidFill>
                <a:latin typeface="Times New Roman" pitchFamily="18" charset="0"/>
                <a:cs typeface="Times New Roman" pitchFamily="18" charset="0"/>
              </a:rPr>
              <a:t>MERlab</a:t>
            </a:r>
            <a:r>
              <a:rPr lang="en-US" sz="2400" dirty="0">
                <a:solidFill>
                  <a:prstClr val="black"/>
                </a:solidFill>
                <a:latin typeface="Times New Roman" pitchFamily="18" charset="0"/>
                <a:cs typeface="Times New Roman" pitchFamily="18" charset="0"/>
              </a:rPr>
              <a:t>: </a:t>
            </a:r>
            <a:r>
              <a:rPr lang="en-US" sz="2400" dirty="0" smtClean="0">
                <a:solidFill>
                  <a:prstClr val="black"/>
                </a:solidFill>
                <a:latin typeface="Times New Roman" pitchFamily="18" charset="0"/>
                <a:cs typeface="Times New Roman" pitchFamily="18" charset="0"/>
              </a:rPr>
              <a:t>Dan </a:t>
            </a:r>
            <a:r>
              <a:rPr lang="en-US" sz="2400" dirty="0" err="1">
                <a:solidFill>
                  <a:prstClr val="black"/>
                </a:solidFill>
                <a:latin typeface="Times New Roman" pitchFamily="18" charset="0"/>
                <a:cs typeface="Times New Roman" pitchFamily="18" charset="0"/>
              </a:rPr>
              <a:t>Drinan</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Miyako</a:t>
            </a:r>
            <a:r>
              <a:rPr lang="en-US" sz="2400" dirty="0">
                <a:solidFill>
                  <a:prstClr val="black"/>
                </a:solidFill>
                <a:latin typeface="Times New Roman" pitchFamily="18" charset="0"/>
                <a:cs typeface="Times New Roman" pitchFamily="18" charset="0"/>
              </a:rPr>
              <a:t> Kodama, Isadora Jimenez-Hidalgo, Katrina van </a:t>
            </a:r>
            <a:r>
              <a:rPr lang="en-US" sz="2400" dirty="0" err="1" smtClean="0">
                <a:solidFill>
                  <a:prstClr val="black"/>
                </a:solidFill>
                <a:latin typeface="Times New Roman" pitchFamily="18" charset="0"/>
                <a:cs typeface="Times New Roman" pitchFamily="18" charset="0"/>
              </a:rPr>
              <a:t>Raay</a:t>
            </a:r>
            <a:r>
              <a:rPr lang="en-US" sz="2400" dirty="0" smtClean="0">
                <a:solidFill>
                  <a:prstClr val="black"/>
                </a:solidFill>
                <a:latin typeface="Times New Roman" pitchFamily="18" charset="0"/>
                <a:cs typeface="Times New Roman" pitchFamily="18" charset="0"/>
              </a:rPr>
              <a:t>, Lorenz Hauser</a:t>
            </a:r>
          </a:p>
          <a:p>
            <a:endParaRPr lang="en-US" sz="2400" dirty="0">
              <a:solidFill>
                <a:prstClr val="black"/>
              </a:solidFill>
              <a:latin typeface="Times New Roman" pitchFamily="18" charset="0"/>
              <a:cs typeface="Times New Roman" pitchFamily="18" charset="0"/>
            </a:endParaRPr>
          </a:p>
          <a:p>
            <a:r>
              <a:rPr lang="en-US" sz="2400" dirty="0" smtClean="0">
                <a:solidFill>
                  <a:prstClr val="black"/>
                </a:solidFill>
                <a:latin typeface="Times New Roman" pitchFamily="18" charset="0"/>
                <a:cs typeface="Times New Roman" pitchFamily="18" charset="0"/>
              </a:rPr>
              <a:t>Charlie Strom and all CESRF staff</a:t>
            </a:r>
          </a:p>
          <a:p>
            <a:endParaRPr lang="en-US" sz="2400" dirty="0">
              <a:solidFill>
                <a:prstClr val="black"/>
              </a:solidFill>
              <a:latin typeface="Times New Roman" pitchFamily="18" charset="0"/>
              <a:cs typeface="Times New Roman" pitchFamily="18" charset="0"/>
            </a:endParaRPr>
          </a:p>
          <a:p>
            <a:r>
              <a:rPr lang="en-US" sz="2400" dirty="0" smtClean="0">
                <a:solidFill>
                  <a:prstClr val="black"/>
                </a:solidFill>
                <a:latin typeface="Times New Roman" pitchFamily="18" charset="0"/>
                <a:cs typeface="Times New Roman" pitchFamily="18" charset="0"/>
              </a:rPr>
              <a:t>Steve Schroder (ret.) and Todd </a:t>
            </a:r>
            <a:r>
              <a:rPr lang="en-US" sz="2400" dirty="0" err="1" smtClean="0">
                <a:solidFill>
                  <a:prstClr val="black"/>
                </a:solidFill>
                <a:latin typeface="Times New Roman" pitchFamily="18" charset="0"/>
                <a:cs typeface="Times New Roman" pitchFamily="18" charset="0"/>
              </a:rPr>
              <a:t>Kassler</a:t>
            </a:r>
            <a:r>
              <a:rPr lang="en-US" sz="2400" dirty="0" smtClean="0">
                <a:solidFill>
                  <a:prstClr val="black"/>
                </a:solidFill>
                <a:latin typeface="Times New Roman" pitchFamily="18" charset="0"/>
                <a:cs typeface="Times New Roman" pitchFamily="18" charset="0"/>
              </a:rPr>
              <a:t> – WDFW</a:t>
            </a:r>
            <a:endParaRPr lang="en-US" sz="2400" dirty="0">
              <a:solidFill>
                <a:prstClr val="black"/>
              </a:solidFill>
              <a:latin typeface="Times New Roman" pitchFamily="18" charset="0"/>
              <a:cs typeface="Times New Roman" pitchFamily="18" charset="0"/>
            </a:endParaRPr>
          </a:p>
          <a:p>
            <a:endParaRPr lang="en-US" sz="2400" dirty="0" smtClean="0">
              <a:solidFill>
                <a:prstClr val="black"/>
              </a:solidFill>
              <a:latin typeface="Times New Roman" pitchFamily="18" charset="0"/>
              <a:cs typeface="Times New Roman" pitchFamily="18" charset="0"/>
            </a:endParaRPr>
          </a:p>
          <a:p>
            <a:r>
              <a:rPr lang="en-US" sz="2400" dirty="0" smtClean="0">
                <a:solidFill>
                  <a:prstClr val="black"/>
                </a:solidFill>
                <a:latin typeface="Times New Roman" pitchFamily="18" charset="0"/>
                <a:cs typeface="Times New Roman" pitchFamily="18" charset="0"/>
              </a:rPr>
              <a:t>Mike Ford, NOAA</a:t>
            </a:r>
          </a:p>
          <a:p>
            <a:endParaRPr lang="en-US" sz="2400" dirty="0" smtClean="0">
              <a:solidFill>
                <a:prstClr val="black"/>
              </a:solidFill>
              <a:latin typeface="Times New Roman" pitchFamily="18" charset="0"/>
              <a:cs typeface="Times New Roman" pitchFamily="18" charset="0"/>
            </a:endParaRPr>
          </a:p>
          <a:p>
            <a:r>
              <a:rPr lang="en-US" sz="2400" dirty="0" smtClean="0">
                <a:solidFill>
                  <a:prstClr val="black"/>
                </a:solidFill>
                <a:latin typeface="Times New Roman" pitchFamily="18" charset="0"/>
                <a:cs typeface="Times New Roman" pitchFamily="18" charset="0"/>
              </a:rPr>
              <a:t>Daniel Goodman, MSU &amp; Brian Riddell, PSF</a:t>
            </a:r>
          </a:p>
          <a:p>
            <a:endParaRPr lang="en-US" sz="2400" dirty="0" smtClean="0">
              <a:solidFill>
                <a:prstClr val="black"/>
              </a:solidFill>
              <a:latin typeface="Times New Roman" pitchFamily="18" charset="0"/>
              <a:cs typeface="Times New Roman" pitchFamily="18" charset="0"/>
            </a:endParaRPr>
          </a:p>
          <a:p>
            <a:r>
              <a:rPr lang="en-US" sz="2400" dirty="0" smtClean="0">
                <a:solidFill>
                  <a:prstClr val="black"/>
                </a:solidFill>
                <a:latin typeface="Times New Roman" pitchFamily="18" charset="0"/>
                <a:cs typeface="Times New Roman" pitchFamily="18" charset="0"/>
              </a:rPr>
              <a:t>Funded </a:t>
            </a:r>
            <a:r>
              <a:rPr lang="en-US" sz="2400" dirty="0">
                <a:solidFill>
                  <a:prstClr val="black"/>
                </a:solidFill>
                <a:latin typeface="Times New Roman" pitchFamily="18" charset="0"/>
                <a:cs typeface="Times New Roman" pitchFamily="18" charset="0"/>
              </a:rPr>
              <a:t>by Federal </a:t>
            </a:r>
            <a:r>
              <a:rPr lang="en-US" sz="2400" dirty="0" err="1">
                <a:solidFill>
                  <a:prstClr val="black"/>
                </a:solidFill>
                <a:latin typeface="Times New Roman" pitchFamily="18" charset="0"/>
                <a:cs typeface="Times New Roman" pitchFamily="18" charset="0"/>
              </a:rPr>
              <a:t>Biop</a:t>
            </a:r>
            <a:r>
              <a:rPr lang="en-US" sz="2400" dirty="0">
                <a:solidFill>
                  <a:prstClr val="black"/>
                </a:solidFill>
                <a:latin typeface="Times New Roman" pitchFamily="18" charset="0"/>
                <a:cs typeface="Times New Roman" pitchFamily="18" charset="0"/>
              </a:rPr>
              <a:t> funds “Hatchery </a:t>
            </a:r>
            <a:r>
              <a:rPr lang="en-US" sz="2400" dirty="0" smtClean="0">
                <a:solidFill>
                  <a:prstClr val="black"/>
                </a:solidFill>
                <a:latin typeface="Times New Roman" pitchFamily="18" charset="0"/>
                <a:cs typeface="Times New Roman" pitchFamily="18" charset="0"/>
              </a:rPr>
              <a:t>reform” and Hall Conservation </a:t>
            </a:r>
            <a:r>
              <a:rPr lang="en-US" sz="2400" smtClean="0">
                <a:solidFill>
                  <a:prstClr val="black"/>
                </a:solidFill>
                <a:latin typeface="Times New Roman" pitchFamily="18" charset="0"/>
                <a:cs typeface="Times New Roman" pitchFamily="18" charset="0"/>
              </a:rPr>
              <a:t>Genetics Award at UW</a:t>
            </a:r>
            <a:endParaRPr lang="en-US" sz="2400" dirty="0" smtClean="0">
              <a:solidFill>
                <a:prstClr val="black"/>
              </a:solidFill>
              <a:latin typeface="Times New Roman" pitchFamily="18" charset="0"/>
              <a:cs typeface="Times New Roman" pitchFamily="18" charset="0"/>
            </a:endParaRPr>
          </a:p>
        </p:txBody>
      </p:sp>
      <p:sp>
        <p:nvSpPr>
          <p:cNvPr id="8" name="Title 1"/>
          <p:cNvSpPr txBox="1">
            <a:spLocks/>
          </p:cNvSpPr>
          <p:nvPr/>
        </p:nvSpPr>
        <p:spPr>
          <a:xfrm>
            <a:off x="21203" y="457200"/>
            <a:ext cx="9120250" cy="685800"/>
          </a:xfrm>
          <a:prstGeom prst="rect">
            <a:avLst/>
          </a:prstGeom>
        </p:spPr>
        <p:txBody>
          <a:bodyPr>
            <a:no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algn="ctr"/>
            <a:r>
              <a:rPr lang="en-US" sz="4400" dirty="0" smtClean="0">
                <a:solidFill>
                  <a:srgbClr val="000000"/>
                </a:solidFill>
                <a:latin typeface="Times New Roman" pitchFamily="18" charset="0"/>
                <a:cs typeface="Times New Roman" pitchFamily="18" charset="0"/>
              </a:rPr>
              <a:t>Acknowledgments</a:t>
            </a:r>
            <a:endParaRPr lang="en-US" sz="4400" dirty="0">
              <a:solidFill>
                <a:srgbClr val="000000"/>
              </a:solidFill>
              <a:latin typeface="Times New Roman" pitchFamily="18" charset="0"/>
              <a:cs typeface="Times New Roman" pitchFamily="18" charset="0"/>
            </a:endParaRPr>
          </a:p>
        </p:txBody>
      </p:sp>
    </p:spTree>
    <p:extLst>
      <p:ext uri="{BB962C8B-B14F-4D97-AF65-F5344CB8AC3E}">
        <p14:creationId xmlns:p14="http://schemas.microsoft.com/office/powerpoint/2010/main" val="38058324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1371600"/>
            <a:ext cx="8915400" cy="4401205"/>
          </a:xfrm>
          <a:prstGeom prst="rect">
            <a:avLst/>
          </a:prstGeom>
          <a:noFill/>
        </p:spPr>
        <p:txBody>
          <a:bodyPr wrap="square" rtlCol="0">
            <a:spAutoFit/>
          </a:bodyPr>
          <a:lstStyle/>
          <a:p>
            <a:endParaRPr lang="en-US" sz="2800" dirty="0" smtClean="0">
              <a:latin typeface="Times New Roman" panose="02020603050405020304" pitchFamily="18" charset="0"/>
              <a:cs typeface="Times New Roman" panose="02020603050405020304" pitchFamily="18" charset="0"/>
            </a:endParaRPr>
          </a:p>
          <a:p>
            <a:pPr marL="342900" indent="-342900">
              <a:buAutoNum type="arabicParenR"/>
            </a:pPr>
            <a:r>
              <a:rPr lang="en-US" sz="2800" dirty="0" smtClean="0">
                <a:latin typeface="Times New Roman" panose="02020603050405020304" pitchFamily="18" charset="0"/>
                <a:cs typeface="Times New Roman" panose="02020603050405020304" pitchFamily="18" charset="0"/>
              </a:rPr>
              <a:t>Quick review of the study system</a:t>
            </a:r>
          </a:p>
          <a:p>
            <a:pPr marL="342900" indent="-342900">
              <a:buAutoNum type="arabicParenR"/>
            </a:pPr>
            <a:endParaRPr lang="en-US" sz="2800" dirty="0">
              <a:latin typeface="Times New Roman" panose="02020603050405020304" pitchFamily="18" charset="0"/>
              <a:cs typeface="Times New Roman" panose="02020603050405020304" pitchFamily="18" charset="0"/>
            </a:endParaRPr>
          </a:p>
          <a:p>
            <a:pPr marL="342900" indent="-342900">
              <a:buAutoNum type="arabicParenR"/>
            </a:pPr>
            <a:r>
              <a:rPr lang="en-US" sz="2800" dirty="0" smtClean="0">
                <a:latin typeface="Times New Roman" panose="02020603050405020304" pitchFamily="18" charset="0"/>
                <a:cs typeface="Times New Roman" panose="02020603050405020304" pitchFamily="18" charset="0"/>
              </a:rPr>
              <a:t>Updated results of genetic divergence with the 4</a:t>
            </a:r>
            <a:r>
              <a:rPr lang="en-US" sz="2800" baseline="30000" dirty="0" smtClean="0">
                <a:latin typeface="Times New Roman" panose="02020603050405020304" pitchFamily="18" charset="0"/>
                <a:cs typeface="Times New Roman" panose="02020603050405020304" pitchFamily="18" charset="0"/>
              </a:rPr>
              <a:t>th</a:t>
            </a:r>
            <a:r>
              <a:rPr lang="en-US" sz="2800" dirty="0" smtClean="0">
                <a:latin typeface="Times New Roman" panose="02020603050405020304" pitchFamily="18" charset="0"/>
                <a:cs typeface="Times New Roman" panose="02020603050405020304" pitchFamily="18" charset="0"/>
              </a:rPr>
              <a:t> hatchery generation</a:t>
            </a:r>
          </a:p>
          <a:p>
            <a:pPr marL="342900" indent="-342900">
              <a:buAutoNum type="arabicParenR"/>
            </a:pPr>
            <a:endParaRPr lang="en-US" sz="2800" dirty="0">
              <a:latin typeface="Times New Roman" panose="02020603050405020304" pitchFamily="18" charset="0"/>
              <a:cs typeface="Times New Roman" panose="02020603050405020304" pitchFamily="18" charset="0"/>
            </a:endParaRPr>
          </a:p>
          <a:p>
            <a:pPr marL="342900" indent="-342900">
              <a:buAutoNum type="arabicParenR"/>
            </a:pPr>
            <a:r>
              <a:rPr lang="en-US" sz="2800" dirty="0" smtClean="0">
                <a:latin typeface="Times New Roman" panose="02020603050405020304" pitchFamily="18" charset="0"/>
                <a:cs typeface="Times New Roman" panose="02020603050405020304" pitchFamily="18" charset="0"/>
              </a:rPr>
              <a:t>Preliminary results for identifying loci that are associated with phenotypic traits of adult </a:t>
            </a:r>
            <a:r>
              <a:rPr lang="en-US" sz="2800" dirty="0" err="1" smtClean="0">
                <a:latin typeface="Times New Roman" panose="02020603050405020304" pitchFamily="18" charset="0"/>
                <a:cs typeface="Times New Roman" panose="02020603050405020304" pitchFamily="18" charset="0"/>
              </a:rPr>
              <a:t>spawners</a:t>
            </a:r>
            <a:endParaRPr lang="en-US" sz="2800" dirty="0" smtClean="0">
              <a:latin typeface="Times New Roman" panose="02020603050405020304" pitchFamily="18" charset="0"/>
              <a:cs typeface="Times New Roman" panose="02020603050405020304" pitchFamily="18" charset="0"/>
            </a:endParaRPr>
          </a:p>
          <a:p>
            <a:pPr marL="342900" indent="-342900">
              <a:buAutoNum type="arabicParenR"/>
            </a:pPr>
            <a:endParaRPr lang="en-US" sz="2800" dirty="0">
              <a:latin typeface="Times New Roman" panose="02020603050405020304" pitchFamily="18" charset="0"/>
              <a:cs typeface="Times New Roman" panose="02020603050405020304" pitchFamily="18" charset="0"/>
            </a:endParaRPr>
          </a:p>
          <a:p>
            <a:pPr marL="342900" indent="-342900">
              <a:buAutoNum type="arabicParenR"/>
            </a:pPr>
            <a:r>
              <a:rPr lang="en-US" sz="2800" dirty="0" smtClean="0">
                <a:latin typeface="Times New Roman" panose="02020603050405020304" pitchFamily="18" charset="0"/>
                <a:cs typeface="Times New Roman" panose="02020603050405020304" pitchFamily="18" charset="0"/>
              </a:rPr>
              <a:t>Ongoing research </a:t>
            </a:r>
            <a:endParaRPr lang="en-US" sz="2800" dirty="0">
              <a:latin typeface="Times New Roman" panose="02020603050405020304" pitchFamily="18" charset="0"/>
              <a:cs typeface="Times New Roman" panose="02020603050405020304" pitchFamily="18" charset="0"/>
            </a:endParaRPr>
          </a:p>
        </p:txBody>
      </p:sp>
      <p:sp>
        <p:nvSpPr>
          <p:cNvPr id="3" name="TextBox 2"/>
          <p:cNvSpPr txBox="1"/>
          <p:nvPr/>
        </p:nvSpPr>
        <p:spPr>
          <a:xfrm>
            <a:off x="0" y="622012"/>
            <a:ext cx="9144000" cy="584775"/>
          </a:xfrm>
          <a:prstGeom prst="rect">
            <a:avLst/>
          </a:prstGeom>
          <a:noFill/>
        </p:spPr>
        <p:txBody>
          <a:bodyPr wrap="square" rtlCol="0">
            <a:spAutoFit/>
          </a:bodyPr>
          <a:lstStyle/>
          <a:p>
            <a:pPr algn="ctr"/>
            <a:r>
              <a:rPr lang="en-US" sz="3200" dirty="0" smtClean="0">
                <a:latin typeface="Times New Roman" panose="02020603050405020304" pitchFamily="18" charset="0"/>
                <a:cs typeface="Times New Roman" panose="02020603050405020304" pitchFamily="18" charset="0"/>
              </a:rPr>
              <a:t>Outline</a:t>
            </a: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16017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04088"/>
            <a:ext cx="9144000" cy="4629912"/>
          </a:xfrm>
        </p:spPr>
        <p:txBody>
          <a:bodyPr>
            <a:normAutofit/>
          </a:bodyPr>
          <a:lstStyle/>
          <a:p>
            <a:pPr algn="ctr"/>
            <a:r>
              <a:rPr lang="en-US" dirty="0" smtClean="0"/>
              <a:t>Questions?</a:t>
            </a:r>
            <a:br>
              <a:rPr lang="en-US" dirty="0" smtClean="0"/>
            </a:br>
            <a:r>
              <a:rPr lang="en-US" dirty="0"/>
              <a:t/>
            </a:r>
            <a:br>
              <a:rPr lang="en-US" dirty="0"/>
            </a:br>
            <a:r>
              <a:rPr lang="en-US" dirty="0" smtClean="0"/>
              <a:t/>
            </a:r>
            <a:br>
              <a:rPr lang="en-US" dirty="0" smtClean="0"/>
            </a:br>
            <a:r>
              <a:rPr lang="en-US" dirty="0"/>
              <a:t/>
            </a:r>
            <a:br>
              <a:rPr lang="en-US" dirty="0"/>
            </a:br>
            <a:r>
              <a:rPr lang="en-US" dirty="0" smtClean="0"/>
              <a:t>cwaters8@uw.edu</a:t>
            </a:r>
            <a:br>
              <a:rPr lang="en-US" dirty="0" smtClean="0"/>
            </a:br>
            <a:endParaRPr lang="en-US" dirty="0"/>
          </a:p>
        </p:txBody>
      </p:sp>
    </p:spTree>
    <p:extLst>
      <p:ext uri="{BB962C8B-B14F-4D97-AF65-F5344CB8AC3E}">
        <p14:creationId xmlns:p14="http://schemas.microsoft.com/office/powerpoint/2010/main" val="339683409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757535"/>
            <a:ext cx="9144000" cy="461665"/>
          </a:xfrm>
          <a:prstGeom prst="rect">
            <a:avLst/>
          </a:prstGeom>
          <a:noFill/>
        </p:spPr>
        <p:txBody>
          <a:bodyPr wrap="square" rtlCol="0">
            <a:spAutoFit/>
          </a:bodyPr>
          <a:lstStyle/>
          <a:p>
            <a:pPr algn="ctr"/>
            <a:r>
              <a:rPr lang="en-US" sz="2400" dirty="0" smtClean="0">
                <a:solidFill>
                  <a:prstClr val="black"/>
                </a:solidFill>
                <a:latin typeface="Times New Roman" panose="02020603050405020304" pitchFamily="18" charset="0"/>
                <a:cs typeface="Times New Roman" panose="02020603050405020304" pitchFamily="18" charset="0"/>
              </a:rPr>
              <a:t>Overlap across Tests for Adaptive Divergence in Segregated Line</a:t>
            </a:r>
            <a:endParaRPr lang="en-US" sz="2400" dirty="0">
              <a:solidFill>
                <a:prstClr val="black"/>
              </a:solidFill>
              <a:latin typeface="Times New Roman" panose="02020603050405020304" pitchFamily="18" charset="0"/>
              <a:cs typeface="Times New Roman" panose="02020603050405020304" pitchFamily="18" charset="0"/>
            </a:endParaRPr>
          </a:p>
        </p:txBody>
      </p:sp>
      <p:sp>
        <p:nvSpPr>
          <p:cNvPr id="8" name="TextBox 7"/>
          <p:cNvSpPr txBox="1"/>
          <p:nvPr/>
        </p:nvSpPr>
        <p:spPr>
          <a:xfrm>
            <a:off x="228600" y="1600200"/>
            <a:ext cx="8686800" cy="4524315"/>
          </a:xfrm>
          <a:prstGeom prst="rect">
            <a:avLst/>
          </a:prstGeom>
          <a:noFill/>
        </p:spPr>
        <p:txBody>
          <a:bodyPr wrap="square" rtlCol="0">
            <a:spAutoFit/>
          </a:bodyPr>
          <a:lstStyle/>
          <a:p>
            <a:pPr marL="342900" indent="-342900">
              <a:buFont typeface="+mj-lt"/>
              <a:buAutoNum type="arabicParenR"/>
            </a:pPr>
            <a:r>
              <a:rPr lang="en-US" sz="2400" dirty="0" smtClean="0">
                <a:latin typeface="Times New Roman" panose="02020603050405020304" pitchFamily="18" charset="0"/>
                <a:cs typeface="Times New Roman" panose="02020603050405020304" pitchFamily="18" charset="0"/>
              </a:rPr>
              <a:t>F</a:t>
            </a:r>
            <a:r>
              <a:rPr lang="en-US" sz="2400" baseline="-25000" dirty="0" smtClean="0">
                <a:latin typeface="Times New Roman" panose="02020603050405020304" pitchFamily="18" charset="0"/>
                <a:cs typeface="Times New Roman" panose="02020603050405020304" pitchFamily="18" charset="0"/>
              </a:rPr>
              <a:t>TEMP</a:t>
            </a:r>
          </a:p>
          <a:p>
            <a:pPr marL="800100" lvl="1" indent="-342900">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Simulates neutral genetic divergence in a single population over time</a:t>
            </a:r>
          </a:p>
          <a:p>
            <a:pPr marL="800100" lvl="1" indent="-342900">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Incorporates estimates of </a:t>
            </a:r>
            <a:r>
              <a:rPr lang="en-US" sz="2400" dirty="0" err="1" smtClean="0">
                <a:latin typeface="Times New Roman" panose="02020603050405020304" pitchFamily="18" charset="0"/>
                <a:cs typeface="Times New Roman" panose="02020603050405020304" pitchFamily="18" charset="0"/>
              </a:rPr>
              <a:t>N</a:t>
            </a:r>
            <a:r>
              <a:rPr lang="en-US" sz="2400" baseline="-25000" dirty="0" err="1" smtClean="0">
                <a:latin typeface="Times New Roman" panose="02020603050405020304" pitchFamily="18" charset="0"/>
                <a:cs typeface="Times New Roman" panose="02020603050405020304" pitchFamily="18" charset="0"/>
              </a:rPr>
              <a:t>b</a:t>
            </a:r>
            <a:r>
              <a:rPr lang="en-US" sz="2400" dirty="0" smtClean="0">
                <a:latin typeface="Times New Roman" panose="02020603050405020304" pitchFamily="18" charset="0"/>
                <a:cs typeface="Times New Roman" panose="02020603050405020304" pitchFamily="18" charset="0"/>
              </a:rPr>
              <a:t>, sample size, and # generations</a:t>
            </a:r>
          </a:p>
          <a:p>
            <a:pPr lvl="1"/>
            <a:endParaRPr lang="en-US" sz="2400" dirty="0" smtClean="0">
              <a:latin typeface="Times New Roman" panose="02020603050405020304" pitchFamily="18" charset="0"/>
              <a:cs typeface="Times New Roman" panose="02020603050405020304" pitchFamily="18" charset="0"/>
            </a:endParaRPr>
          </a:p>
          <a:p>
            <a:pPr marL="342900" indent="-342900">
              <a:buFont typeface="+mj-lt"/>
              <a:buAutoNum type="arabicParenR"/>
            </a:pPr>
            <a:r>
              <a:rPr lang="en-US" sz="2400" dirty="0" err="1" smtClean="0">
                <a:latin typeface="Times New Roman" panose="02020603050405020304" pitchFamily="18" charset="0"/>
                <a:cs typeface="Times New Roman" panose="02020603050405020304" pitchFamily="18" charset="0"/>
              </a:rPr>
              <a:t>Bayescan</a:t>
            </a:r>
            <a:endParaRPr lang="en-US" sz="2400" dirty="0" smtClean="0">
              <a:latin typeface="Times New Roman" panose="02020603050405020304" pitchFamily="18" charset="0"/>
              <a:cs typeface="Times New Roman" panose="02020603050405020304" pitchFamily="18" charset="0"/>
            </a:endParaRPr>
          </a:p>
          <a:p>
            <a:pPr marL="800100" lvl="1" indent="-342900">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Identifies candidate loci under selection based on differences in allele frequencies between populations</a:t>
            </a:r>
          </a:p>
          <a:p>
            <a:pPr lvl="1"/>
            <a:endParaRPr lang="en-US" sz="2400" dirty="0" smtClean="0">
              <a:latin typeface="Times New Roman" panose="02020603050405020304" pitchFamily="18" charset="0"/>
              <a:cs typeface="Times New Roman" panose="02020603050405020304" pitchFamily="18" charset="0"/>
            </a:endParaRPr>
          </a:p>
          <a:p>
            <a:pPr marL="342900" indent="-342900">
              <a:buFont typeface="+mj-lt"/>
              <a:buAutoNum type="arabicParenR"/>
            </a:pPr>
            <a:r>
              <a:rPr lang="en-US" sz="2400" dirty="0" smtClean="0">
                <a:latin typeface="Times New Roman" panose="02020603050405020304" pitchFamily="18" charset="0"/>
                <a:cs typeface="Times New Roman" panose="02020603050405020304" pitchFamily="18" charset="0"/>
              </a:rPr>
              <a:t>Sliding Window Analysis</a:t>
            </a:r>
          </a:p>
          <a:p>
            <a:pPr marL="800100" lvl="1" indent="-342900">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Identifies regions of elevated divergence based on empirical genome-wide distribution of </a:t>
            </a:r>
            <a:r>
              <a:rPr lang="en-US" sz="2400" i="1" dirty="0" smtClean="0">
                <a:latin typeface="Times New Roman" panose="02020603050405020304" pitchFamily="18" charset="0"/>
                <a:cs typeface="Times New Roman" panose="02020603050405020304" pitchFamily="18" charset="0"/>
              </a:rPr>
              <a:t>F</a:t>
            </a:r>
            <a:r>
              <a:rPr lang="en-US" sz="2400" i="1" baseline="-25000" dirty="0" smtClean="0">
                <a:latin typeface="Times New Roman" panose="02020603050405020304" pitchFamily="18" charset="0"/>
                <a:cs typeface="Times New Roman" panose="02020603050405020304" pitchFamily="18" charset="0"/>
              </a:rPr>
              <a:t>ST</a:t>
            </a:r>
            <a:endParaRPr lang="en-US" sz="2400" i="1" baseline="-25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74667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8">
                                            <p:txEl>
                                              <p:pRg st="7" end="7"/>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1377322415"/>
              </p:ext>
            </p:extLst>
          </p:nvPr>
        </p:nvGraphicFramePr>
        <p:xfrm>
          <a:off x="76200" y="1676400"/>
          <a:ext cx="8991600" cy="3505200"/>
        </p:xfrm>
        <a:graphic>
          <a:graphicData uri="http://schemas.openxmlformats.org/drawingml/2006/table">
            <a:tbl>
              <a:tblPr/>
              <a:tblGrid>
                <a:gridCol w="1268780"/>
                <a:gridCol w="1797439"/>
                <a:gridCol w="1480243"/>
                <a:gridCol w="1519893"/>
                <a:gridCol w="969208"/>
                <a:gridCol w="1004451"/>
                <a:gridCol w="951586"/>
              </a:tblGrid>
              <a:tr h="438150">
                <a:tc>
                  <a:txBody>
                    <a:bodyPr/>
                    <a:lstStyle/>
                    <a:p>
                      <a:pPr algn="ctr" rtl="0" fontAlgn="ctr"/>
                      <a:r>
                        <a:rPr lang="en-US" sz="1600" b="1" i="0" u="none" strike="noStrike" dirty="0">
                          <a:solidFill>
                            <a:srgbClr val="000000"/>
                          </a:solidFill>
                          <a:effectLst/>
                          <a:latin typeface="Times New Roman"/>
                        </a:rPr>
                        <a:t>Chromosome</a:t>
                      </a: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rtl="0" fontAlgn="ctr"/>
                      <a:r>
                        <a:rPr lang="en-US" sz="1600" b="1" i="0" u="none" strike="noStrike" dirty="0">
                          <a:solidFill>
                            <a:srgbClr val="000000"/>
                          </a:solidFill>
                          <a:effectLst/>
                          <a:latin typeface="Times New Roman"/>
                        </a:rPr>
                        <a:t>Map Position (</a:t>
                      </a:r>
                      <a:r>
                        <a:rPr lang="en-US" sz="1600" b="1" i="0" u="none" strike="noStrike" dirty="0" err="1">
                          <a:solidFill>
                            <a:srgbClr val="000000"/>
                          </a:solidFill>
                          <a:effectLst/>
                          <a:latin typeface="Times New Roman"/>
                        </a:rPr>
                        <a:t>cM</a:t>
                      </a:r>
                      <a:r>
                        <a:rPr lang="en-US" sz="1600" b="1" i="0" u="none" strike="noStrike" dirty="0">
                          <a:solidFill>
                            <a:srgbClr val="000000"/>
                          </a:solidFill>
                          <a:effectLst/>
                          <a:latin typeface="Times New Roman"/>
                        </a:rPr>
                        <a:t>)</a:t>
                      </a: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rtl="0" fontAlgn="ctr"/>
                      <a:r>
                        <a:rPr lang="en-US" sz="1600" b="1" i="0" u="none" strike="noStrike" dirty="0">
                          <a:solidFill>
                            <a:srgbClr val="000000"/>
                          </a:solidFill>
                          <a:effectLst/>
                          <a:latin typeface="Times New Roman"/>
                        </a:rPr>
                        <a:t># gens SW INT</a:t>
                      </a: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rtl="0" fontAlgn="ctr"/>
                      <a:r>
                        <a:rPr lang="en-US" sz="1600" b="1" i="0" u="none" strike="noStrike" dirty="0">
                          <a:solidFill>
                            <a:srgbClr val="000000"/>
                          </a:solidFill>
                          <a:effectLst/>
                          <a:latin typeface="Times New Roman"/>
                        </a:rPr>
                        <a:t># gens SW SEG</a:t>
                      </a: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rtl="0" fontAlgn="ctr"/>
                      <a:r>
                        <a:rPr lang="en-US" sz="1600" b="1" i="0" u="none" strike="noStrike" dirty="0">
                          <a:solidFill>
                            <a:srgbClr val="000000"/>
                          </a:solidFill>
                          <a:effectLst/>
                          <a:latin typeface="Times New Roman"/>
                        </a:rPr>
                        <a:t>F</a:t>
                      </a:r>
                      <a:r>
                        <a:rPr lang="en-US" sz="1600" b="1" i="0" u="none" strike="noStrike" baseline="-25000" dirty="0">
                          <a:solidFill>
                            <a:srgbClr val="000000"/>
                          </a:solidFill>
                          <a:effectLst/>
                          <a:latin typeface="Times New Roman"/>
                        </a:rPr>
                        <a:t>TEMP</a:t>
                      </a:r>
                      <a:r>
                        <a:rPr lang="en-US" sz="1600" b="1" i="0" u="none" strike="noStrike" dirty="0">
                          <a:solidFill>
                            <a:srgbClr val="000000"/>
                          </a:solidFill>
                          <a:effectLst/>
                          <a:latin typeface="Times New Roman"/>
                        </a:rPr>
                        <a:t>INT</a:t>
                      </a: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rtl="0" fontAlgn="ctr"/>
                      <a:r>
                        <a:rPr lang="en-US" sz="1600" b="1" i="0" u="none" strike="noStrike" dirty="0">
                          <a:solidFill>
                            <a:srgbClr val="000000"/>
                          </a:solidFill>
                          <a:effectLst/>
                          <a:latin typeface="Times New Roman"/>
                        </a:rPr>
                        <a:t>F</a:t>
                      </a:r>
                      <a:r>
                        <a:rPr lang="en-US" sz="1600" b="1" i="0" u="none" strike="noStrike" baseline="-25000" dirty="0">
                          <a:solidFill>
                            <a:srgbClr val="000000"/>
                          </a:solidFill>
                          <a:effectLst/>
                          <a:latin typeface="Times New Roman"/>
                        </a:rPr>
                        <a:t>TEMP</a:t>
                      </a:r>
                      <a:r>
                        <a:rPr lang="en-US" sz="1600" b="1" i="0" u="none" strike="noStrike" dirty="0">
                          <a:solidFill>
                            <a:srgbClr val="000000"/>
                          </a:solidFill>
                          <a:effectLst/>
                          <a:latin typeface="Times New Roman"/>
                        </a:rPr>
                        <a:t>SEG</a:t>
                      </a: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rtl="0" fontAlgn="ctr"/>
                      <a:r>
                        <a:rPr lang="en-US" sz="1600" b="1" i="0" u="none" strike="noStrike" dirty="0" err="1">
                          <a:solidFill>
                            <a:srgbClr val="000000"/>
                          </a:solidFill>
                          <a:effectLst/>
                          <a:latin typeface="Times New Roman"/>
                        </a:rPr>
                        <a:t>Bayescan</a:t>
                      </a:r>
                      <a:endParaRPr lang="en-US" sz="1600" b="1" i="0" u="none" strike="noStrike" dirty="0">
                        <a:solidFill>
                          <a:srgbClr val="000000"/>
                        </a:solidFill>
                        <a:effectLst/>
                        <a:latin typeface="Times New Roman"/>
                      </a:endParaRP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tcPr>
                </a:tc>
              </a:tr>
              <a:tr h="438150">
                <a:tc>
                  <a:txBody>
                    <a:bodyPr/>
                    <a:lstStyle/>
                    <a:p>
                      <a:pPr algn="ctr" rtl="0" fontAlgn="ctr"/>
                      <a:r>
                        <a:rPr lang="en-US" sz="2000" b="0" i="0" u="none" strike="noStrike" dirty="0">
                          <a:solidFill>
                            <a:srgbClr val="000000"/>
                          </a:solidFill>
                          <a:effectLst/>
                          <a:latin typeface="Times New Roman"/>
                        </a:rPr>
                        <a:t>Ots04</a:t>
                      </a: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rtl="0" fontAlgn="ctr"/>
                      <a:r>
                        <a:rPr lang="en-US" sz="2000" b="0" i="0" u="none" strike="noStrike" dirty="0">
                          <a:solidFill>
                            <a:srgbClr val="000000"/>
                          </a:solidFill>
                          <a:effectLst/>
                          <a:latin typeface="Times New Roman"/>
                        </a:rPr>
                        <a:t>37.52-43.15</a:t>
                      </a: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rtl="0" fontAlgn="ctr"/>
                      <a:r>
                        <a:rPr lang="en-US" sz="2000" b="0" i="0" u="none" strike="noStrike">
                          <a:solidFill>
                            <a:srgbClr val="000000"/>
                          </a:solidFill>
                          <a:effectLst/>
                          <a:latin typeface="Times New Roman"/>
                        </a:rPr>
                        <a:t> </a:t>
                      </a: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rtl="0" fontAlgn="ctr"/>
                      <a:r>
                        <a:rPr lang="en-US" sz="2000" b="0" i="0" u="none" strike="noStrike">
                          <a:solidFill>
                            <a:srgbClr val="000000"/>
                          </a:solidFill>
                          <a:effectLst/>
                          <a:latin typeface="Times New Roman"/>
                        </a:rPr>
                        <a:t>2</a:t>
                      </a: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rtl="0" fontAlgn="ctr"/>
                      <a:r>
                        <a:rPr lang="en-US" sz="2000" b="0" i="0" u="none" strike="noStrike">
                          <a:solidFill>
                            <a:srgbClr val="000000"/>
                          </a:solidFill>
                          <a:effectLst/>
                          <a:latin typeface="Times New Roman"/>
                        </a:rPr>
                        <a:t> </a:t>
                      </a: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rtl="0" fontAlgn="ctr"/>
                      <a:r>
                        <a:rPr lang="en-US" sz="2000" b="0" i="0" u="none" strike="noStrike">
                          <a:solidFill>
                            <a:srgbClr val="000000"/>
                          </a:solidFill>
                          <a:effectLst/>
                          <a:latin typeface="Times New Roman"/>
                        </a:rPr>
                        <a:t>2</a:t>
                      </a: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rtl="0" fontAlgn="ctr"/>
                      <a:r>
                        <a:rPr lang="en-US" sz="2000" b="0" i="0" u="none" strike="noStrike">
                          <a:solidFill>
                            <a:srgbClr val="000000"/>
                          </a:solidFill>
                          <a:effectLst/>
                          <a:latin typeface="Times New Roman"/>
                        </a:rPr>
                        <a:t>2</a:t>
                      </a: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tcPr>
                </a:tc>
              </a:tr>
              <a:tr h="438150">
                <a:tc>
                  <a:txBody>
                    <a:bodyPr/>
                    <a:lstStyle/>
                    <a:p>
                      <a:pPr algn="ctr" rtl="0" fontAlgn="ctr"/>
                      <a:r>
                        <a:rPr lang="en-US" sz="2000" b="0" i="0" u="none" strike="noStrike" dirty="0">
                          <a:solidFill>
                            <a:srgbClr val="000000"/>
                          </a:solidFill>
                          <a:effectLst/>
                          <a:latin typeface="Times New Roman"/>
                        </a:rPr>
                        <a:t>Ots05</a:t>
                      </a:r>
                    </a:p>
                  </a:txBody>
                  <a:tcPr marL="9525" marR="9525" marT="9525" marB="0" anchor="ctr">
                    <a:lnL>
                      <a:noFill/>
                    </a:lnL>
                    <a:lnR>
                      <a:noFill/>
                    </a:lnR>
                    <a:lnT>
                      <a:noFill/>
                    </a:lnT>
                    <a:lnB>
                      <a:noFill/>
                    </a:lnB>
                  </a:tcPr>
                </a:tc>
                <a:tc>
                  <a:txBody>
                    <a:bodyPr/>
                    <a:lstStyle/>
                    <a:p>
                      <a:pPr algn="ctr" rtl="0" fontAlgn="ctr"/>
                      <a:r>
                        <a:rPr lang="en-US" sz="2000" b="0" i="0" u="none" strike="noStrike" dirty="0">
                          <a:solidFill>
                            <a:srgbClr val="000000"/>
                          </a:solidFill>
                          <a:effectLst/>
                          <a:latin typeface="Times New Roman"/>
                        </a:rPr>
                        <a:t>87.43-95.05</a:t>
                      </a:r>
                    </a:p>
                  </a:txBody>
                  <a:tcPr marL="9525" marR="9525" marT="9525" marB="0" anchor="ctr">
                    <a:lnL>
                      <a:noFill/>
                    </a:lnL>
                    <a:lnR>
                      <a:noFill/>
                    </a:lnR>
                    <a:lnT>
                      <a:noFill/>
                    </a:lnT>
                    <a:lnB>
                      <a:noFill/>
                    </a:lnB>
                  </a:tcPr>
                </a:tc>
                <a:tc>
                  <a:txBody>
                    <a:bodyPr/>
                    <a:lstStyle/>
                    <a:p>
                      <a:pPr algn="ctr" rtl="0" fontAlgn="ctr"/>
                      <a:r>
                        <a:rPr lang="en-US" sz="2000" b="0" i="0" u="none" strike="noStrike" dirty="0">
                          <a:solidFill>
                            <a:srgbClr val="000000"/>
                          </a:solidFill>
                          <a:effectLst/>
                          <a:latin typeface="Times New Roman"/>
                        </a:rPr>
                        <a:t>1</a:t>
                      </a:r>
                    </a:p>
                  </a:txBody>
                  <a:tcPr marL="9525" marR="9525" marT="9525" marB="0" anchor="ctr">
                    <a:lnL>
                      <a:noFill/>
                    </a:lnL>
                    <a:lnR>
                      <a:noFill/>
                    </a:lnR>
                    <a:lnT>
                      <a:noFill/>
                    </a:lnT>
                    <a:lnB>
                      <a:noFill/>
                    </a:lnB>
                  </a:tcPr>
                </a:tc>
                <a:tc>
                  <a:txBody>
                    <a:bodyPr/>
                    <a:lstStyle/>
                    <a:p>
                      <a:pPr algn="ctr" rtl="0" fontAlgn="ctr"/>
                      <a:r>
                        <a:rPr lang="en-US" sz="2000" b="0" i="0" u="none" strike="noStrike">
                          <a:solidFill>
                            <a:srgbClr val="000000"/>
                          </a:solidFill>
                          <a:effectLst/>
                          <a:latin typeface="Times New Roman"/>
                        </a:rPr>
                        <a:t>3</a:t>
                      </a:r>
                    </a:p>
                  </a:txBody>
                  <a:tcPr marL="9525" marR="9525" marT="9525" marB="0" anchor="ctr">
                    <a:lnL>
                      <a:noFill/>
                    </a:lnL>
                    <a:lnR>
                      <a:noFill/>
                    </a:lnR>
                    <a:lnT>
                      <a:noFill/>
                    </a:lnT>
                    <a:lnB>
                      <a:noFill/>
                    </a:lnB>
                  </a:tcPr>
                </a:tc>
                <a:tc>
                  <a:txBody>
                    <a:bodyPr/>
                    <a:lstStyle/>
                    <a:p>
                      <a:pPr algn="ctr" rtl="0" fontAlgn="ctr"/>
                      <a:endParaRPr lang="en-US" sz="2000" b="0" i="0" u="none" strike="noStrike">
                        <a:solidFill>
                          <a:srgbClr val="000000"/>
                        </a:solidFill>
                        <a:effectLst/>
                        <a:latin typeface="Times New Roman"/>
                      </a:endParaRPr>
                    </a:p>
                  </a:txBody>
                  <a:tcPr marL="9525" marR="9525" marT="9525" marB="0" anchor="ctr">
                    <a:lnL>
                      <a:noFill/>
                    </a:lnL>
                    <a:lnR>
                      <a:noFill/>
                    </a:lnR>
                    <a:lnT>
                      <a:noFill/>
                    </a:lnT>
                    <a:lnB>
                      <a:noFill/>
                    </a:lnB>
                  </a:tcPr>
                </a:tc>
                <a:tc>
                  <a:txBody>
                    <a:bodyPr/>
                    <a:lstStyle/>
                    <a:p>
                      <a:pPr algn="ctr" rtl="0" fontAlgn="ctr"/>
                      <a:r>
                        <a:rPr lang="en-US" sz="2000" b="0" i="0" u="none" strike="noStrike">
                          <a:solidFill>
                            <a:srgbClr val="000000"/>
                          </a:solidFill>
                          <a:effectLst/>
                          <a:latin typeface="Times New Roman"/>
                        </a:rPr>
                        <a:t>1</a:t>
                      </a:r>
                    </a:p>
                  </a:txBody>
                  <a:tcPr marL="9525" marR="9525" marT="9525" marB="0" anchor="ctr">
                    <a:lnL>
                      <a:noFill/>
                    </a:lnL>
                    <a:lnR>
                      <a:noFill/>
                    </a:lnR>
                    <a:lnT>
                      <a:noFill/>
                    </a:lnT>
                    <a:lnB>
                      <a:noFill/>
                    </a:lnB>
                  </a:tcPr>
                </a:tc>
                <a:tc>
                  <a:txBody>
                    <a:bodyPr/>
                    <a:lstStyle/>
                    <a:p>
                      <a:pPr algn="ctr" rtl="0" fontAlgn="ctr"/>
                      <a:r>
                        <a:rPr lang="en-US" sz="2000" b="0" i="0" u="none" strike="noStrike">
                          <a:solidFill>
                            <a:srgbClr val="000000"/>
                          </a:solidFill>
                          <a:effectLst/>
                          <a:latin typeface="Times New Roman"/>
                        </a:rPr>
                        <a:t>1</a:t>
                      </a:r>
                    </a:p>
                  </a:txBody>
                  <a:tcPr marL="9525" marR="9525" marT="9525" marB="0" anchor="ctr">
                    <a:lnL>
                      <a:noFill/>
                    </a:lnL>
                    <a:lnR>
                      <a:noFill/>
                    </a:lnR>
                    <a:lnT>
                      <a:noFill/>
                    </a:lnT>
                    <a:lnB>
                      <a:noFill/>
                    </a:lnB>
                  </a:tcPr>
                </a:tc>
              </a:tr>
              <a:tr h="438150">
                <a:tc>
                  <a:txBody>
                    <a:bodyPr/>
                    <a:lstStyle/>
                    <a:p>
                      <a:pPr algn="ctr" rtl="0" fontAlgn="ctr"/>
                      <a:r>
                        <a:rPr lang="en-US" sz="2000" b="0" i="0" u="none" strike="noStrike">
                          <a:solidFill>
                            <a:srgbClr val="000000"/>
                          </a:solidFill>
                          <a:effectLst/>
                          <a:latin typeface="Times New Roman"/>
                        </a:rPr>
                        <a:t>Ots06</a:t>
                      </a:r>
                    </a:p>
                  </a:txBody>
                  <a:tcPr marL="9525" marR="9525" marT="9525" marB="0" anchor="ctr">
                    <a:lnL>
                      <a:noFill/>
                    </a:lnL>
                    <a:lnR>
                      <a:noFill/>
                    </a:lnR>
                    <a:lnT>
                      <a:noFill/>
                    </a:lnT>
                    <a:lnB>
                      <a:noFill/>
                    </a:lnB>
                  </a:tcPr>
                </a:tc>
                <a:tc>
                  <a:txBody>
                    <a:bodyPr/>
                    <a:lstStyle/>
                    <a:p>
                      <a:pPr algn="ctr" rtl="0" fontAlgn="ctr"/>
                      <a:r>
                        <a:rPr lang="en-US" sz="2000" b="0" i="0" u="none" strike="noStrike">
                          <a:solidFill>
                            <a:srgbClr val="000000"/>
                          </a:solidFill>
                          <a:effectLst/>
                          <a:latin typeface="Times New Roman"/>
                        </a:rPr>
                        <a:t>94.64-100.65</a:t>
                      </a:r>
                    </a:p>
                  </a:txBody>
                  <a:tcPr marL="9525" marR="9525" marT="9525" marB="0" anchor="ctr">
                    <a:lnL>
                      <a:noFill/>
                    </a:lnL>
                    <a:lnR>
                      <a:noFill/>
                    </a:lnR>
                    <a:lnT>
                      <a:noFill/>
                    </a:lnT>
                    <a:lnB>
                      <a:noFill/>
                    </a:lnB>
                  </a:tcPr>
                </a:tc>
                <a:tc>
                  <a:txBody>
                    <a:bodyPr/>
                    <a:lstStyle/>
                    <a:p>
                      <a:pPr algn="ctr" rtl="0" fontAlgn="ctr"/>
                      <a:r>
                        <a:rPr lang="en-US" sz="2000" b="0" i="0" u="none" strike="noStrike" dirty="0">
                          <a:solidFill>
                            <a:srgbClr val="000000"/>
                          </a:solidFill>
                          <a:effectLst/>
                          <a:latin typeface="Times New Roman"/>
                        </a:rPr>
                        <a:t>1</a:t>
                      </a:r>
                    </a:p>
                  </a:txBody>
                  <a:tcPr marL="9525" marR="9525" marT="9525" marB="0" anchor="ctr">
                    <a:lnL>
                      <a:noFill/>
                    </a:lnL>
                    <a:lnR>
                      <a:noFill/>
                    </a:lnR>
                    <a:lnT>
                      <a:noFill/>
                    </a:lnT>
                    <a:lnB>
                      <a:noFill/>
                    </a:lnB>
                  </a:tcPr>
                </a:tc>
                <a:tc>
                  <a:txBody>
                    <a:bodyPr/>
                    <a:lstStyle/>
                    <a:p>
                      <a:pPr algn="ctr" rtl="0" fontAlgn="ctr"/>
                      <a:r>
                        <a:rPr lang="en-US" sz="2000" b="0" i="0" u="none" strike="noStrike" dirty="0">
                          <a:solidFill>
                            <a:srgbClr val="000000"/>
                          </a:solidFill>
                          <a:effectLst/>
                          <a:latin typeface="Times New Roman"/>
                        </a:rPr>
                        <a:t>1</a:t>
                      </a:r>
                    </a:p>
                  </a:txBody>
                  <a:tcPr marL="9525" marR="9525" marT="9525" marB="0" anchor="ctr">
                    <a:lnL>
                      <a:noFill/>
                    </a:lnL>
                    <a:lnR>
                      <a:noFill/>
                    </a:lnR>
                    <a:lnT>
                      <a:noFill/>
                    </a:lnT>
                    <a:lnB>
                      <a:noFill/>
                    </a:lnB>
                  </a:tcPr>
                </a:tc>
                <a:tc>
                  <a:txBody>
                    <a:bodyPr/>
                    <a:lstStyle/>
                    <a:p>
                      <a:pPr algn="ctr" rtl="0" fontAlgn="ctr"/>
                      <a:endParaRPr lang="en-US" sz="2000" b="0" i="0" u="none" strike="noStrike">
                        <a:solidFill>
                          <a:srgbClr val="000000"/>
                        </a:solidFill>
                        <a:effectLst/>
                        <a:latin typeface="Times New Roman"/>
                      </a:endParaRPr>
                    </a:p>
                  </a:txBody>
                  <a:tcPr marL="9525" marR="9525" marT="9525" marB="0" anchor="ctr">
                    <a:lnL>
                      <a:noFill/>
                    </a:lnL>
                    <a:lnR>
                      <a:noFill/>
                    </a:lnR>
                    <a:lnT>
                      <a:noFill/>
                    </a:lnT>
                    <a:lnB>
                      <a:noFill/>
                    </a:lnB>
                  </a:tcPr>
                </a:tc>
                <a:tc>
                  <a:txBody>
                    <a:bodyPr/>
                    <a:lstStyle/>
                    <a:p>
                      <a:pPr algn="ctr" rtl="0" fontAlgn="ctr"/>
                      <a:r>
                        <a:rPr lang="en-US" sz="2000" b="0" i="0" u="none" strike="noStrike">
                          <a:solidFill>
                            <a:srgbClr val="000000"/>
                          </a:solidFill>
                          <a:effectLst/>
                          <a:latin typeface="Times New Roman"/>
                        </a:rPr>
                        <a:t>1</a:t>
                      </a:r>
                    </a:p>
                  </a:txBody>
                  <a:tcPr marL="9525" marR="9525" marT="9525" marB="0" anchor="ctr">
                    <a:lnL>
                      <a:noFill/>
                    </a:lnL>
                    <a:lnR>
                      <a:noFill/>
                    </a:lnR>
                    <a:lnT>
                      <a:noFill/>
                    </a:lnT>
                    <a:lnB>
                      <a:noFill/>
                    </a:lnB>
                  </a:tcPr>
                </a:tc>
                <a:tc>
                  <a:txBody>
                    <a:bodyPr/>
                    <a:lstStyle/>
                    <a:p>
                      <a:pPr algn="ctr" rtl="0" fontAlgn="ctr"/>
                      <a:r>
                        <a:rPr lang="en-US" sz="2000" b="0" i="0" u="none" strike="noStrike">
                          <a:solidFill>
                            <a:srgbClr val="000000"/>
                          </a:solidFill>
                          <a:effectLst/>
                          <a:latin typeface="Times New Roman"/>
                        </a:rPr>
                        <a:t>1</a:t>
                      </a:r>
                    </a:p>
                  </a:txBody>
                  <a:tcPr marL="9525" marR="9525" marT="9525" marB="0" anchor="ctr">
                    <a:lnL>
                      <a:noFill/>
                    </a:lnL>
                    <a:lnR>
                      <a:noFill/>
                    </a:lnR>
                    <a:lnT>
                      <a:noFill/>
                    </a:lnT>
                    <a:lnB>
                      <a:noFill/>
                    </a:lnB>
                  </a:tcPr>
                </a:tc>
              </a:tr>
              <a:tr h="438150">
                <a:tc>
                  <a:txBody>
                    <a:bodyPr/>
                    <a:lstStyle/>
                    <a:p>
                      <a:pPr algn="ctr" rtl="0" fontAlgn="ctr"/>
                      <a:r>
                        <a:rPr lang="en-US" sz="2000" b="0" i="0" u="none" strike="noStrike">
                          <a:solidFill>
                            <a:srgbClr val="000000"/>
                          </a:solidFill>
                          <a:effectLst/>
                          <a:latin typeface="Times New Roman"/>
                        </a:rPr>
                        <a:t>Ots11</a:t>
                      </a:r>
                    </a:p>
                  </a:txBody>
                  <a:tcPr marL="9525" marR="9525" marT="9525" marB="0" anchor="ctr">
                    <a:lnL>
                      <a:noFill/>
                    </a:lnL>
                    <a:lnR>
                      <a:noFill/>
                    </a:lnR>
                    <a:lnT>
                      <a:noFill/>
                    </a:lnT>
                    <a:lnB>
                      <a:noFill/>
                    </a:lnB>
                  </a:tcPr>
                </a:tc>
                <a:tc>
                  <a:txBody>
                    <a:bodyPr/>
                    <a:lstStyle/>
                    <a:p>
                      <a:pPr algn="ctr" rtl="0" fontAlgn="ctr"/>
                      <a:r>
                        <a:rPr lang="en-US" sz="2000" b="0" i="0" u="none" strike="noStrike">
                          <a:solidFill>
                            <a:srgbClr val="000000"/>
                          </a:solidFill>
                          <a:effectLst/>
                          <a:latin typeface="Times New Roman"/>
                        </a:rPr>
                        <a:t>57.77-71.46</a:t>
                      </a:r>
                    </a:p>
                  </a:txBody>
                  <a:tcPr marL="9525" marR="9525" marT="9525" marB="0" anchor="ctr">
                    <a:lnL>
                      <a:noFill/>
                    </a:lnL>
                    <a:lnR>
                      <a:noFill/>
                    </a:lnR>
                    <a:lnT>
                      <a:noFill/>
                    </a:lnT>
                    <a:lnB>
                      <a:noFill/>
                    </a:lnB>
                  </a:tcPr>
                </a:tc>
                <a:tc>
                  <a:txBody>
                    <a:bodyPr/>
                    <a:lstStyle/>
                    <a:p>
                      <a:pPr algn="ctr" rtl="0" fontAlgn="ctr"/>
                      <a:r>
                        <a:rPr lang="en-US" sz="2000" b="0" i="0" u="none" strike="noStrike">
                          <a:solidFill>
                            <a:srgbClr val="000000"/>
                          </a:solidFill>
                          <a:effectLst/>
                          <a:latin typeface="Times New Roman"/>
                        </a:rPr>
                        <a:t>2</a:t>
                      </a:r>
                    </a:p>
                  </a:txBody>
                  <a:tcPr marL="9525" marR="9525" marT="9525" marB="0" anchor="ctr">
                    <a:lnL>
                      <a:noFill/>
                    </a:lnL>
                    <a:lnR>
                      <a:noFill/>
                    </a:lnR>
                    <a:lnT>
                      <a:noFill/>
                    </a:lnT>
                    <a:lnB>
                      <a:noFill/>
                    </a:lnB>
                  </a:tcPr>
                </a:tc>
                <a:tc>
                  <a:txBody>
                    <a:bodyPr/>
                    <a:lstStyle/>
                    <a:p>
                      <a:pPr algn="ctr" rtl="0" fontAlgn="ctr"/>
                      <a:r>
                        <a:rPr lang="en-US" sz="2000" b="0" i="0" u="none" strike="noStrike" dirty="0">
                          <a:solidFill>
                            <a:srgbClr val="000000"/>
                          </a:solidFill>
                          <a:effectLst/>
                          <a:latin typeface="Times New Roman"/>
                        </a:rPr>
                        <a:t>3</a:t>
                      </a:r>
                    </a:p>
                  </a:txBody>
                  <a:tcPr marL="9525" marR="9525" marT="9525" marB="0" anchor="ctr">
                    <a:lnL>
                      <a:noFill/>
                    </a:lnL>
                    <a:lnR>
                      <a:noFill/>
                    </a:lnR>
                    <a:lnT>
                      <a:noFill/>
                    </a:lnT>
                    <a:lnB>
                      <a:noFill/>
                    </a:lnB>
                  </a:tcPr>
                </a:tc>
                <a:tc>
                  <a:txBody>
                    <a:bodyPr/>
                    <a:lstStyle/>
                    <a:p>
                      <a:pPr algn="ctr" rtl="0" fontAlgn="ctr"/>
                      <a:r>
                        <a:rPr lang="en-US" sz="2000" b="0" i="0" u="none" strike="noStrike" dirty="0">
                          <a:solidFill>
                            <a:srgbClr val="000000"/>
                          </a:solidFill>
                          <a:effectLst/>
                          <a:latin typeface="Times New Roman"/>
                        </a:rPr>
                        <a:t>1</a:t>
                      </a:r>
                    </a:p>
                  </a:txBody>
                  <a:tcPr marL="9525" marR="9525" marT="9525" marB="0" anchor="ctr">
                    <a:lnL>
                      <a:noFill/>
                    </a:lnL>
                    <a:lnR>
                      <a:noFill/>
                    </a:lnR>
                    <a:lnT>
                      <a:noFill/>
                    </a:lnT>
                    <a:lnB>
                      <a:noFill/>
                    </a:lnB>
                  </a:tcPr>
                </a:tc>
                <a:tc>
                  <a:txBody>
                    <a:bodyPr/>
                    <a:lstStyle/>
                    <a:p>
                      <a:pPr algn="ctr" rtl="0" fontAlgn="ctr"/>
                      <a:r>
                        <a:rPr lang="en-US" sz="2000" b="0" i="0" u="none" strike="noStrike">
                          <a:solidFill>
                            <a:srgbClr val="000000"/>
                          </a:solidFill>
                          <a:effectLst/>
                          <a:latin typeface="Times New Roman"/>
                        </a:rPr>
                        <a:t>2</a:t>
                      </a:r>
                    </a:p>
                  </a:txBody>
                  <a:tcPr marL="9525" marR="9525" marT="9525" marB="0" anchor="ctr">
                    <a:lnL>
                      <a:noFill/>
                    </a:lnL>
                    <a:lnR>
                      <a:noFill/>
                    </a:lnR>
                    <a:lnT>
                      <a:noFill/>
                    </a:lnT>
                    <a:lnB>
                      <a:noFill/>
                    </a:lnB>
                  </a:tcPr>
                </a:tc>
                <a:tc>
                  <a:txBody>
                    <a:bodyPr/>
                    <a:lstStyle/>
                    <a:p>
                      <a:pPr algn="ctr" rtl="0" fontAlgn="ctr"/>
                      <a:r>
                        <a:rPr lang="en-US" sz="2000" b="0" i="0" u="none" strike="noStrike">
                          <a:solidFill>
                            <a:srgbClr val="000000"/>
                          </a:solidFill>
                          <a:effectLst/>
                          <a:latin typeface="Times New Roman"/>
                        </a:rPr>
                        <a:t>1</a:t>
                      </a:r>
                    </a:p>
                  </a:txBody>
                  <a:tcPr marL="9525" marR="9525" marT="9525" marB="0" anchor="ctr">
                    <a:lnL>
                      <a:noFill/>
                    </a:lnL>
                    <a:lnR>
                      <a:noFill/>
                    </a:lnR>
                    <a:lnT>
                      <a:noFill/>
                    </a:lnT>
                    <a:lnB>
                      <a:noFill/>
                    </a:lnB>
                  </a:tcPr>
                </a:tc>
              </a:tr>
              <a:tr h="438150">
                <a:tc>
                  <a:txBody>
                    <a:bodyPr/>
                    <a:lstStyle/>
                    <a:p>
                      <a:pPr algn="ctr" rtl="0" fontAlgn="ctr"/>
                      <a:r>
                        <a:rPr lang="en-US" sz="2000" b="0" i="0" u="none" strike="noStrike">
                          <a:solidFill>
                            <a:srgbClr val="000000"/>
                          </a:solidFill>
                          <a:effectLst/>
                          <a:latin typeface="Times New Roman"/>
                        </a:rPr>
                        <a:t>Ots12</a:t>
                      </a:r>
                    </a:p>
                  </a:txBody>
                  <a:tcPr marL="9525" marR="9525" marT="9525" marB="0" anchor="ctr">
                    <a:lnL>
                      <a:noFill/>
                    </a:lnL>
                    <a:lnR>
                      <a:noFill/>
                    </a:lnR>
                    <a:lnT>
                      <a:noFill/>
                    </a:lnT>
                    <a:lnB>
                      <a:noFill/>
                    </a:lnB>
                  </a:tcPr>
                </a:tc>
                <a:tc>
                  <a:txBody>
                    <a:bodyPr/>
                    <a:lstStyle/>
                    <a:p>
                      <a:pPr algn="ctr" rtl="0" fontAlgn="ctr"/>
                      <a:r>
                        <a:rPr lang="en-US" sz="2000" b="0" i="0" u="none" strike="noStrike">
                          <a:solidFill>
                            <a:srgbClr val="000000"/>
                          </a:solidFill>
                          <a:effectLst/>
                          <a:latin typeface="Times New Roman"/>
                        </a:rPr>
                        <a:t>26.14-35.29</a:t>
                      </a:r>
                    </a:p>
                  </a:txBody>
                  <a:tcPr marL="9525" marR="9525" marT="9525" marB="0" anchor="ctr">
                    <a:lnL>
                      <a:noFill/>
                    </a:lnL>
                    <a:lnR>
                      <a:noFill/>
                    </a:lnR>
                    <a:lnT>
                      <a:noFill/>
                    </a:lnT>
                    <a:lnB>
                      <a:noFill/>
                    </a:lnB>
                  </a:tcPr>
                </a:tc>
                <a:tc>
                  <a:txBody>
                    <a:bodyPr/>
                    <a:lstStyle/>
                    <a:p>
                      <a:pPr algn="ctr" rtl="0" fontAlgn="ctr"/>
                      <a:r>
                        <a:rPr lang="en-US" sz="2000" b="0" i="0" u="none" strike="noStrike">
                          <a:solidFill>
                            <a:srgbClr val="000000"/>
                          </a:solidFill>
                          <a:effectLst/>
                          <a:latin typeface="Times New Roman"/>
                        </a:rPr>
                        <a:t>1</a:t>
                      </a:r>
                    </a:p>
                  </a:txBody>
                  <a:tcPr marL="9525" marR="9525" marT="9525" marB="0" anchor="ctr">
                    <a:lnL>
                      <a:noFill/>
                    </a:lnL>
                    <a:lnR>
                      <a:noFill/>
                    </a:lnR>
                    <a:lnT>
                      <a:noFill/>
                    </a:lnT>
                    <a:lnB>
                      <a:noFill/>
                    </a:lnB>
                  </a:tcPr>
                </a:tc>
                <a:tc>
                  <a:txBody>
                    <a:bodyPr/>
                    <a:lstStyle/>
                    <a:p>
                      <a:pPr algn="ctr" rtl="0" fontAlgn="ctr"/>
                      <a:r>
                        <a:rPr lang="en-US" sz="2000" b="0" i="0" u="none" strike="noStrike">
                          <a:solidFill>
                            <a:srgbClr val="000000"/>
                          </a:solidFill>
                          <a:effectLst/>
                          <a:latin typeface="Times New Roman"/>
                        </a:rPr>
                        <a:t>2</a:t>
                      </a:r>
                    </a:p>
                  </a:txBody>
                  <a:tcPr marL="9525" marR="9525" marT="9525" marB="0" anchor="ctr">
                    <a:lnL>
                      <a:noFill/>
                    </a:lnL>
                    <a:lnR>
                      <a:noFill/>
                    </a:lnR>
                    <a:lnT>
                      <a:noFill/>
                    </a:lnT>
                    <a:lnB>
                      <a:noFill/>
                    </a:lnB>
                  </a:tcPr>
                </a:tc>
                <a:tc>
                  <a:txBody>
                    <a:bodyPr/>
                    <a:lstStyle/>
                    <a:p>
                      <a:pPr algn="ctr" rtl="0" fontAlgn="ctr"/>
                      <a:endParaRPr lang="en-US" sz="2000" b="0" i="0" u="none" strike="noStrike" dirty="0">
                        <a:solidFill>
                          <a:srgbClr val="000000"/>
                        </a:solidFill>
                        <a:effectLst/>
                        <a:latin typeface="Times New Roman"/>
                      </a:endParaRPr>
                    </a:p>
                  </a:txBody>
                  <a:tcPr marL="9525" marR="9525" marT="9525" marB="0" anchor="ctr">
                    <a:lnL>
                      <a:noFill/>
                    </a:lnL>
                    <a:lnR>
                      <a:noFill/>
                    </a:lnR>
                    <a:lnT>
                      <a:noFill/>
                    </a:lnT>
                    <a:lnB>
                      <a:noFill/>
                    </a:lnB>
                  </a:tcPr>
                </a:tc>
                <a:tc>
                  <a:txBody>
                    <a:bodyPr/>
                    <a:lstStyle/>
                    <a:p>
                      <a:pPr algn="ctr" rtl="0" fontAlgn="ctr"/>
                      <a:r>
                        <a:rPr lang="en-US" sz="2000" b="0" i="0" u="none" strike="noStrike" dirty="0">
                          <a:solidFill>
                            <a:srgbClr val="000000"/>
                          </a:solidFill>
                          <a:effectLst/>
                          <a:latin typeface="Times New Roman"/>
                        </a:rPr>
                        <a:t>2</a:t>
                      </a:r>
                    </a:p>
                  </a:txBody>
                  <a:tcPr marL="9525" marR="9525" marT="9525" marB="0" anchor="ctr">
                    <a:lnL>
                      <a:noFill/>
                    </a:lnL>
                    <a:lnR>
                      <a:noFill/>
                    </a:lnR>
                    <a:lnT>
                      <a:noFill/>
                    </a:lnT>
                    <a:lnB>
                      <a:noFill/>
                    </a:lnB>
                  </a:tcPr>
                </a:tc>
                <a:tc>
                  <a:txBody>
                    <a:bodyPr/>
                    <a:lstStyle/>
                    <a:p>
                      <a:pPr algn="ctr" rtl="0" fontAlgn="ctr"/>
                      <a:r>
                        <a:rPr lang="en-US" sz="2000" b="0" i="0" u="none" strike="noStrike">
                          <a:solidFill>
                            <a:srgbClr val="000000"/>
                          </a:solidFill>
                          <a:effectLst/>
                          <a:latin typeface="Times New Roman"/>
                        </a:rPr>
                        <a:t>2</a:t>
                      </a:r>
                    </a:p>
                  </a:txBody>
                  <a:tcPr marL="9525" marR="9525" marT="9525" marB="0" anchor="ctr">
                    <a:lnL>
                      <a:noFill/>
                    </a:lnL>
                    <a:lnR>
                      <a:noFill/>
                    </a:lnR>
                    <a:lnT>
                      <a:noFill/>
                    </a:lnT>
                    <a:lnB>
                      <a:noFill/>
                    </a:lnB>
                  </a:tcPr>
                </a:tc>
              </a:tr>
              <a:tr h="438150">
                <a:tc>
                  <a:txBody>
                    <a:bodyPr/>
                    <a:lstStyle/>
                    <a:p>
                      <a:pPr algn="ctr" rtl="0" fontAlgn="ctr"/>
                      <a:r>
                        <a:rPr lang="en-US" sz="2000" b="0" i="0" u="none" strike="noStrike">
                          <a:solidFill>
                            <a:srgbClr val="000000"/>
                          </a:solidFill>
                          <a:effectLst/>
                          <a:latin typeface="Times New Roman"/>
                        </a:rPr>
                        <a:t>Ots15</a:t>
                      </a:r>
                    </a:p>
                  </a:txBody>
                  <a:tcPr marL="9525" marR="9525" marT="9525" marB="0" anchor="ctr">
                    <a:lnL>
                      <a:noFill/>
                    </a:lnL>
                    <a:lnR>
                      <a:noFill/>
                    </a:lnR>
                    <a:lnT>
                      <a:noFill/>
                    </a:lnT>
                    <a:lnB>
                      <a:noFill/>
                    </a:lnB>
                  </a:tcPr>
                </a:tc>
                <a:tc>
                  <a:txBody>
                    <a:bodyPr/>
                    <a:lstStyle/>
                    <a:p>
                      <a:pPr algn="ctr" rtl="0" fontAlgn="ctr"/>
                      <a:r>
                        <a:rPr lang="en-US" sz="2000" b="0" i="0" u="none" strike="noStrike">
                          <a:solidFill>
                            <a:srgbClr val="000000"/>
                          </a:solidFill>
                          <a:effectLst/>
                          <a:latin typeface="Times New Roman"/>
                        </a:rPr>
                        <a:t>132.33-139.26</a:t>
                      </a:r>
                    </a:p>
                  </a:txBody>
                  <a:tcPr marL="9525" marR="9525" marT="9525" marB="0" anchor="ctr">
                    <a:lnL>
                      <a:noFill/>
                    </a:lnL>
                    <a:lnR>
                      <a:noFill/>
                    </a:lnR>
                    <a:lnT>
                      <a:noFill/>
                    </a:lnT>
                    <a:lnB>
                      <a:noFill/>
                    </a:lnB>
                  </a:tcPr>
                </a:tc>
                <a:tc>
                  <a:txBody>
                    <a:bodyPr/>
                    <a:lstStyle/>
                    <a:p>
                      <a:pPr algn="ctr" rtl="0" fontAlgn="ctr"/>
                      <a:r>
                        <a:rPr lang="en-US" sz="2000" b="0" i="0" u="none" strike="noStrike">
                          <a:solidFill>
                            <a:srgbClr val="000000"/>
                          </a:solidFill>
                          <a:effectLst/>
                          <a:latin typeface="Times New Roman"/>
                        </a:rPr>
                        <a:t>1</a:t>
                      </a:r>
                    </a:p>
                  </a:txBody>
                  <a:tcPr marL="9525" marR="9525" marT="9525" marB="0" anchor="ctr">
                    <a:lnL>
                      <a:noFill/>
                    </a:lnL>
                    <a:lnR>
                      <a:noFill/>
                    </a:lnR>
                    <a:lnT>
                      <a:noFill/>
                    </a:lnT>
                    <a:lnB>
                      <a:noFill/>
                    </a:lnB>
                  </a:tcPr>
                </a:tc>
                <a:tc>
                  <a:txBody>
                    <a:bodyPr/>
                    <a:lstStyle/>
                    <a:p>
                      <a:pPr algn="ctr" rtl="0" fontAlgn="ctr"/>
                      <a:r>
                        <a:rPr lang="en-US" sz="2000" b="0" i="0" u="none" strike="noStrike">
                          <a:solidFill>
                            <a:srgbClr val="000000"/>
                          </a:solidFill>
                          <a:effectLst/>
                          <a:latin typeface="Times New Roman"/>
                        </a:rPr>
                        <a:t>1</a:t>
                      </a:r>
                    </a:p>
                  </a:txBody>
                  <a:tcPr marL="9525" marR="9525" marT="9525" marB="0" anchor="ctr">
                    <a:lnL>
                      <a:noFill/>
                    </a:lnL>
                    <a:lnR>
                      <a:noFill/>
                    </a:lnR>
                    <a:lnT>
                      <a:noFill/>
                    </a:lnT>
                    <a:lnB>
                      <a:noFill/>
                    </a:lnB>
                  </a:tcPr>
                </a:tc>
                <a:tc>
                  <a:txBody>
                    <a:bodyPr/>
                    <a:lstStyle/>
                    <a:p>
                      <a:pPr algn="ctr" rtl="0" fontAlgn="ctr"/>
                      <a:endParaRPr lang="en-US" sz="2000" b="0" i="0" u="none" strike="noStrike">
                        <a:solidFill>
                          <a:srgbClr val="000000"/>
                        </a:solidFill>
                        <a:effectLst/>
                        <a:latin typeface="Times New Roman"/>
                      </a:endParaRPr>
                    </a:p>
                  </a:txBody>
                  <a:tcPr marL="9525" marR="9525" marT="9525" marB="0" anchor="ctr">
                    <a:lnL>
                      <a:noFill/>
                    </a:lnL>
                    <a:lnR>
                      <a:noFill/>
                    </a:lnR>
                    <a:lnT>
                      <a:noFill/>
                    </a:lnT>
                    <a:lnB>
                      <a:noFill/>
                    </a:lnB>
                  </a:tcPr>
                </a:tc>
                <a:tc>
                  <a:txBody>
                    <a:bodyPr/>
                    <a:lstStyle/>
                    <a:p>
                      <a:pPr algn="ctr" rtl="0" fontAlgn="ctr"/>
                      <a:r>
                        <a:rPr lang="en-US" sz="2000" b="0" i="0" u="none" strike="noStrike" dirty="0">
                          <a:solidFill>
                            <a:srgbClr val="000000"/>
                          </a:solidFill>
                          <a:effectLst/>
                          <a:latin typeface="Times New Roman"/>
                        </a:rPr>
                        <a:t>1</a:t>
                      </a:r>
                    </a:p>
                  </a:txBody>
                  <a:tcPr marL="9525" marR="9525" marT="9525" marB="0" anchor="ctr">
                    <a:lnL>
                      <a:noFill/>
                    </a:lnL>
                    <a:lnR>
                      <a:noFill/>
                    </a:lnR>
                    <a:lnT>
                      <a:noFill/>
                    </a:lnT>
                    <a:lnB>
                      <a:noFill/>
                    </a:lnB>
                  </a:tcPr>
                </a:tc>
                <a:tc>
                  <a:txBody>
                    <a:bodyPr/>
                    <a:lstStyle/>
                    <a:p>
                      <a:pPr algn="ctr" rtl="0" fontAlgn="ctr"/>
                      <a:r>
                        <a:rPr lang="en-US" sz="2000" b="0" i="0" u="none" strike="noStrike" dirty="0">
                          <a:solidFill>
                            <a:srgbClr val="000000"/>
                          </a:solidFill>
                          <a:effectLst/>
                          <a:latin typeface="Times New Roman"/>
                        </a:rPr>
                        <a:t>1</a:t>
                      </a:r>
                    </a:p>
                  </a:txBody>
                  <a:tcPr marL="9525" marR="9525" marT="9525" marB="0" anchor="ctr">
                    <a:lnL>
                      <a:noFill/>
                    </a:lnL>
                    <a:lnR>
                      <a:noFill/>
                    </a:lnR>
                    <a:lnT>
                      <a:noFill/>
                    </a:lnT>
                    <a:lnB>
                      <a:noFill/>
                    </a:lnB>
                  </a:tcPr>
                </a:tc>
              </a:tr>
              <a:tr h="438150">
                <a:tc>
                  <a:txBody>
                    <a:bodyPr/>
                    <a:lstStyle/>
                    <a:p>
                      <a:pPr algn="ctr" rtl="0" fontAlgn="ctr"/>
                      <a:r>
                        <a:rPr lang="en-US" sz="2000" b="0" i="0" u="none" strike="noStrike">
                          <a:solidFill>
                            <a:srgbClr val="000000"/>
                          </a:solidFill>
                          <a:effectLst/>
                          <a:latin typeface="Times New Roman"/>
                        </a:rPr>
                        <a:t>Ots20</a:t>
                      </a:r>
                    </a:p>
                  </a:txBody>
                  <a:tcPr marL="9525" marR="9525" marT="9525" marB="0" anchor="ctr">
                    <a:lnL>
                      <a:noFill/>
                    </a:lnL>
                    <a:lnR>
                      <a:noFill/>
                    </a:lnR>
                    <a:lnT>
                      <a:noFill/>
                    </a:lnT>
                    <a:lnB>
                      <a:noFill/>
                    </a:lnB>
                  </a:tcPr>
                </a:tc>
                <a:tc>
                  <a:txBody>
                    <a:bodyPr/>
                    <a:lstStyle/>
                    <a:p>
                      <a:pPr algn="ctr" rtl="0" fontAlgn="ctr"/>
                      <a:r>
                        <a:rPr lang="en-US" sz="2000" b="0" i="0" u="none" strike="noStrike">
                          <a:solidFill>
                            <a:srgbClr val="000000"/>
                          </a:solidFill>
                          <a:effectLst/>
                          <a:latin typeface="Times New Roman"/>
                        </a:rPr>
                        <a:t>93.65-99.49</a:t>
                      </a:r>
                    </a:p>
                  </a:txBody>
                  <a:tcPr marL="9525" marR="9525" marT="9525" marB="0" anchor="ctr">
                    <a:lnL>
                      <a:noFill/>
                    </a:lnL>
                    <a:lnR>
                      <a:noFill/>
                    </a:lnR>
                    <a:lnT>
                      <a:noFill/>
                    </a:lnT>
                    <a:lnB>
                      <a:noFill/>
                    </a:lnB>
                  </a:tcPr>
                </a:tc>
                <a:tc>
                  <a:txBody>
                    <a:bodyPr/>
                    <a:lstStyle/>
                    <a:p>
                      <a:pPr algn="ctr" rtl="0" fontAlgn="ctr"/>
                      <a:r>
                        <a:rPr lang="en-US" sz="2000" b="0" i="0" u="none" strike="noStrike">
                          <a:solidFill>
                            <a:srgbClr val="000000"/>
                          </a:solidFill>
                          <a:effectLst/>
                          <a:latin typeface="Times New Roman"/>
                        </a:rPr>
                        <a:t>1</a:t>
                      </a:r>
                    </a:p>
                  </a:txBody>
                  <a:tcPr marL="9525" marR="9525" marT="9525" marB="0" anchor="ctr">
                    <a:lnL>
                      <a:noFill/>
                    </a:lnL>
                    <a:lnR>
                      <a:noFill/>
                    </a:lnR>
                    <a:lnT>
                      <a:noFill/>
                    </a:lnT>
                    <a:lnB>
                      <a:noFill/>
                    </a:lnB>
                  </a:tcPr>
                </a:tc>
                <a:tc>
                  <a:txBody>
                    <a:bodyPr/>
                    <a:lstStyle/>
                    <a:p>
                      <a:pPr algn="ctr" rtl="0" fontAlgn="ctr"/>
                      <a:r>
                        <a:rPr lang="en-US" sz="2000" b="0" i="0" u="none" strike="noStrike">
                          <a:solidFill>
                            <a:srgbClr val="000000"/>
                          </a:solidFill>
                          <a:effectLst/>
                          <a:latin typeface="Times New Roman"/>
                        </a:rPr>
                        <a:t>2</a:t>
                      </a:r>
                    </a:p>
                  </a:txBody>
                  <a:tcPr marL="9525" marR="9525" marT="9525" marB="0" anchor="ctr">
                    <a:lnL>
                      <a:noFill/>
                    </a:lnL>
                    <a:lnR>
                      <a:noFill/>
                    </a:lnR>
                    <a:lnT>
                      <a:noFill/>
                    </a:lnT>
                    <a:lnB>
                      <a:noFill/>
                    </a:lnB>
                  </a:tcPr>
                </a:tc>
                <a:tc>
                  <a:txBody>
                    <a:bodyPr/>
                    <a:lstStyle/>
                    <a:p>
                      <a:pPr algn="ctr" rtl="0" fontAlgn="ctr"/>
                      <a:endParaRPr lang="en-US" sz="2000" b="0" i="0" u="none" strike="noStrike">
                        <a:solidFill>
                          <a:srgbClr val="000000"/>
                        </a:solidFill>
                        <a:effectLst/>
                        <a:latin typeface="Times New Roman"/>
                      </a:endParaRPr>
                    </a:p>
                  </a:txBody>
                  <a:tcPr marL="9525" marR="9525" marT="9525" marB="0" anchor="ctr">
                    <a:lnL>
                      <a:noFill/>
                    </a:lnL>
                    <a:lnR>
                      <a:noFill/>
                    </a:lnR>
                    <a:lnT>
                      <a:noFill/>
                    </a:lnT>
                    <a:lnB>
                      <a:noFill/>
                    </a:lnB>
                  </a:tcPr>
                </a:tc>
                <a:tc>
                  <a:txBody>
                    <a:bodyPr/>
                    <a:lstStyle/>
                    <a:p>
                      <a:pPr algn="ctr" rtl="0" fontAlgn="ctr"/>
                      <a:r>
                        <a:rPr lang="en-US" sz="2000" b="0" i="0" u="none" strike="noStrike">
                          <a:solidFill>
                            <a:srgbClr val="000000"/>
                          </a:solidFill>
                          <a:effectLst/>
                          <a:latin typeface="Times New Roman"/>
                        </a:rPr>
                        <a:t>2</a:t>
                      </a:r>
                    </a:p>
                  </a:txBody>
                  <a:tcPr marL="9525" marR="9525" marT="9525" marB="0" anchor="ctr">
                    <a:lnL>
                      <a:noFill/>
                    </a:lnL>
                    <a:lnR>
                      <a:noFill/>
                    </a:lnR>
                    <a:lnT>
                      <a:noFill/>
                    </a:lnT>
                    <a:lnB>
                      <a:noFill/>
                    </a:lnB>
                  </a:tcPr>
                </a:tc>
                <a:tc>
                  <a:txBody>
                    <a:bodyPr/>
                    <a:lstStyle/>
                    <a:p>
                      <a:pPr algn="ctr" rtl="0" fontAlgn="ctr"/>
                      <a:r>
                        <a:rPr lang="en-US" sz="2000" b="0" i="0" u="none" strike="noStrike" dirty="0">
                          <a:solidFill>
                            <a:srgbClr val="000000"/>
                          </a:solidFill>
                          <a:effectLst/>
                          <a:latin typeface="Times New Roman"/>
                        </a:rPr>
                        <a:t>1</a:t>
                      </a:r>
                    </a:p>
                  </a:txBody>
                  <a:tcPr marL="9525" marR="9525" marT="9525" marB="0" anchor="ctr">
                    <a:lnL>
                      <a:noFill/>
                    </a:lnL>
                    <a:lnR>
                      <a:noFill/>
                    </a:lnR>
                    <a:lnT>
                      <a:noFill/>
                    </a:lnT>
                    <a:lnB>
                      <a:noFill/>
                    </a:lnB>
                  </a:tcPr>
                </a:tc>
              </a:tr>
            </a:tbl>
          </a:graphicData>
        </a:graphic>
      </p:graphicFrame>
      <p:sp>
        <p:nvSpPr>
          <p:cNvPr id="4" name="TextBox 3"/>
          <p:cNvSpPr txBox="1"/>
          <p:nvPr/>
        </p:nvSpPr>
        <p:spPr>
          <a:xfrm>
            <a:off x="0" y="757535"/>
            <a:ext cx="9144000" cy="461665"/>
          </a:xfrm>
          <a:prstGeom prst="rect">
            <a:avLst/>
          </a:prstGeom>
          <a:noFill/>
        </p:spPr>
        <p:txBody>
          <a:bodyPr wrap="square" rtlCol="0">
            <a:spAutoFit/>
          </a:bodyPr>
          <a:lstStyle/>
          <a:p>
            <a:pPr algn="ctr"/>
            <a:r>
              <a:rPr lang="en-US" sz="2400" dirty="0" smtClean="0">
                <a:latin typeface="Times New Roman" panose="02020603050405020304" pitchFamily="18" charset="0"/>
                <a:cs typeface="Times New Roman" panose="02020603050405020304" pitchFamily="18" charset="0"/>
              </a:rPr>
              <a:t>Overlap across Tests for Adaptive Divergence in Segregated Line</a:t>
            </a:r>
            <a:endParaRPr lang="en-US" sz="2400" dirty="0">
              <a:latin typeface="Times New Roman" panose="02020603050405020304" pitchFamily="18" charset="0"/>
              <a:cs typeface="Times New Roman" panose="02020603050405020304" pitchFamily="18" charset="0"/>
            </a:endParaRPr>
          </a:p>
        </p:txBody>
      </p:sp>
      <p:sp>
        <p:nvSpPr>
          <p:cNvPr id="5" name="TextBox 4"/>
          <p:cNvSpPr txBox="1"/>
          <p:nvPr/>
        </p:nvSpPr>
        <p:spPr>
          <a:xfrm>
            <a:off x="0" y="5791200"/>
            <a:ext cx="9144000" cy="830997"/>
          </a:xfrm>
          <a:prstGeom prst="rect">
            <a:avLst/>
          </a:prstGeom>
          <a:noFill/>
        </p:spPr>
        <p:txBody>
          <a:bodyPr wrap="square" rtlCol="0">
            <a:spAutoFit/>
          </a:bodyPr>
          <a:lstStyle/>
          <a:p>
            <a:pPr algn="ctr"/>
            <a:r>
              <a:rPr lang="en-US" sz="2400" dirty="0" smtClean="0">
                <a:latin typeface="Times New Roman" panose="02020603050405020304" pitchFamily="18" charset="0"/>
                <a:cs typeface="Times New Roman" panose="02020603050405020304" pitchFamily="18" charset="0"/>
              </a:rPr>
              <a:t>Possibly the first signatures of domestication selection identified in Pacific salmon</a:t>
            </a:r>
            <a:endParaRPr lang="en-US" sz="2400" dirty="0">
              <a:latin typeface="Times New Roman" panose="02020603050405020304" pitchFamily="18" charset="0"/>
              <a:cs typeface="Times New Roman" panose="02020603050405020304" pitchFamily="18" charset="0"/>
            </a:endParaRPr>
          </a:p>
        </p:txBody>
      </p:sp>
      <p:sp>
        <p:nvSpPr>
          <p:cNvPr id="6" name="Rectangle 5"/>
          <p:cNvSpPr/>
          <p:nvPr/>
        </p:nvSpPr>
        <p:spPr>
          <a:xfrm>
            <a:off x="304800" y="3886200"/>
            <a:ext cx="8458200" cy="3810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036281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69" name="Table 368"/>
          <p:cNvGraphicFramePr>
            <a:graphicFrameLocks noGrp="1"/>
          </p:cNvGraphicFramePr>
          <p:nvPr>
            <p:extLst>
              <p:ext uri="{D42A27DB-BD31-4B8C-83A1-F6EECF244321}">
                <p14:modId xmlns:p14="http://schemas.microsoft.com/office/powerpoint/2010/main" val="51374338"/>
              </p:ext>
            </p:extLst>
          </p:nvPr>
        </p:nvGraphicFramePr>
        <p:xfrm>
          <a:off x="1181100" y="4038599"/>
          <a:ext cx="7873278" cy="2209801"/>
        </p:xfrm>
        <a:graphic>
          <a:graphicData uri="http://schemas.openxmlformats.org/drawingml/2006/table">
            <a:tbl>
              <a:tblPr/>
              <a:tblGrid>
                <a:gridCol w="562377"/>
                <a:gridCol w="562377"/>
                <a:gridCol w="562377"/>
                <a:gridCol w="562377"/>
                <a:gridCol w="562377"/>
                <a:gridCol w="562377"/>
                <a:gridCol w="562377"/>
                <a:gridCol w="562377"/>
                <a:gridCol w="562377"/>
                <a:gridCol w="562377"/>
                <a:gridCol w="562377"/>
                <a:gridCol w="562377"/>
                <a:gridCol w="562377"/>
                <a:gridCol w="562377"/>
              </a:tblGrid>
              <a:tr h="329093">
                <a:tc>
                  <a:txBody>
                    <a:bodyPr/>
                    <a:lstStyle/>
                    <a:p>
                      <a:pPr algn="ctr" fontAlgn="b"/>
                      <a:r>
                        <a:rPr lang="en-US" sz="1600" b="0" i="0" u="none" strike="noStrike" baseline="0" dirty="0">
                          <a:solidFill>
                            <a:srgbClr val="000000"/>
                          </a:solidFill>
                          <a:effectLst/>
                          <a:latin typeface="Times New Roman"/>
                        </a:rPr>
                        <a:t>2001</a:t>
                      </a:r>
                    </a:p>
                  </a:txBody>
                  <a:tcPr marL="7348" marR="7348" marT="7348"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en-US" sz="1600" b="1" i="0" u="none" strike="noStrike" baseline="0" dirty="0">
                          <a:solidFill>
                            <a:srgbClr val="000000"/>
                          </a:solidFill>
                          <a:effectLst/>
                          <a:latin typeface="Times New Roman"/>
                        </a:rPr>
                        <a:t>2002</a:t>
                      </a:r>
                    </a:p>
                  </a:txBody>
                  <a:tcPr marL="7348" marR="7348" marT="7348"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en-US" sz="1600" b="0" i="0" u="none" strike="noStrike" baseline="0" dirty="0">
                          <a:solidFill>
                            <a:srgbClr val="000000"/>
                          </a:solidFill>
                          <a:effectLst/>
                          <a:latin typeface="Times New Roman"/>
                        </a:rPr>
                        <a:t>2003</a:t>
                      </a:r>
                    </a:p>
                  </a:txBody>
                  <a:tcPr marL="7348" marR="7348" marT="7348"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en-US" sz="1600" b="0" i="0" u="none" strike="noStrike" baseline="0" dirty="0">
                          <a:solidFill>
                            <a:srgbClr val="000000"/>
                          </a:solidFill>
                          <a:effectLst/>
                          <a:latin typeface="Times New Roman"/>
                        </a:rPr>
                        <a:t>2004</a:t>
                      </a:r>
                    </a:p>
                  </a:txBody>
                  <a:tcPr marL="7348" marR="7348" marT="7348"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en-US" sz="1600" b="0" i="0" u="none" strike="noStrike" baseline="0" dirty="0">
                          <a:solidFill>
                            <a:srgbClr val="000000"/>
                          </a:solidFill>
                          <a:effectLst/>
                          <a:latin typeface="Times New Roman"/>
                        </a:rPr>
                        <a:t>2005</a:t>
                      </a:r>
                    </a:p>
                  </a:txBody>
                  <a:tcPr marL="7348" marR="7348" marT="7348"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en-US" sz="1600" b="1" i="0" u="none" strike="noStrike" baseline="0" dirty="0">
                          <a:solidFill>
                            <a:srgbClr val="000000"/>
                          </a:solidFill>
                          <a:effectLst/>
                          <a:latin typeface="Times New Roman"/>
                        </a:rPr>
                        <a:t>2006</a:t>
                      </a:r>
                    </a:p>
                  </a:txBody>
                  <a:tcPr marL="7348" marR="7348" marT="7348"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en-US" sz="1600" b="0" i="0" u="none" strike="noStrike" baseline="0" dirty="0">
                          <a:solidFill>
                            <a:srgbClr val="000000"/>
                          </a:solidFill>
                          <a:effectLst/>
                          <a:latin typeface="Times New Roman"/>
                        </a:rPr>
                        <a:t>2007</a:t>
                      </a:r>
                    </a:p>
                  </a:txBody>
                  <a:tcPr marL="7348" marR="7348" marT="7348"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en-US" sz="1600" b="0" i="0" u="none" strike="noStrike" baseline="0" dirty="0">
                          <a:solidFill>
                            <a:srgbClr val="000000"/>
                          </a:solidFill>
                          <a:effectLst/>
                          <a:latin typeface="Times New Roman"/>
                        </a:rPr>
                        <a:t>2008</a:t>
                      </a:r>
                    </a:p>
                  </a:txBody>
                  <a:tcPr marL="7348" marR="7348" marT="7348"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en-US" sz="1600" b="0" i="0" u="none" strike="noStrike" baseline="0" dirty="0">
                          <a:solidFill>
                            <a:srgbClr val="000000"/>
                          </a:solidFill>
                          <a:effectLst/>
                          <a:latin typeface="Times New Roman"/>
                        </a:rPr>
                        <a:t>2009</a:t>
                      </a:r>
                    </a:p>
                  </a:txBody>
                  <a:tcPr marL="7348" marR="7348" marT="7348"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en-US" sz="1600" b="1" i="0" u="none" strike="noStrike" baseline="0" dirty="0">
                          <a:solidFill>
                            <a:srgbClr val="000000"/>
                          </a:solidFill>
                          <a:effectLst/>
                          <a:latin typeface="Times New Roman"/>
                        </a:rPr>
                        <a:t>2010</a:t>
                      </a:r>
                    </a:p>
                  </a:txBody>
                  <a:tcPr marL="7348" marR="7348" marT="7348"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en-US" sz="1600" b="0" i="0" u="none" strike="noStrike" baseline="0" dirty="0">
                          <a:solidFill>
                            <a:srgbClr val="000000"/>
                          </a:solidFill>
                          <a:effectLst/>
                          <a:latin typeface="Times New Roman"/>
                        </a:rPr>
                        <a:t>2011</a:t>
                      </a:r>
                    </a:p>
                  </a:txBody>
                  <a:tcPr marL="7348" marR="7348" marT="7348"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en-US" sz="1600" b="0" i="0" u="none" strike="noStrike" baseline="0" dirty="0">
                          <a:solidFill>
                            <a:srgbClr val="000000"/>
                          </a:solidFill>
                          <a:effectLst/>
                          <a:latin typeface="Times New Roman"/>
                        </a:rPr>
                        <a:t>2012</a:t>
                      </a:r>
                    </a:p>
                  </a:txBody>
                  <a:tcPr marL="7348" marR="7348" marT="7348"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en-US" sz="1600" b="0" i="0" u="none" strike="noStrike" baseline="0" dirty="0">
                          <a:solidFill>
                            <a:srgbClr val="000000"/>
                          </a:solidFill>
                          <a:effectLst/>
                          <a:latin typeface="Times New Roman"/>
                        </a:rPr>
                        <a:t>2013</a:t>
                      </a:r>
                    </a:p>
                  </a:txBody>
                  <a:tcPr marL="7348" marR="7348" marT="7348"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en-US" sz="1600" b="1" i="0" u="none" strike="noStrike" baseline="0" dirty="0">
                          <a:solidFill>
                            <a:srgbClr val="000000"/>
                          </a:solidFill>
                          <a:effectLst/>
                          <a:latin typeface="Times New Roman"/>
                        </a:rPr>
                        <a:t>2014</a:t>
                      </a:r>
                    </a:p>
                  </a:txBody>
                  <a:tcPr marL="7348" marR="7348" marT="7348" marB="0">
                    <a:lnL>
                      <a:noFill/>
                    </a:lnL>
                    <a:lnR>
                      <a:noFill/>
                    </a:lnR>
                    <a:lnT>
                      <a:noFill/>
                    </a:lnT>
                    <a:lnB w="12700" cap="flat" cmpd="sng" algn="ctr">
                      <a:solidFill>
                        <a:srgbClr val="000000"/>
                      </a:solidFill>
                      <a:prstDash val="solid"/>
                      <a:round/>
                      <a:headEnd type="none" w="med" len="med"/>
                      <a:tailEnd type="none" w="med" len="med"/>
                    </a:lnB>
                  </a:tcPr>
                </a:tc>
              </a:tr>
              <a:tr h="274244">
                <a:tc>
                  <a:txBody>
                    <a:bodyPr/>
                    <a:lstStyle/>
                    <a:p>
                      <a:pPr algn="l" fontAlgn="b"/>
                      <a:r>
                        <a:rPr lang="en-US" sz="1100" b="0" i="0" u="none" strike="noStrike" dirty="0">
                          <a:solidFill>
                            <a:srgbClr val="000000"/>
                          </a:solidFill>
                          <a:effectLst/>
                          <a:latin typeface="Calibri"/>
                        </a:rPr>
                        <a:t> </a:t>
                      </a:r>
                    </a:p>
                  </a:txBody>
                  <a:tcPr marL="7348" marR="7348" marT="734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fontAlgn="b"/>
                      <a:r>
                        <a:rPr lang="en-US" sz="1100" b="0" i="0" u="none" strike="noStrike">
                          <a:solidFill>
                            <a:srgbClr val="000000"/>
                          </a:solidFill>
                          <a:effectLst/>
                          <a:latin typeface="Calibri"/>
                        </a:rPr>
                        <a:t> </a:t>
                      </a:r>
                    </a:p>
                  </a:txBody>
                  <a:tcPr marL="7348" marR="7348" marT="734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a:txBody>
                    <a:bodyPr/>
                    <a:lstStyle/>
                    <a:p>
                      <a:pPr algn="l" fontAlgn="b"/>
                      <a:r>
                        <a:rPr lang="en-US" sz="1100" b="0" i="0" u="none" strike="noStrike">
                          <a:solidFill>
                            <a:srgbClr val="000000"/>
                          </a:solidFill>
                          <a:effectLst/>
                          <a:latin typeface="Calibri"/>
                        </a:rPr>
                        <a:t> </a:t>
                      </a:r>
                    </a:p>
                  </a:txBody>
                  <a:tcPr marL="7348" marR="7348" marT="734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a:txBody>
                    <a:bodyPr/>
                    <a:lstStyle/>
                    <a:p>
                      <a:pPr algn="l" fontAlgn="b"/>
                      <a:r>
                        <a:rPr lang="en-US" sz="1100" b="0" i="0" u="none" strike="noStrike" dirty="0">
                          <a:solidFill>
                            <a:srgbClr val="000000"/>
                          </a:solidFill>
                          <a:effectLst/>
                          <a:latin typeface="Calibri"/>
                        </a:rPr>
                        <a:t> </a:t>
                      </a:r>
                    </a:p>
                  </a:txBody>
                  <a:tcPr marL="7348" marR="7348" marT="734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fontAlgn="b"/>
                      <a:r>
                        <a:rPr lang="en-US" sz="1100" b="0" i="0" u="none" strike="noStrike" dirty="0">
                          <a:solidFill>
                            <a:srgbClr val="000000"/>
                          </a:solidFill>
                          <a:effectLst/>
                          <a:latin typeface="Calibri"/>
                        </a:rPr>
                        <a:t> </a:t>
                      </a:r>
                    </a:p>
                  </a:txBody>
                  <a:tcPr marL="7348" marR="7348" marT="734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fontAlgn="b"/>
                      <a:r>
                        <a:rPr lang="en-US" sz="1100" b="0" i="0" u="none" strike="noStrike">
                          <a:solidFill>
                            <a:srgbClr val="000000"/>
                          </a:solidFill>
                          <a:effectLst/>
                          <a:latin typeface="Calibri"/>
                        </a:rPr>
                        <a:t> </a:t>
                      </a:r>
                    </a:p>
                  </a:txBody>
                  <a:tcPr marL="7348" marR="7348" marT="734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a:txBody>
                    <a:bodyPr/>
                    <a:lstStyle/>
                    <a:p>
                      <a:pPr algn="l" fontAlgn="b"/>
                      <a:r>
                        <a:rPr lang="en-US" sz="1100" b="0" i="0" u="none" strike="noStrike">
                          <a:solidFill>
                            <a:srgbClr val="000000"/>
                          </a:solidFill>
                          <a:effectLst/>
                          <a:latin typeface="Calibri"/>
                        </a:rPr>
                        <a:t> </a:t>
                      </a:r>
                    </a:p>
                  </a:txBody>
                  <a:tcPr marL="7348" marR="7348" marT="734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a:txBody>
                    <a:bodyPr/>
                    <a:lstStyle/>
                    <a:p>
                      <a:pPr algn="l" fontAlgn="b"/>
                      <a:r>
                        <a:rPr lang="en-US" sz="1100" b="0" i="0" u="none" strike="noStrike">
                          <a:solidFill>
                            <a:srgbClr val="000000"/>
                          </a:solidFill>
                          <a:effectLst/>
                          <a:latin typeface="Calibri"/>
                        </a:rPr>
                        <a:t> </a:t>
                      </a:r>
                    </a:p>
                  </a:txBody>
                  <a:tcPr marL="7348" marR="7348" marT="734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fontAlgn="b"/>
                      <a:r>
                        <a:rPr lang="en-US" sz="1100" b="0" i="0" u="none" strike="noStrike" dirty="0">
                          <a:solidFill>
                            <a:srgbClr val="000000"/>
                          </a:solidFill>
                          <a:effectLst/>
                          <a:latin typeface="Calibri"/>
                        </a:rPr>
                        <a:t> </a:t>
                      </a:r>
                    </a:p>
                  </a:txBody>
                  <a:tcPr marL="7348" marR="7348" marT="734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fontAlgn="b"/>
                      <a:r>
                        <a:rPr lang="en-US" sz="1100" b="0" i="0" u="none" strike="noStrike">
                          <a:solidFill>
                            <a:srgbClr val="000000"/>
                          </a:solidFill>
                          <a:effectLst/>
                          <a:latin typeface="Calibri"/>
                        </a:rPr>
                        <a:t> </a:t>
                      </a:r>
                    </a:p>
                  </a:txBody>
                  <a:tcPr marL="7348" marR="7348" marT="734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a:txBody>
                    <a:bodyPr/>
                    <a:lstStyle/>
                    <a:p>
                      <a:pPr algn="l" fontAlgn="b"/>
                      <a:r>
                        <a:rPr lang="en-US" sz="1100" b="0" i="0" u="none" strike="noStrike" dirty="0">
                          <a:solidFill>
                            <a:srgbClr val="000000"/>
                          </a:solidFill>
                          <a:effectLst/>
                          <a:latin typeface="Calibri"/>
                        </a:rPr>
                        <a:t> </a:t>
                      </a:r>
                    </a:p>
                  </a:txBody>
                  <a:tcPr marL="7348" marR="7348" marT="734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a:txBody>
                    <a:bodyPr/>
                    <a:lstStyle/>
                    <a:p>
                      <a:pPr algn="l" fontAlgn="b"/>
                      <a:r>
                        <a:rPr lang="en-US" sz="1100" b="0" i="0" u="none" strike="noStrike">
                          <a:solidFill>
                            <a:srgbClr val="000000"/>
                          </a:solidFill>
                          <a:effectLst/>
                          <a:latin typeface="Calibri"/>
                        </a:rPr>
                        <a:t> </a:t>
                      </a:r>
                    </a:p>
                  </a:txBody>
                  <a:tcPr marL="7348" marR="7348" marT="734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fontAlgn="b"/>
                      <a:r>
                        <a:rPr lang="en-US" sz="1100" b="0" i="0" u="none" strike="noStrike">
                          <a:solidFill>
                            <a:srgbClr val="000000"/>
                          </a:solidFill>
                          <a:effectLst/>
                          <a:latin typeface="Calibri"/>
                        </a:rPr>
                        <a:t> </a:t>
                      </a:r>
                    </a:p>
                  </a:txBody>
                  <a:tcPr marL="7348" marR="7348" marT="734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fontAlgn="b"/>
                      <a:r>
                        <a:rPr lang="en-US" sz="1100" b="0" i="0" u="none" strike="noStrike">
                          <a:solidFill>
                            <a:srgbClr val="000000"/>
                          </a:solidFill>
                          <a:effectLst/>
                          <a:latin typeface="Calibri"/>
                        </a:rPr>
                        <a:t> </a:t>
                      </a:r>
                    </a:p>
                  </a:txBody>
                  <a:tcPr marL="7348" marR="7348" marT="734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r>
              <a:tr h="261244">
                <a:tc>
                  <a:txBody>
                    <a:bodyPr/>
                    <a:lstStyle/>
                    <a:p>
                      <a:pPr algn="l" fontAlgn="b"/>
                      <a:endParaRPr lang="en-US" sz="1100" b="0" i="0" u="none" strike="noStrike">
                        <a:solidFill>
                          <a:srgbClr val="000000"/>
                        </a:solidFill>
                        <a:effectLst/>
                        <a:latin typeface="Calibri"/>
                      </a:endParaRPr>
                    </a:p>
                  </a:txBody>
                  <a:tcPr marL="7348" marR="7348" marT="7348"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1100" b="0" i="0" u="none" strike="noStrike">
                        <a:solidFill>
                          <a:srgbClr val="000000"/>
                        </a:solidFill>
                        <a:effectLst/>
                        <a:latin typeface="Calibri"/>
                      </a:endParaRPr>
                    </a:p>
                  </a:txBody>
                  <a:tcPr marL="7348" marR="7348" marT="7348"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1100" b="0" i="0" u="none" strike="noStrike">
                        <a:solidFill>
                          <a:srgbClr val="000000"/>
                        </a:solidFill>
                        <a:effectLst/>
                        <a:latin typeface="Calibri"/>
                      </a:endParaRPr>
                    </a:p>
                  </a:txBody>
                  <a:tcPr marL="7348" marR="7348" marT="7348"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1100" b="0" i="0" u="none" strike="noStrike">
                        <a:solidFill>
                          <a:srgbClr val="000000"/>
                        </a:solidFill>
                        <a:effectLst/>
                        <a:latin typeface="Calibri"/>
                      </a:endParaRPr>
                    </a:p>
                  </a:txBody>
                  <a:tcPr marL="7348" marR="7348" marT="7348"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1100" b="0" i="0" u="none" strike="noStrike">
                        <a:solidFill>
                          <a:srgbClr val="000000"/>
                        </a:solidFill>
                        <a:effectLst/>
                        <a:latin typeface="Calibri"/>
                      </a:endParaRPr>
                    </a:p>
                  </a:txBody>
                  <a:tcPr marL="7348" marR="7348" marT="7348"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1100" b="0" i="0" u="none" strike="noStrike">
                        <a:solidFill>
                          <a:srgbClr val="000000"/>
                        </a:solidFill>
                        <a:effectLst/>
                        <a:latin typeface="Calibri"/>
                      </a:endParaRPr>
                    </a:p>
                  </a:txBody>
                  <a:tcPr marL="7348" marR="7348" marT="7348"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1100" b="0" i="0" u="none" strike="noStrike">
                        <a:solidFill>
                          <a:srgbClr val="000000"/>
                        </a:solidFill>
                        <a:effectLst/>
                        <a:latin typeface="Calibri"/>
                      </a:endParaRPr>
                    </a:p>
                  </a:txBody>
                  <a:tcPr marL="7348" marR="7348" marT="7348"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1100" b="0" i="0" u="none" strike="noStrike">
                        <a:solidFill>
                          <a:srgbClr val="000000"/>
                        </a:solidFill>
                        <a:effectLst/>
                        <a:latin typeface="Calibri"/>
                      </a:endParaRPr>
                    </a:p>
                  </a:txBody>
                  <a:tcPr marL="7348" marR="7348" marT="7348"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1100" b="0" i="0" u="none" strike="noStrike">
                        <a:solidFill>
                          <a:srgbClr val="000000"/>
                        </a:solidFill>
                        <a:effectLst/>
                        <a:latin typeface="Calibri"/>
                      </a:endParaRPr>
                    </a:p>
                  </a:txBody>
                  <a:tcPr marL="7348" marR="7348" marT="7348"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1100" b="0" i="0" u="none" strike="noStrike">
                        <a:solidFill>
                          <a:srgbClr val="000000"/>
                        </a:solidFill>
                        <a:effectLst/>
                        <a:latin typeface="Calibri"/>
                      </a:endParaRPr>
                    </a:p>
                  </a:txBody>
                  <a:tcPr marL="7348" marR="7348" marT="7348"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1100" b="0" i="0" u="none" strike="noStrike">
                        <a:solidFill>
                          <a:srgbClr val="000000"/>
                        </a:solidFill>
                        <a:effectLst/>
                        <a:latin typeface="Calibri"/>
                      </a:endParaRPr>
                    </a:p>
                  </a:txBody>
                  <a:tcPr marL="7348" marR="7348" marT="7348"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1100" b="0" i="0" u="none" strike="noStrike">
                        <a:solidFill>
                          <a:srgbClr val="000000"/>
                        </a:solidFill>
                        <a:effectLst/>
                        <a:latin typeface="Calibri"/>
                      </a:endParaRPr>
                    </a:p>
                  </a:txBody>
                  <a:tcPr marL="7348" marR="7348" marT="7348"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1100" b="0" i="0" u="none" strike="noStrike" dirty="0">
                        <a:solidFill>
                          <a:srgbClr val="000000"/>
                        </a:solidFill>
                        <a:effectLst/>
                        <a:latin typeface="Calibri"/>
                      </a:endParaRPr>
                    </a:p>
                  </a:txBody>
                  <a:tcPr marL="7348" marR="7348" marT="7348"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1100" b="0" i="0" u="none" strike="noStrike">
                        <a:solidFill>
                          <a:srgbClr val="000000"/>
                        </a:solidFill>
                        <a:effectLst/>
                        <a:latin typeface="Calibri"/>
                      </a:endParaRPr>
                    </a:p>
                  </a:txBody>
                  <a:tcPr marL="7348" marR="7348" marT="7348"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4244">
                <a:tc>
                  <a:txBody>
                    <a:bodyPr/>
                    <a:lstStyle/>
                    <a:p>
                      <a:pPr algn="l" fontAlgn="b"/>
                      <a:endParaRPr lang="en-US" sz="1100" b="0" i="0" u="none" strike="noStrike">
                        <a:solidFill>
                          <a:srgbClr val="000000"/>
                        </a:solidFill>
                        <a:effectLst/>
                        <a:latin typeface="Calibri"/>
                      </a:endParaRPr>
                    </a:p>
                  </a:txBody>
                  <a:tcPr marL="7348" marR="7348" marT="7348"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1100" b="0" i="0" u="none" strike="noStrike">
                          <a:solidFill>
                            <a:srgbClr val="000000"/>
                          </a:solidFill>
                          <a:effectLst/>
                          <a:latin typeface="Calibri"/>
                        </a:rPr>
                        <a:t> </a:t>
                      </a:r>
                    </a:p>
                  </a:txBody>
                  <a:tcPr marL="7348" marR="7348" marT="734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fontAlgn="b"/>
                      <a:r>
                        <a:rPr lang="en-US" sz="1100" b="0" i="0" u="none" strike="noStrike">
                          <a:solidFill>
                            <a:srgbClr val="000000"/>
                          </a:solidFill>
                          <a:effectLst/>
                          <a:latin typeface="Calibri"/>
                        </a:rPr>
                        <a:t> </a:t>
                      </a:r>
                    </a:p>
                  </a:txBody>
                  <a:tcPr marL="7348" marR="7348" marT="734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a:txBody>
                    <a:bodyPr/>
                    <a:lstStyle/>
                    <a:p>
                      <a:pPr algn="l" fontAlgn="b"/>
                      <a:r>
                        <a:rPr lang="en-US" sz="1100" b="0" i="0" u="none" strike="noStrike">
                          <a:solidFill>
                            <a:srgbClr val="000000"/>
                          </a:solidFill>
                          <a:effectLst/>
                          <a:latin typeface="Calibri"/>
                        </a:rPr>
                        <a:t> </a:t>
                      </a:r>
                    </a:p>
                  </a:txBody>
                  <a:tcPr marL="7348" marR="7348" marT="734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a:txBody>
                    <a:bodyPr/>
                    <a:lstStyle/>
                    <a:p>
                      <a:pPr algn="l" fontAlgn="b"/>
                      <a:r>
                        <a:rPr lang="en-US" sz="1100" b="0" i="0" u="none" strike="noStrike">
                          <a:solidFill>
                            <a:srgbClr val="000000"/>
                          </a:solidFill>
                          <a:effectLst/>
                          <a:latin typeface="Calibri"/>
                        </a:rPr>
                        <a:t> </a:t>
                      </a:r>
                    </a:p>
                  </a:txBody>
                  <a:tcPr marL="7348" marR="7348" marT="734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fontAlgn="b"/>
                      <a:r>
                        <a:rPr lang="en-US" sz="1100" b="0" i="0" u="none" strike="noStrike">
                          <a:solidFill>
                            <a:srgbClr val="000000"/>
                          </a:solidFill>
                          <a:effectLst/>
                          <a:latin typeface="Calibri"/>
                        </a:rPr>
                        <a:t> </a:t>
                      </a:r>
                    </a:p>
                  </a:txBody>
                  <a:tcPr marL="7348" marR="7348" marT="734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fontAlgn="b"/>
                      <a:r>
                        <a:rPr lang="en-US" sz="1100" b="0" i="0" u="none" strike="noStrike">
                          <a:solidFill>
                            <a:srgbClr val="000000"/>
                          </a:solidFill>
                          <a:effectLst/>
                          <a:latin typeface="Calibri"/>
                        </a:rPr>
                        <a:t> </a:t>
                      </a:r>
                    </a:p>
                  </a:txBody>
                  <a:tcPr marL="7348" marR="7348" marT="734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a:txBody>
                    <a:bodyPr/>
                    <a:lstStyle/>
                    <a:p>
                      <a:pPr algn="l" fontAlgn="b"/>
                      <a:r>
                        <a:rPr lang="en-US" sz="1100" b="0" i="0" u="none" strike="noStrike">
                          <a:solidFill>
                            <a:srgbClr val="000000"/>
                          </a:solidFill>
                          <a:effectLst/>
                          <a:latin typeface="Calibri"/>
                        </a:rPr>
                        <a:t> </a:t>
                      </a:r>
                    </a:p>
                  </a:txBody>
                  <a:tcPr marL="7348" marR="7348" marT="734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a:txBody>
                    <a:bodyPr/>
                    <a:lstStyle/>
                    <a:p>
                      <a:pPr algn="l" fontAlgn="b"/>
                      <a:r>
                        <a:rPr lang="en-US" sz="1100" b="0" i="0" u="none" strike="noStrike">
                          <a:solidFill>
                            <a:srgbClr val="000000"/>
                          </a:solidFill>
                          <a:effectLst/>
                          <a:latin typeface="Calibri"/>
                        </a:rPr>
                        <a:t> </a:t>
                      </a:r>
                    </a:p>
                  </a:txBody>
                  <a:tcPr marL="7348" marR="7348" marT="734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fontAlgn="b"/>
                      <a:r>
                        <a:rPr lang="en-US" sz="1100" b="0" i="0" u="none" strike="noStrike" dirty="0">
                          <a:solidFill>
                            <a:srgbClr val="000000"/>
                          </a:solidFill>
                          <a:effectLst/>
                          <a:latin typeface="Calibri"/>
                        </a:rPr>
                        <a:t> </a:t>
                      </a:r>
                    </a:p>
                  </a:txBody>
                  <a:tcPr marL="7348" marR="7348" marT="734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fontAlgn="b"/>
                      <a:r>
                        <a:rPr lang="en-US" sz="1100" b="0" i="0" u="none" strike="noStrike">
                          <a:solidFill>
                            <a:srgbClr val="000000"/>
                          </a:solidFill>
                          <a:effectLst/>
                          <a:latin typeface="Calibri"/>
                        </a:rPr>
                        <a:t> </a:t>
                      </a:r>
                    </a:p>
                  </a:txBody>
                  <a:tcPr marL="7348" marR="7348" marT="734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a:txBody>
                    <a:bodyPr/>
                    <a:lstStyle/>
                    <a:p>
                      <a:pPr algn="l" fontAlgn="b"/>
                      <a:r>
                        <a:rPr lang="en-US" sz="1100" b="0" i="0" u="none" strike="noStrike">
                          <a:solidFill>
                            <a:srgbClr val="000000"/>
                          </a:solidFill>
                          <a:effectLst/>
                          <a:latin typeface="Calibri"/>
                        </a:rPr>
                        <a:t> </a:t>
                      </a:r>
                    </a:p>
                  </a:txBody>
                  <a:tcPr marL="7348" marR="7348" marT="734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a:txBody>
                    <a:bodyPr/>
                    <a:lstStyle/>
                    <a:p>
                      <a:pPr algn="l" fontAlgn="b"/>
                      <a:r>
                        <a:rPr lang="en-US" sz="1100" b="0" i="0" u="none" strike="noStrike">
                          <a:solidFill>
                            <a:srgbClr val="000000"/>
                          </a:solidFill>
                          <a:effectLst/>
                          <a:latin typeface="Calibri"/>
                        </a:rPr>
                        <a:t> </a:t>
                      </a:r>
                    </a:p>
                  </a:txBody>
                  <a:tcPr marL="7348" marR="7348" marT="734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fontAlgn="b"/>
                      <a:r>
                        <a:rPr lang="en-US" sz="1100" b="0" i="0" u="none" strike="noStrike" dirty="0">
                          <a:solidFill>
                            <a:srgbClr val="000000"/>
                          </a:solidFill>
                          <a:effectLst/>
                          <a:latin typeface="Calibri"/>
                        </a:rPr>
                        <a:t> </a:t>
                      </a:r>
                    </a:p>
                  </a:txBody>
                  <a:tcPr marL="7348" marR="7348" marT="734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r h="261244">
                <a:tc>
                  <a:txBody>
                    <a:bodyPr/>
                    <a:lstStyle/>
                    <a:p>
                      <a:pPr algn="l" fontAlgn="b"/>
                      <a:endParaRPr lang="en-US" sz="1100" b="0" i="0" u="none" strike="noStrike" dirty="0">
                        <a:solidFill>
                          <a:srgbClr val="000000"/>
                        </a:solidFill>
                        <a:effectLst/>
                        <a:latin typeface="Calibri"/>
                      </a:endParaRPr>
                    </a:p>
                  </a:txBody>
                  <a:tcPr marL="7348" marR="7348" marT="7348"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a:endParaRPr>
                    </a:p>
                  </a:txBody>
                  <a:tcPr marL="7348" marR="7348" marT="7348"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1100" b="0" i="0" u="none" strike="noStrike">
                        <a:solidFill>
                          <a:srgbClr val="000000"/>
                        </a:solidFill>
                        <a:effectLst/>
                        <a:latin typeface="Calibri"/>
                      </a:endParaRPr>
                    </a:p>
                  </a:txBody>
                  <a:tcPr marL="7348" marR="7348" marT="7348"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1100" b="0" i="0" u="none" strike="noStrike">
                        <a:solidFill>
                          <a:srgbClr val="000000"/>
                        </a:solidFill>
                        <a:effectLst/>
                        <a:latin typeface="Calibri"/>
                      </a:endParaRPr>
                    </a:p>
                  </a:txBody>
                  <a:tcPr marL="7348" marR="7348" marT="7348"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1100" b="0" i="0" u="none" strike="noStrike">
                        <a:solidFill>
                          <a:srgbClr val="000000"/>
                        </a:solidFill>
                        <a:effectLst/>
                        <a:latin typeface="Calibri"/>
                      </a:endParaRPr>
                    </a:p>
                  </a:txBody>
                  <a:tcPr marL="7348" marR="7348" marT="7348"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1100" b="0" i="0" u="none" strike="noStrike">
                        <a:solidFill>
                          <a:srgbClr val="000000"/>
                        </a:solidFill>
                        <a:effectLst/>
                        <a:latin typeface="Calibri"/>
                      </a:endParaRPr>
                    </a:p>
                  </a:txBody>
                  <a:tcPr marL="7348" marR="7348" marT="7348"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1100" b="0" i="0" u="none" strike="noStrike">
                        <a:solidFill>
                          <a:srgbClr val="000000"/>
                        </a:solidFill>
                        <a:effectLst/>
                        <a:latin typeface="Calibri"/>
                      </a:endParaRPr>
                    </a:p>
                  </a:txBody>
                  <a:tcPr marL="7348" marR="7348" marT="7348"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1100" b="0" i="0" u="none" strike="noStrike">
                        <a:solidFill>
                          <a:srgbClr val="000000"/>
                        </a:solidFill>
                        <a:effectLst/>
                        <a:latin typeface="Calibri"/>
                      </a:endParaRPr>
                    </a:p>
                  </a:txBody>
                  <a:tcPr marL="7348" marR="7348" marT="7348"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1100" b="0" i="0" u="none" strike="noStrike">
                        <a:solidFill>
                          <a:srgbClr val="000000"/>
                        </a:solidFill>
                        <a:effectLst/>
                        <a:latin typeface="Calibri"/>
                      </a:endParaRPr>
                    </a:p>
                  </a:txBody>
                  <a:tcPr marL="7348" marR="7348" marT="7348"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1100" b="0" i="0" u="none" strike="noStrike">
                        <a:solidFill>
                          <a:srgbClr val="000000"/>
                        </a:solidFill>
                        <a:effectLst/>
                        <a:latin typeface="Calibri"/>
                      </a:endParaRPr>
                    </a:p>
                  </a:txBody>
                  <a:tcPr marL="7348" marR="7348" marT="7348"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1100" b="0" i="0" u="none" strike="noStrike">
                        <a:solidFill>
                          <a:srgbClr val="000000"/>
                        </a:solidFill>
                        <a:effectLst/>
                        <a:latin typeface="Calibri"/>
                      </a:endParaRPr>
                    </a:p>
                  </a:txBody>
                  <a:tcPr marL="7348" marR="7348" marT="7348"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1100" b="0" i="0" u="none" strike="noStrike">
                        <a:solidFill>
                          <a:srgbClr val="000000"/>
                        </a:solidFill>
                        <a:effectLst/>
                        <a:latin typeface="Calibri"/>
                      </a:endParaRPr>
                    </a:p>
                  </a:txBody>
                  <a:tcPr marL="7348" marR="7348" marT="7348"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1100" b="0" i="0" u="none" strike="noStrike">
                        <a:solidFill>
                          <a:srgbClr val="000000"/>
                        </a:solidFill>
                        <a:effectLst/>
                        <a:latin typeface="Calibri"/>
                      </a:endParaRPr>
                    </a:p>
                  </a:txBody>
                  <a:tcPr marL="7348" marR="7348" marT="7348"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1100" b="0" i="0" u="none" strike="noStrike" dirty="0">
                        <a:solidFill>
                          <a:srgbClr val="000000"/>
                        </a:solidFill>
                        <a:effectLst/>
                        <a:latin typeface="Calibri"/>
                      </a:endParaRPr>
                    </a:p>
                  </a:txBody>
                  <a:tcPr marL="7348" marR="7348" marT="7348"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4244">
                <a:tc>
                  <a:txBody>
                    <a:bodyPr/>
                    <a:lstStyle/>
                    <a:p>
                      <a:pPr algn="l" fontAlgn="b"/>
                      <a:endParaRPr lang="en-US" sz="1100" b="0" i="0" u="none" strike="noStrike">
                        <a:solidFill>
                          <a:srgbClr val="000000"/>
                        </a:solidFill>
                        <a:effectLst/>
                        <a:latin typeface="Calibri"/>
                      </a:endParaRPr>
                    </a:p>
                  </a:txBody>
                  <a:tcPr marL="7348" marR="7348" marT="7348"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a:endParaRPr>
                    </a:p>
                  </a:txBody>
                  <a:tcPr marL="7348" marR="7348" marT="7348"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1100" b="0" i="0" u="none" strike="noStrike" dirty="0">
                          <a:solidFill>
                            <a:srgbClr val="000000"/>
                          </a:solidFill>
                          <a:effectLst/>
                          <a:latin typeface="Calibri"/>
                        </a:rPr>
                        <a:t> </a:t>
                      </a:r>
                    </a:p>
                  </a:txBody>
                  <a:tcPr marL="7348" marR="7348" marT="734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fontAlgn="b"/>
                      <a:r>
                        <a:rPr lang="en-US" sz="1100" b="0" i="0" u="none" strike="noStrike">
                          <a:solidFill>
                            <a:srgbClr val="000000"/>
                          </a:solidFill>
                          <a:effectLst/>
                          <a:latin typeface="Calibri"/>
                        </a:rPr>
                        <a:t> </a:t>
                      </a:r>
                    </a:p>
                  </a:txBody>
                  <a:tcPr marL="7348" marR="7348" marT="734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a:txBody>
                    <a:bodyPr/>
                    <a:lstStyle/>
                    <a:p>
                      <a:pPr algn="l" fontAlgn="b"/>
                      <a:r>
                        <a:rPr lang="en-US" sz="1100" b="0" i="0" u="none" strike="noStrike">
                          <a:solidFill>
                            <a:srgbClr val="000000"/>
                          </a:solidFill>
                          <a:effectLst/>
                          <a:latin typeface="Calibri"/>
                        </a:rPr>
                        <a:t> </a:t>
                      </a:r>
                    </a:p>
                  </a:txBody>
                  <a:tcPr marL="7348" marR="7348" marT="734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a:txBody>
                    <a:bodyPr/>
                    <a:lstStyle/>
                    <a:p>
                      <a:pPr algn="l" fontAlgn="b"/>
                      <a:r>
                        <a:rPr lang="en-US" sz="1100" b="0" i="0" u="none" strike="noStrike">
                          <a:solidFill>
                            <a:srgbClr val="000000"/>
                          </a:solidFill>
                          <a:effectLst/>
                          <a:latin typeface="Calibri"/>
                        </a:rPr>
                        <a:t> </a:t>
                      </a:r>
                    </a:p>
                  </a:txBody>
                  <a:tcPr marL="7348" marR="7348" marT="734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fontAlgn="b"/>
                      <a:r>
                        <a:rPr lang="en-US" sz="1100" b="0" i="0" u="none" strike="noStrike">
                          <a:solidFill>
                            <a:srgbClr val="000000"/>
                          </a:solidFill>
                          <a:effectLst/>
                          <a:latin typeface="Calibri"/>
                        </a:rPr>
                        <a:t> </a:t>
                      </a:r>
                    </a:p>
                  </a:txBody>
                  <a:tcPr marL="7348" marR="7348" marT="734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fontAlgn="b"/>
                      <a:r>
                        <a:rPr lang="en-US" sz="1100" b="0" i="0" u="none" strike="noStrike">
                          <a:solidFill>
                            <a:srgbClr val="000000"/>
                          </a:solidFill>
                          <a:effectLst/>
                          <a:latin typeface="Calibri"/>
                        </a:rPr>
                        <a:t> </a:t>
                      </a:r>
                    </a:p>
                  </a:txBody>
                  <a:tcPr marL="7348" marR="7348" marT="734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a:txBody>
                    <a:bodyPr/>
                    <a:lstStyle/>
                    <a:p>
                      <a:pPr algn="l" fontAlgn="b"/>
                      <a:r>
                        <a:rPr lang="en-US" sz="1100" b="0" i="0" u="none" strike="noStrike">
                          <a:solidFill>
                            <a:srgbClr val="000000"/>
                          </a:solidFill>
                          <a:effectLst/>
                          <a:latin typeface="Calibri"/>
                        </a:rPr>
                        <a:t> </a:t>
                      </a:r>
                    </a:p>
                  </a:txBody>
                  <a:tcPr marL="7348" marR="7348" marT="734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a:txBody>
                    <a:bodyPr/>
                    <a:lstStyle/>
                    <a:p>
                      <a:pPr algn="l" fontAlgn="b"/>
                      <a:r>
                        <a:rPr lang="en-US" sz="1100" b="0" i="0" u="none" strike="noStrike" dirty="0">
                          <a:solidFill>
                            <a:srgbClr val="000000"/>
                          </a:solidFill>
                          <a:effectLst/>
                          <a:latin typeface="Calibri"/>
                        </a:rPr>
                        <a:t> </a:t>
                      </a:r>
                    </a:p>
                  </a:txBody>
                  <a:tcPr marL="7348" marR="7348" marT="734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fontAlgn="b"/>
                      <a:r>
                        <a:rPr lang="en-US" sz="1100" b="0" i="0" u="none" strike="noStrike">
                          <a:solidFill>
                            <a:srgbClr val="000000"/>
                          </a:solidFill>
                          <a:effectLst/>
                          <a:latin typeface="Calibri"/>
                        </a:rPr>
                        <a:t> </a:t>
                      </a:r>
                    </a:p>
                  </a:txBody>
                  <a:tcPr marL="7348" marR="7348" marT="734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fontAlgn="b"/>
                      <a:r>
                        <a:rPr lang="en-US" sz="1100" b="0" i="0" u="none" strike="noStrike">
                          <a:solidFill>
                            <a:srgbClr val="000000"/>
                          </a:solidFill>
                          <a:effectLst/>
                          <a:latin typeface="Calibri"/>
                        </a:rPr>
                        <a:t> </a:t>
                      </a:r>
                    </a:p>
                  </a:txBody>
                  <a:tcPr marL="7348" marR="7348" marT="734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a:txBody>
                    <a:bodyPr/>
                    <a:lstStyle/>
                    <a:p>
                      <a:pPr algn="l" fontAlgn="b"/>
                      <a:r>
                        <a:rPr lang="en-US" sz="1100" b="0" i="0" u="none" strike="noStrike">
                          <a:solidFill>
                            <a:srgbClr val="000000"/>
                          </a:solidFill>
                          <a:effectLst/>
                          <a:latin typeface="Calibri"/>
                        </a:rPr>
                        <a:t> </a:t>
                      </a:r>
                    </a:p>
                  </a:txBody>
                  <a:tcPr marL="7348" marR="7348" marT="734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a:txBody>
                    <a:bodyPr/>
                    <a:lstStyle/>
                    <a:p>
                      <a:pPr algn="l" fontAlgn="b"/>
                      <a:r>
                        <a:rPr lang="en-US" sz="1100" b="0" i="0" u="none" strike="noStrike">
                          <a:solidFill>
                            <a:srgbClr val="000000"/>
                          </a:solidFill>
                          <a:effectLst/>
                          <a:latin typeface="Calibri"/>
                        </a:rPr>
                        <a:t> </a:t>
                      </a:r>
                    </a:p>
                  </a:txBody>
                  <a:tcPr marL="7348" marR="7348" marT="734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r h="261244">
                <a:tc>
                  <a:txBody>
                    <a:bodyPr/>
                    <a:lstStyle/>
                    <a:p>
                      <a:pPr algn="l" fontAlgn="b"/>
                      <a:endParaRPr lang="en-US" sz="1100" b="0" i="0" u="none" strike="noStrike" dirty="0">
                        <a:solidFill>
                          <a:srgbClr val="000000"/>
                        </a:solidFill>
                        <a:effectLst/>
                        <a:latin typeface="Calibri"/>
                      </a:endParaRPr>
                    </a:p>
                  </a:txBody>
                  <a:tcPr marL="7348" marR="7348" marT="7348"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a:endParaRPr>
                    </a:p>
                  </a:txBody>
                  <a:tcPr marL="7348" marR="7348" marT="7348"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a:endParaRPr>
                    </a:p>
                  </a:txBody>
                  <a:tcPr marL="7348" marR="7348" marT="7348"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1100" b="0" i="0" u="none" strike="noStrike">
                        <a:solidFill>
                          <a:srgbClr val="000000"/>
                        </a:solidFill>
                        <a:effectLst/>
                        <a:latin typeface="Calibri"/>
                      </a:endParaRPr>
                    </a:p>
                  </a:txBody>
                  <a:tcPr marL="7348" marR="7348" marT="7348"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1100" b="0" i="0" u="none" strike="noStrike">
                        <a:solidFill>
                          <a:srgbClr val="000000"/>
                        </a:solidFill>
                        <a:effectLst/>
                        <a:latin typeface="Calibri"/>
                      </a:endParaRPr>
                    </a:p>
                  </a:txBody>
                  <a:tcPr marL="7348" marR="7348" marT="7348"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1100" b="0" i="0" u="none" strike="noStrike">
                        <a:solidFill>
                          <a:srgbClr val="000000"/>
                        </a:solidFill>
                        <a:effectLst/>
                        <a:latin typeface="Calibri"/>
                      </a:endParaRPr>
                    </a:p>
                  </a:txBody>
                  <a:tcPr marL="7348" marR="7348" marT="7348"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1100" b="0" i="0" u="none" strike="noStrike" dirty="0">
                        <a:solidFill>
                          <a:srgbClr val="000000"/>
                        </a:solidFill>
                        <a:effectLst/>
                        <a:latin typeface="Calibri"/>
                      </a:endParaRPr>
                    </a:p>
                  </a:txBody>
                  <a:tcPr marL="7348" marR="7348" marT="7348"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1100" b="0" i="0" u="none" strike="noStrike">
                        <a:solidFill>
                          <a:srgbClr val="000000"/>
                        </a:solidFill>
                        <a:effectLst/>
                        <a:latin typeface="Calibri"/>
                      </a:endParaRPr>
                    </a:p>
                  </a:txBody>
                  <a:tcPr marL="7348" marR="7348" marT="7348"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1100" b="0" i="0" u="none" strike="noStrike">
                        <a:solidFill>
                          <a:srgbClr val="000000"/>
                        </a:solidFill>
                        <a:effectLst/>
                        <a:latin typeface="Calibri"/>
                      </a:endParaRPr>
                    </a:p>
                  </a:txBody>
                  <a:tcPr marL="7348" marR="7348" marT="7348"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1100" b="0" i="0" u="none" strike="noStrike">
                        <a:solidFill>
                          <a:srgbClr val="000000"/>
                        </a:solidFill>
                        <a:effectLst/>
                        <a:latin typeface="Calibri"/>
                      </a:endParaRPr>
                    </a:p>
                  </a:txBody>
                  <a:tcPr marL="7348" marR="7348" marT="7348"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1100" b="0" i="0" u="none" strike="noStrike">
                        <a:solidFill>
                          <a:srgbClr val="000000"/>
                        </a:solidFill>
                        <a:effectLst/>
                        <a:latin typeface="Calibri"/>
                      </a:endParaRPr>
                    </a:p>
                  </a:txBody>
                  <a:tcPr marL="7348" marR="7348" marT="7348"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1100" b="0" i="0" u="none" strike="noStrike">
                        <a:solidFill>
                          <a:srgbClr val="000000"/>
                        </a:solidFill>
                        <a:effectLst/>
                        <a:latin typeface="Calibri"/>
                      </a:endParaRPr>
                    </a:p>
                  </a:txBody>
                  <a:tcPr marL="7348" marR="7348" marT="7348"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1100" b="0" i="0" u="none" strike="noStrike">
                        <a:solidFill>
                          <a:srgbClr val="000000"/>
                        </a:solidFill>
                        <a:effectLst/>
                        <a:latin typeface="Calibri"/>
                      </a:endParaRPr>
                    </a:p>
                  </a:txBody>
                  <a:tcPr marL="7348" marR="7348" marT="7348"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1100" b="0" i="0" u="none" strike="noStrike">
                        <a:solidFill>
                          <a:srgbClr val="000000"/>
                        </a:solidFill>
                        <a:effectLst/>
                        <a:latin typeface="Calibri"/>
                      </a:endParaRPr>
                    </a:p>
                  </a:txBody>
                  <a:tcPr marL="7348" marR="7348" marT="7348"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4244">
                <a:tc>
                  <a:txBody>
                    <a:bodyPr/>
                    <a:lstStyle/>
                    <a:p>
                      <a:pPr algn="l" fontAlgn="b"/>
                      <a:endParaRPr lang="en-US" sz="1100" b="0" i="0" u="none" strike="noStrike">
                        <a:solidFill>
                          <a:srgbClr val="000000"/>
                        </a:solidFill>
                        <a:effectLst/>
                        <a:latin typeface="Calibri"/>
                      </a:endParaRPr>
                    </a:p>
                  </a:txBody>
                  <a:tcPr marL="7348" marR="7348" marT="7348" marB="0" anchor="b">
                    <a:lnL>
                      <a:noFill/>
                    </a:lnL>
                    <a:lnR>
                      <a:noFill/>
                    </a:lnR>
                    <a:lnT>
                      <a:noFill/>
                    </a:lnT>
                    <a:lnB>
                      <a:noFill/>
                    </a:lnB>
                  </a:tcPr>
                </a:tc>
                <a:tc>
                  <a:txBody>
                    <a:bodyPr/>
                    <a:lstStyle/>
                    <a:p>
                      <a:pPr algn="l" fontAlgn="b"/>
                      <a:endParaRPr lang="en-US" sz="1100" b="0" i="0" u="none" strike="noStrike" dirty="0">
                        <a:solidFill>
                          <a:srgbClr val="000000"/>
                        </a:solidFill>
                        <a:effectLst/>
                        <a:latin typeface="Calibri"/>
                      </a:endParaRPr>
                    </a:p>
                  </a:txBody>
                  <a:tcPr marL="7348" marR="7348" marT="7348"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a:endParaRPr>
                    </a:p>
                  </a:txBody>
                  <a:tcPr marL="7348" marR="7348" marT="7348"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1100" b="0" i="0" u="none" strike="noStrike">
                          <a:solidFill>
                            <a:srgbClr val="000000"/>
                          </a:solidFill>
                          <a:effectLst/>
                          <a:latin typeface="Calibri"/>
                        </a:rPr>
                        <a:t> </a:t>
                      </a:r>
                    </a:p>
                  </a:txBody>
                  <a:tcPr marL="7348" marR="7348" marT="734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fontAlgn="b"/>
                      <a:r>
                        <a:rPr lang="en-US" sz="1100" b="0" i="0" u="none" strike="noStrike">
                          <a:solidFill>
                            <a:srgbClr val="000000"/>
                          </a:solidFill>
                          <a:effectLst/>
                          <a:latin typeface="Calibri"/>
                        </a:rPr>
                        <a:t> </a:t>
                      </a:r>
                    </a:p>
                  </a:txBody>
                  <a:tcPr marL="7348" marR="7348" marT="734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a:txBody>
                    <a:bodyPr/>
                    <a:lstStyle/>
                    <a:p>
                      <a:pPr algn="l" fontAlgn="b"/>
                      <a:r>
                        <a:rPr lang="en-US" sz="1100" b="0" i="0" u="none" strike="noStrike">
                          <a:solidFill>
                            <a:srgbClr val="000000"/>
                          </a:solidFill>
                          <a:effectLst/>
                          <a:latin typeface="Calibri"/>
                        </a:rPr>
                        <a:t> </a:t>
                      </a:r>
                    </a:p>
                  </a:txBody>
                  <a:tcPr marL="7348" marR="7348" marT="734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a:txBody>
                    <a:bodyPr/>
                    <a:lstStyle/>
                    <a:p>
                      <a:pPr algn="l" fontAlgn="b"/>
                      <a:r>
                        <a:rPr lang="en-US" sz="1100" b="0" i="0" u="none" strike="noStrike">
                          <a:solidFill>
                            <a:srgbClr val="000000"/>
                          </a:solidFill>
                          <a:effectLst/>
                          <a:latin typeface="Calibri"/>
                        </a:rPr>
                        <a:t> </a:t>
                      </a:r>
                    </a:p>
                  </a:txBody>
                  <a:tcPr marL="7348" marR="7348" marT="734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fontAlgn="b"/>
                      <a:r>
                        <a:rPr lang="en-US" sz="1100" b="0" i="0" u="none" strike="noStrike">
                          <a:solidFill>
                            <a:srgbClr val="000000"/>
                          </a:solidFill>
                          <a:effectLst/>
                          <a:latin typeface="Calibri"/>
                        </a:rPr>
                        <a:t> </a:t>
                      </a:r>
                    </a:p>
                  </a:txBody>
                  <a:tcPr marL="7348" marR="7348" marT="734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fontAlgn="b"/>
                      <a:r>
                        <a:rPr lang="en-US" sz="1100" b="0" i="0" u="none" strike="noStrike">
                          <a:solidFill>
                            <a:srgbClr val="000000"/>
                          </a:solidFill>
                          <a:effectLst/>
                          <a:latin typeface="Calibri"/>
                        </a:rPr>
                        <a:t> </a:t>
                      </a:r>
                    </a:p>
                  </a:txBody>
                  <a:tcPr marL="7348" marR="7348" marT="734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a:txBody>
                    <a:bodyPr/>
                    <a:lstStyle/>
                    <a:p>
                      <a:pPr algn="l" fontAlgn="b"/>
                      <a:r>
                        <a:rPr lang="en-US" sz="1100" b="0" i="0" u="none" strike="noStrike">
                          <a:solidFill>
                            <a:srgbClr val="000000"/>
                          </a:solidFill>
                          <a:effectLst/>
                          <a:latin typeface="Calibri"/>
                        </a:rPr>
                        <a:t> </a:t>
                      </a:r>
                    </a:p>
                  </a:txBody>
                  <a:tcPr marL="7348" marR="7348" marT="734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a:txBody>
                    <a:bodyPr/>
                    <a:lstStyle/>
                    <a:p>
                      <a:pPr algn="l" fontAlgn="b"/>
                      <a:r>
                        <a:rPr lang="en-US" sz="1100" b="0" i="0" u="none" strike="noStrike">
                          <a:solidFill>
                            <a:srgbClr val="000000"/>
                          </a:solidFill>
                          <a:effectLst/>
                          <a:latin typeface="Calibri"/>
                        </a:rPr>
                        <a:t> </a:t>
                      </a:r>
                    </a:p>
                  </a:txBody>
                  <a:tcPr marL="7348" marR="7348" marT="734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fontAlgn="b"/>
                      <a:r>
                        <a:rPr lang="en-US" sz="1100" b="0" i="0" u="none" strike="noStrike">
                          <a:solidFill>
                            <a:srgbClr val="000000"/>
                          </a:solidFill>
                          <a:effectLst/>
                          <a:latin typeface="Calibri"/>
                        </a:rPr>
                        <a:t> </a:t>
                      </a:r>
                    </a:p>
                  </a:txBody>
                  <a:tcPr marL="7348" marR="7348" marT="734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fontAlgn="b"/>
                      <a:r>
                        <a:rPr lang="en-US" sz="1100" b="0" i="0" u="none" strike="noStrike">
                          <a:solidFill>
                            <a:srgbClr val="000000"/>
                          </a:solidFill>
                          <a:effectLst/>
                          <a:latin typeface="Calibri"/>
                        </a:rPr>
                        <a:t> </a:t>
                      </a:r>
                    </a:p>
                  </a:txBody>
                  <a:tcPr marL="7348" marR="7348" marT="734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a:txBody>
                    <a:bodyPr/>
                    <a:lstStyle/>
                    <a:p>
                      <a:pPr algn="l" fontAlgn="b"/>
                      <a:r>
                        <a:rPr lang="en-US" sz="1100" b="0" i="0" u="none" strike="noStrike" dirty="0">
                          <a:solidFill>
                            <a:srgbClr val="000000"/>
                          </a:solidFill>
                          <a:effectLst/>
                          <a:latin typeface="Calibri"/>
                        </a:rPr>
                        <a:t> </a:t>
                      </a:r>
                    </a:p>
                  </a:txBody>
                  <a:tcPr marL="7348" marR="7348" marT="734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r>
            </a:tbl>
          </a:graphicData>
        </a:graphic>
      </p:graphicFrame>
      <p:graphicFrame>
        <p:nvGraphicFramePr>
          <p:cNvPr id="2" name="Table 1"/>
          <p:cNvGraphicFramePr>
            <a:graphicFrameLocks noGrp="1"/>
          </p:cNvGraphicFramePr>
          <p:nvPr>
            <p:extLst>
              <p:ext uri="{D42A27DB-BD31-4B8C-83A1-F6EECF244321}">
                <p14:modId xmlns:p14="http://schemas.microsoft.com/office/powerpoint/2010/main" val="227355172"/>
              </p:ext>
            </p:extLst>
          </p:nvPr>
        </p:nvGraphicFramePr>
        <p:xfrm>
          <a:off x="1194518" y="685800"/>
          <a:ext cx="7873278" cy="2209801"/>
        </p:xfrm>
        <a:graphic>
          <a:graphicData uri="http://schemas.openxmlformats.org/drawingml/2006/table">
            <a:tbl>
              <a:tblPr/>
              <a:tblGrid>
                <a:gridCol w="562377"/>
                <a:gridCol w="562377"/>
                <a:gridCol w="562377"/>
                <a:gridCol w="562377"/>
                <a:gridCol w="562377"/>
                <a:gridCol w="562377"/>
                <a:gridCol w="562377"/>
                <a:gridCol w="562377"/>
                <a:gridCol w="562377"/>
                <a:gridCol w="562377"/>
                <a:gridCol w="562377"/>
                <a:gridCol w="562377"/>
                <a:gridCol w="562377"/>
                <a:gridCol w="562377"/>
              </a:tblGrid>
              <a:tr h="329093">
                <a:tc>
                  <a:txBody>
                    <a:bodyPr/>
                    <a:lstStyle/>
                    <a:p>
                      <a:pPr algn="ctr" fontAlgn="b"/>
                      <a:r>
                        <a:rPr lang="en-US" sz="1600" b="0" i="0" u="none" strike="noStrike" baseline="0" dirty="0">
                          <a:solidFill>
                            <a:srgbClr val="000000"/>
                          </a:solidFill>
                          <a:effectLst/>
                          <a:latin typeface="Times New Roman"/>
                        </a:rPr>
                        <a:t>2001</a:t>
                      </a:r>
                    </a:p>
                  </a:txBody>
                  <a:tcPr marL="7348" marR="7348" marT="7348"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en-US" sz="1600" b="1" i="0" u="none" strike="noStrike" baseline="0" dirty="0">
                          <a:solidFill>
                            <a:srgbClr val="000000"/>
                          </a:solidFill>
                          <a:effectLst/>
                          <a:latin typeface="Times New Roman"/>
                        </a:rPr>
                        <a:t>2002</a:t>
                      </a:r>
                    </a:p>
                  </a:txBody>
                  <a:tcPr marL="7348" marR="7348" marT="7348"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en-US" sz="1600" b="0" i="0" u="none" strike="noStrike" baseline="0" dirty="0">
                          <a:solidFill>
                            <a:srgbClr val="000000"/>
                          </a:solidFill>
                          <a:effectLst/>
                          <a:latin typeface="Times New Roman"/>
                        </a:rPr>
                        <a:t>2003</a:t>
                      </a:r>
                    </a:p>
                  </a:txBody>
                  <a:tcPr marL="7348" marR="7348" marT="7348"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en-US" sz="1600" b="0" i="0" u="none" strike="noStrike" baseline="0" dirty="0">
                          <a:solidFill>
                            <a:srgbClr val="000000"/>
                          </a:solidFill>
                          <a:effectLst/>
                          <a:latin typeface="Times New Roman"/>
                        </a:rPr>
                        <a:t>2004</a:t>
                      </a:r>
                    </a:p>
                  </a:txBody>
                  <a:tcPr marL="7348" marR="7348" marT="7348"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en-US" sz="1600" b="0" i="0" u="none" strike="noStrike" baseline="0" dirty="0">
                          <a:solidFill>
                            <a:srgbClr val="000000"/>
                          </a:solidFill>
                          <a:effectLst/>
                          <a:latin typeface="Times New Roman"/>
                        </a:rPr>
                        <a:t>2005</a:t>
                      </a:r>
                    </a:p>
                  </a:txBody>
                  <a:tcPr marL="7348" marR="7348" marT="7348"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en-US" sz="1600" b="1" i="0" u="none" strike="noStrike" baseline="0" dirty="0">
                          <a:solidFill>
                            <a:srgbClr val="000000"/>
                          </a:solidFill>
                          <a:effectLst/>
                          <a:latin typeface="Times New Roman"/>
                        </a:rPr>
                        <a:t>2006</a:t>
                      </a:r>
                    </a:p>
                  </a:txBody>
                  <a:tcPr marL="7348" marR="7348" marT="7348"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en-US" sz="1600" b="0" i="0" u="none" strike="noStrike" baseline="0" dirty="0">
                          <a:solidFill>
                            <a:srgbClr val="000000"/>
                          </a:solidFill>
                          <a:effectLst/>
                          <a:latin typeface="Times New Roman"/>
                        </a:rPr>
                        <a:t>2007</a:t>
                      </a:r>
                    </a:p>
                  </a:txBody>
                  <a:tcPr marL="7348" marR="7348" marT="7348"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en-US" sz="1600" b="0" i="0" u="none" strike="noStrike" baseline="0" dirty="0">
                          <a:solidFill>
                            <a:srgbClr val="000000"/>
                          </a:solidFill>
                          <a:effectLst/>
                          <a:latin typeface="Times New Roman"/>
                        </a:rPr>
                        <a:t>2008</a:t>
                      </a:r>
                    </a:p>
                  </a:txBody>
                  <a:tcPr marL="7348" marR="7348" marT="7348"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en-US" sz="1600" b="0" i="0" u="none" strike="noStrike" baseline="0" dirty="0">
                          <a:solidFill>
                            <a:srgbClr val="000000"/>
                          </a:solidFill>
                          <a:effectLst/>
                          <a:latin typeface="Times New Roman"/>
                        </a:rPr>
                        <a:t>2009</a:t>
                      </a:r>
                    </a:p>
                  </a:txBody>
                  <a:tcPr marL="7348" marR="7348" marT="7348"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en-US" sz="1600" b="1" i="0" u="none" strike="noStrike" baseline="0" dirty="0">
                          <a:solidFill>
                            <a:srgbClr val="000000"/>
                          </a:solidFill>
                          <a:effectLst/>
                          <a:latin typeface="Times New Roman"/>
                        </a:rPr>
                        <a:t>2010</a:t>
                      </a:r>
                    </a:p>
                  </a:txBody>
                  <a:tcPr marL="7348" marR="7348" marT="7348"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en-US" sz="1600" b="0" i="0" u="none" strike="noStrike" baseline="0" dirty="0">
                          <a:solidFill>
                            <a:srgbClr val="000000"/>
                          </a:solidFill>
                          <a:effectLst/>
                          <a:latin typeface="Times New Roman"/>
                        </a:rPr>
                        <a:t>2011</a:t>
                      </a:r>
                    </a:p>
                  </a:txBody>
                  <a:tcPr marL="7348" marR="7348" marT="7348"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en-US" sz="1600" b="0" i="0" u="none" strike="noStrike" baseline="0" dirty="0">
                          <a:solidFill>
                            <a:srgbClr val="000000"/>
                          </a:solidFill>
                          <a:effectLst/>
                          <a:latin typeface="Times New Roman"/>
                        </a:rPr>
                        <a:t>2012</a:t>
                      </a:r>
                    </a:p>
                  </a:txBody>
                  <a:tcPr marL="7348" marR="7348" marT="7348"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en-US" sz="1600" b="0" i="0" u="none" strike="noStrike" baseline="0" dirty="0">
                          <a:solidFill>
                            <a:srgbClr val="000000"/>
                          </a:solidFill>
                          <a:effectLst/>
                          <a:latin typeface="Times New Roman"/>
                        </a:rPr>
                        <a:t>2013</a:t>
                      </a:r>
                    </a:p>
                  </a:txBody>
                  <a:tcPr marL="7348" marR="7348" marT="7348"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en-US" sz="1600" b="1" i="0" u="none" strike="noStrike" baseline="0" dirty="0">
                          <a:solidFill>
                            <a:srgbClr val="000000"/>
                          </a:solidFill>
                          <a:effectLst/>
                          <a:latin typeface="Times New Roman"/>
                        </a:rPr>
                        <a:t>2014</a:t>
                      </a:r>
                    </a:p>
                  </a:txBody>
                  <a:tcPr marL="7348" marR="7348" marT="7348" marB="0">
                    <a:lnL>
                      <a:noFill/>
                    </a:lnL>
                    <a:lnR>
                      <a:noFill/>
                    </a:lnR>
                    <a:lnT>
                      <a:noFill/>
                    </a:lnT>
                    <a:lnB w="12700" cap="flat" cmpd="sng" algn="ctr">
                      <a:solidFill>
                        <a:srgbClr val="000000"/>
                      </a:solidFill>
                      <a:prstDash val="solid"/>
                      <a:round/>
                      <a:headEnd type="none" w="med" len="med"/>
                      <a:tailEnd type="none" w="med" len="med"/>
                    </a:lnB>
                  </a:tcPr>
                </a:tc>
              </a:tr>
              <a:tr h="274244">
                <a:tc>
                  <a:txBody>
                    <a:bodyPr/>
                    <a:lstStyle/>
                    <a:p>
                      <a:pPr algn="l" fontAlgn="b"/>
                      <a:r>
                        <a:rPr lang="en-US" sz="1100" b="0" i="0" u="none" strike="noStrike" dirty="0">
                          <a:solidFill>
                            <a:srgbClr val="000000"/>
                          </a:solidFill>
                          <a:effectLst/>
                          <a:latin typeface="Calibri"/>
                        </a:rPr>
                        <a:t> </a:t>
                      </a:r>
                    </a:p>
                  </a:txBody>
                  <a:tcPr marL="7348" marR="7348" marT="734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fontAlgn="b"/>
                      <a:r>
                        <a:rPr lang="en-US" sz="1100" b="0" i="0" u="none" strike="noStrike">
                          <a:solidFill>
                            <a:srgbClr val="000000"/>
                          </a:solidFill>
                          <a:effectLst/>
                          <a:latin typeface="Calibri"/>
                        </a:rPr>
                        <a:t> </a:t>
                      </a:r>
                    </a:p>
                  </a:txBody>
                  <a:tcPr marL="7348" marR="7348" marT="734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a:txBody>
                    <a:bodyPr/>
                    <a:lstStyle/>
                    <a:p>
                      <a:pPr algn="l" fontAlgn="b"/>
                      <a:r>
                        <a:rPr lang="en-US" sz="1100" b="0" i="0" u="none" strike="noStrike">
                          <a:solidFill>
                            <a:srgbClr val="000000"/>
                          </a:solidFill>
                          <a:effectLst/>
                          <a:latin typeface="Calibri"/>
                        </a:rPr>
                        <a:t> </a:t>
                      </a:r>
                    </a:p>
                  </a:txBody>
                  <a:tcPr marL="7348" marR="7348" marT="734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a:txBody>
                    <a:bodyPr/>
                    <a:lstStyle/>
                    <a:p>
                      <a:pPr algn="l" fontAlgn="b"/>
                      <a:r>
                        <a:rPr lang="en-US" sz="1100" b="0" i="0" u="none" strike="noStrike" dirty="0">
                          <a:solidFill>
                            <a:srgbClr val="000000"/>
                          </a:solidFill>
                          <a:effectLst/>
                          <a:latin typeface="Calibri"/>
                        </a:rPr>
                        <a:t> </a:t>
                      </a:r>
                    </a:p>
                  </a:txBody>
                  <a:tcPr marL="7348" marR="7348" marT="734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fontAlgn="b"/>
                      <a:r>
                        <a:rPr lang="en-US" sz="1100" b="0" i="0" u="none" strike="noStrike" dirty="0">
                          <a:solidFill>
                            <a:srgbClr val="000000"/>
                          </a:solidFill>
                          <a:effectLst/>
                          <a:latin typeface="Calibri"/>
                        </a:rPr>
                        <a:t> </a:t>
                      </a:r>
                    </a:p>
                  </a:txBody>
                  <a:tcPr marL="7348" marR="7348" marT="734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fontAlgn="b"/>
                      <a:r>
                        <a:rPr lang="en-US" sz="1100" b="0" i="0" u="none" strike="noStrike">
                          <a:solidFill>
                            <a:srgbClr val="000000"/>
                          </a:solidFill>
                          <a:effectLst/>
                          <a:latin typeface="Calibri"/>
                        </a:rPr>
                        <a:t> </a:t>
                      </a:r>
                    </a:p>
                  </a:txBody>
                  <a:tcPr marL="7348" marR="7348" marT="734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a:txBody>
                    <a:bodyPr/>
                    <a:lstStyle/>
                    <a:p>
                      <a:pPr algn="l" fontAlgn="b"/>
                      <a:r>
                        <a:rPr lang="en-US" sz="1100" b="0" i="0" u="none" strike="noStrike">
                          <a:solidFill>
                            <a:srgbClr val="000000"/>
                          </a:solidFill>
                          <a:effectLst/>
                          <a:latin typeface="Calibri"/>
                        </a:rPr>
                        <a:t> </a:t>
                      </a:r>
                    </a:p>
                  </a:txBody>
                  <a:tcPr marL="7348" marR="7348" marT="734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a:txBody>
                    <a:bodyPr/>
                    <a:lstStyle/>
                    <a:p>
                      <a:pPr algn="l" fontAlgn="b"/>
                      <a:r>
                        <a:rPr lang="en-US" sz="1100" b="0" i="0" u="none" strike="noStrike">
                          <a:solidFill>
                            <a:srgbClr val="000000"/>
                          </a:solidFill>
                          <a:effectLst/>
                          <a:latin typeface="Calibri"/>
                        </a:rPr>
                        <a:t> </a:t>
                      </a:r>
                    </a:p>
                  </a:txBody>
                  <a:tcPr marL="7348" marR="7348" marT="734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fontAlgn="b"/>
                      <a:r>
                        <a:rPr lang="en-US" sz="1100" b="0" i="0" u="none" strike="noStrike" dirty="0">
                          <a:solidFill>
                            <a:srgbClr val="000000"/>
                          </a:solidFill>
                          <a:effectLst/>
                          <a:latin typeface="Calibri"/>
                        </a:rPr>
                        <a:t> </a:t>
                      </a:r>
                    </a:p>
                  </a:txBody>
                  <a:tcPr marL="7348" marR="7348" marT="734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fontAlgn="b"/>
                      <a:r>
                        <a:rPr lang="en-US" sz="1100" b="0" i="0" u="none" strike="noStrike">
                          <a:solidFill>
                            <a:srgbClr val="000000"/>
                          </a:solidFill>
                          <a:effectLst/>
                          <a:latin typeface="Calibri"/>
                        </a:rPr>
                        <a:t> </a:t>
                      </a:r>
                    </a:p>
                  </a:txBody>
                  <a:tcPr marL="7348" marR="7348" marT="734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a:txBody>
                    <a:bodyPr/>
                    <a:lstStyle/>
                    <a:p>
                      <a:pPr algn="l" fontAlgn="b"/>
                      <a:r>
                        <a:rPr lang="en-US" sz="1100" b="0" i="0" u="none" strike="noStrike">
                          <a:solidFill>
                            <a:srgbClr val="000000"/>
                          </a:solidFill>
                          <a:effectLst/>
                          <a:latin typeface="Calibri"/>
                        </a:rPr>
                        <a:t> </a:t>
                      </a:r>
                    </a:p>
                  </a:txBody>
                  <a:tcPr marL="7348" marR="7348" marT="734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a:txBody>
                    <a:bodyPr/>
                    <a:lstStyle/>
                    <a:p>
                      <a:pPr algn="l" fontAlgn="b"/>
                      <a:r>
                        <a:rPr lang="en-US" sz="1100" b="0" i="0" u="none" strike="noStrike">
                          <a:solidFill>
                            <a:srgbClr val="000000"/>
                          </a:solidFill>
                          <a:effectLst/>
                          <a:latin typeface="Calibri"/>
                        </a:rPr>
                        <a:t> </a:t>
                      </a:r>
                    </a:p>
                  </a:txBody>
                  <a:tcPr marL="7348" marR="7348" marT="734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fontAlgn="b"/>
                      <a:r>
                        <a:rPr lang="en-US" sz="1100" b="0" i="0" u="none" strike="noStrike">
                          <a:solidFill>
                            <a:srgbClr val="000000"/>
                          </a:solidFill>
                          <a:effectLst/>
                          <a:latin typeface="Calibri"/>
                        </a:rPr>
                        <a:t> </a:t>
                      </a:r>
                    </a:p>
                  </a:txBody>
                  <a:tcPr marL="7348" marR="7348" marT="734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fontAlgn="b"/>
                      <a:r>
                        <a:rPr lang="en-US" sz="1100" b="0" i="0" u="none" strike="noStrike">
                          <a:solidFill>
                            <a:srgbClr val="000000"/>
                          </a:solidFill>
                          <a:effectLst/>
                          <a:latin typeface="Calibri"/>
                        </a:rPr>
                        <a:t> </a:t>
                      </a:r>
                    </a:p>
                  </a:txBody>
                  <a:tcPr marL="7348" marR="7348" marT="734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r>
              <a:tr h="261244">
                <a:tc>
                  <a:txBody>
                    <a:bodyPr/>
                    <a:lstStyle/>
                    <a:p>
                      <a:pPr algn="l" fontAlgn="b"/>
                      <a:endParaRPr lang="en-US" sz="1100" b="0" i="0" u="none" strike="noStrike">
                        <a:solidFill>
                          <a:srgbClr val="000000"/>
                        </a:solidFill>
                        <a:effectLst/>
                        <a:latin typeface="Calibri"/>
                      </a:endParaRPr>
                    </a:p>
                  </a:txBody>
                  <a:tcPr marL="7348" marR="7348" marT="7348"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1100" b="0" i="0" u="none" strike="noStrike">
                        <a:solidFill>
                          <a:srgbClr val="000000"/>
                        </a:solidFill>
                        <a:effectLst/>
                        <a:latin typeface="Calibri"/>
                      </a:endParaRPr>
                    </a:p>
                  </a:txBody>
                  <a:tcPr marL="7348" marR="7348" marT="7348"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1100" b="0" i="0" u="none" strike="noStrike">
                        <a:solidFill>
                          <a:srgbClr val="000000"/>
                        </a:solidFill>
                        <a:effectLst/>
                        <a:latin typeface="Calibri"/>
                      </a:endParaRPr>
                    </a:p>
                  </a:txBody>
                  <a:tcPr marL="7348" marR="7348" marT="7348"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1100" b="0" i="0" u="none" strike="noStrike">
                        <a:solidFill>
                          <a:srgbClr val="000000"/>
                        </a:solidFill>
                        <a:effectLst/>
                        <a:latin typeface="Calibri"/>
                      </a:endParaRPr>
                    </a:p>
                  </a:txBody>
                  <a:tcPr marL="7348" marR="7348" marT="7348"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1100" b="0" i="0" u="none" strike="noStrike">
                        <a:solidFill>
                          <a:srgbClr val="000000"/>
                        </a:solidFill>
                        <a:effectLst/>
                        <a:latin typeface="Calibri"/>
                      </a:endParaRPr>
                    </a:p>
                  </a:txBody>
                  <a:tcPr marL="7348" marR="7348" marT="7348"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1100" b="0" i="0" u="none" strike="noStrike">
                        <a:solidFill>
                          <a:srgbClr val="000000"/>
                        </a:solidFill>
                        <a:effectLst/>
                        <a:latin typeface="Calibri"/>
                      </a:endParaRPr>
                    </a:p>
                  </a:txBody>
                  <a:tcPr marL="7348" marR="7348" marT="7348"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1100" b="0" i="0" u="none" strike="noStrike">
                        <a:solidFill>
                          <a:srgbClr val="000000"/>
                        </a:solidFill>
                        <a:effectLst/>
                        <a:latin typeface="Calibri"/>
                      </a:endParaRPr>
                    </a:p>
                  </a:txBody>
                  <a:tcPr marL="7348" marR="7348" marT="7348"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1100" b="0" i="0" u="none" strike="noStrike">
                        <a:solidFill>
                          <a:srgbClr val="000000"/>
                        </a:solidFill>
                        <a:effectLst/>
                        <a:latin typeface="Calibri"/>
                      </a:endParaRPr>
                    </a:p>
                  </a:txBody>
                  <a:tcPr marL="7348" marR="7348" marT="7348"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1100" b="0" i="0" u="none" strike="noStrike">
                        <a:solidFill>
                          <a:srgbClr val="000000"/>
                        </a:solidFill>
                        <a:effectLst/>
                        <a:latin typeface="Calibri"/>
                      </a:endParaRPr>
                    </a:p>
                  </a:txBody>
                  <a:tcPr marL="7348" marR="7348" marT="7348"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1100" b="0" i="0" u="none" strike="noStrike">
                        <a:solidFill>
                          <a:srgbClr val="000000"/>
                        </a:solidFill>
                        <a:effectLst/>
                        <a:latin typeface="Calibri"/>
                      </a:endParaRPr>
                    </a:p>
                  </a:txBody>
                  <a:tcPr marL="7348" marR="7348" marT="7348"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1100" b="0" i="0" u="none" strike="noStrike">
                        <a:solidFill>
                          <a:srgbClr val="000000"/>
                        </a:solidFill>
                        <a:effectLst/>
                        <a:latin typeface="Calibri"/>
                      </a:endParaRPr>
                    </a:p>
                  </a:txBody>
                  <a:tcPr marL="7348" marR="7348" marT="7348"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1100" b="0" i="0" u="none" strike="noStrike">
                        <a:solidFill>
                          <a:srgbClr val="000000"/>
                        </a:solidFill>
                        <a:effectLst/>
                        <a:latin typeface="Calibri"/>
                      </a:endParaRPr>
                    </a:p>
                  </a:txBody>
                  <a:tcPr marL="7348" marR="7348" marT="7348"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1100" b="0" i="0" u="none" strike="noStrike">
                        <a:solidFill>
                          <a:srgbClr val="000000"/>
                        </a:solidFill>
                        <a:effectLst/>
                        <a:latin typeface="Calibri"/>
                      </a:endParaRPr>
                    </a:p>
                  </a:txBody>
                  <a:tcPr marL="7348" marR="7348" marT="7348"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1100" b="0" i="0" u="none" strike="noStrike">
                        <a:solidFill>
                          <a:srgbClr val="000000"/>
                        </a:solidFill>
                        <a:effectLst/>
                        <a:latin typeface="Calibri"/>
                      </a:endParaRPr>
                    </a:p>
                  </a:txBody>
                  <a:tcPr marL="7348" marR="7348" marT="7348"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4244">
                <a:tc>
                  <a:txBody>
                    <a:bodyPr/>
                    <a:lstStyle/>
                    <a:p>
                      <a:pPr algn="l" fontAlgn="b"/>
                      <a:endParaRPr lang="en-US" sz="1100" b="0" i="0" u="none" strike="noStrike">
                        <a:solidFill>
                          <a:srgbClr val="000000"/>
                        </a:solidFill>
                        <a:effectLst/>
                        <a:latin typeface="Calibri"/>
                      </a:endParaRPr>
                    </a:p>
                  </a:txBody>
                  <a:tcPr marL="7348" marR="7348" marT="7348"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1100" b="0" i="0" u="none" strike="noStrike">
                          <a:solidFill>
                            <a:srgbClr val="000000"/>
                          </a:solidFill>
                          <a:effectLst/>
                          <a:latin typeface="Calibri"/>
                        </a:rPr>
                        <a:t> </a:t>
                      </a:r>
                    </a:p>
                  </a:txBody>
                  <a:tcPr marL="7348" marR="7348" marT="734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fontAlgn="b"/>
                      <a:r>
                        <a:rPr lang="en-US" sz="1100" b="0" i="0" u="none" strike="noStrike">
                          <a:solidFill>
                            <a:srgbClr val="000000"/>
                          </a:solidFill>
                          <a:effectLst/>
                          <a:latin typeface="Calibri"/>
                        </a:rPr>
                        <a:t> </a:t>
                      </a:r>
                    </a:p>
                  </a:txBody>
                  <a:tcPr marL="7348" marR="7348" marT="734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a:txBody>
                    <a:bodyPr/>
                    <a:lstStyle/>
                    <a:p>
                      <a:pPr algn="l" fontAlgn="b"/>
                      <a:r>
                        <a:rPr lang="en-US" sz="1100" b="0" i="0" u="none" strike="noStrike">
                          <a:solidFill>
                            <a:srgbClr val="000000"/>
                          </a:solidFill>
                          <a:effectLst/>
                          <a:latin typeface="Calibri"/>
                        </a:rPr>
                        <a:t> </a:t>
                      </a:r>
                    </a:p>
                  </a:txBody>
                  <a:tcPr marL="7348" marR="7348" marT="734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a:txBody>
                    <a:bodyPr/>
                    <a:lstStyle/>
                    <a:p>
                      <a:pPr algn="l" fontAlgn="b"/>
                      <a:r>
                        <a:rPr lang="en-US" sz="1100" b="0" i="0" u="none" strike="noStrike">
                          <a:solidFill>
                            <a:srgbClr val="000000"/>
                          </a:solidFill>
                          <a:effectLst/>
                          <a:latin typeface="Calibri"/>
                        </a:rPr>
                        <a:t> </a:t>
                      </a:r>
                    </a:p>
                  </a:txBody>
                  <a:tcPr marL="7348" marR="7348" marT="734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fontAlgn="b"/>
                      <a:r>
                        <a:rPr lang="en-US" sz="1100" b="0" i="0" u="none" strike="noStrike">
                          <a:solidFill>
                            <a:srgbClr val="000000"/>
                          </a:solidFill>
                          <a:effectLst/>
                          <a:latin typeface="Calibri"/>
                        </a:rPr>
                        <a:t> </a:t>
                      </a:r>
                    </a:p>
                  </a:txBody>
                  <a:tcPr marL="7348" marR="7348" marT="734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fontAlgn="b"/>
                      <a:r>
                        <a:rPr lang="en-US" sz="1100" b="0" i="0" u="none" strike="noStrike">
                          <a:solidFill>
                            <a:srgbClr val="000000"/>
                          </a:solidFill>
                          <a:effectLst/>
                          <a:latin typeface="Calibri"/>
                        </a:rPr>
                        <a:t> </a:t>
                      </a:r>
                    </a:p>
                  </a:txBody>
                  <a:tcPr marL="7348" marR="7348" marT="734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a:txBody>
                    <a:bodyPr/>
                    <a:lstStyle/>
                    <a:p>
                      <a:pPr algn="l" fontAlgn="b"/>
                      <a:r>
                        <a:rPr lang="en-US" sz="1100" b="0" i="0" u="none" strike="noStrike">
                          <a:solidFill>
                            <a:srgbClr val="000000"/>
                          </a:solidFill>
                          <a:effectLst/>
                          <a:latin typeface="Calibri"/>
                        </a:rPr>
                        <a:t> </a:t>
                      </a:r>
                    </a:p>
                  </a:txBody>
                  <a:tcPr marL="7348" marR="7348" marT="734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a:txBody>
                    <a:bodyPr/>
                    <a:lstStyle/>
                    <a:p>
                      <a:pPr algn="l" fontAlgn="b"/>
                      <a:r>
                        <a:rPr lang="en-US" sz="1100" b="0" i="0" u="none" strike="noStrike">
                          <a:solidFill>
                            <a:srgbClr val="000000"/>
                          </a:solidFill>
                          <a:effectLst/>
                          <a:latin typeface="Calibri"/>
                        </a:rPr>
                        <a:t> </a:t>
                      </a:r>
                    </a:p>
                  </a:txBody>
                  <a:tcPr marL="7348" marR="7348" marT="734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fontAlgn="b"/>
                      <a:r>
                        <a:rPr lang="en-US" sz="1100" b="0" i="0" u="none" strike="noStrike">
                          <a:solidFill>
                            <a:srgbClr val="000000"/>
                          </a:solidFill>
                          <a:effectLst/>
                          <a:latin typeface="Calibri"/>
                        </a:rPr>
                        <a:t> </a:t>
                      </a:r>
                    </a:p>
                  </a:txBody>
                  <a:tcPr marL="7348" marR="7348" marT="734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fontAlgn="b"/>
                      <a:r>
                        <a:rPr lang="en-US" sz="1100" b="0" i="0" u="none" strike="noStrike">
                          <a:solidFill>
                            <a:srgbClr val="000000"/>
                          </a:solidFill>
                          <a:effectLst/>
                          <a:latin typeface="Calibri"/>
                        </a:rPr>
                        <a:t> </a:t>
                      </a:r>
                    </a:p>
                  </a:txBody>
                  <a:tcPr marL="7348" marR="7348" marT="734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a:txBody>
                    <a:bodyPr/>
                    <a:lstStyle/>
                    <a:p>
                      <a:pPr algn="l" fontAlgn="b"/>
                      <a:r>
                        <a:rPr lang="en-US" sz="1100" b="0" i="0" u="none" strike="noStrike">
                          <a:solidFill>
                            <a:srgbClr val="000000"/>
                          </a:solidFill>
                          <a:effectLst/>
                          <a:latin typeface="Calibri"/>
                        </a:rPr>
                        <a:t> </a:t>
                      </a:r>
                    </a:p>
                  </a:txBody>
                  <a:tcPr marL="7348" marR="7348" marT="734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a:txBody>
                    <a:bodyPr/>
                    <a:lstStyle/>
                    <a:p>
                      <a:pPr algn="l" fontAlgn="b"/>
                      <a:r>
                        <a:rPr lang="en-US" sz="1100" b="0" i="0" u="none" strike="noStrike">
                          <a:solidFill>
                            <a:srgbClr val="000000"/>
                          </a:solidFill>
                          <a:effectLst/>
                          <a:latin typeface="Calibri"/>
                        </a:rPr>
                        <a:t> </a:t>
                      </a:r>
                    </a:p>
                  </a:txBody>
                  <a:tcPr marL="7348" marR="7348" marT="734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fontAlgn="b"/>
                      <a:r>
                        <a:rPr lang="en-US" sz="1100" b="0" i="0" u="none" strike="noStrike" dirty="0">
                          <a:solidFill>
                            <a:srgbClr val="000000"/>
                          </a:solidFill>
                          <a:effectLst/>
                          <a:latin typeface="Calibri"/>
                        </a:rPr>
                        <a:t> </a:t>
                      </a:r>
                    </a:p>
                  </a:txBody>
                  <a:tcPr marL="7348" marR="7348" marT="734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r h="261244">
                <a:tc>
                  <a:txBody>
                    <a:bodyPr/>
                    <a:lstStyle/>
                    <a:p>
                      <a:pPr algn="l" fontAlgn="b"/>
                      <a:endParaRPr lang="en-US" sz="1100" b="0" i="0" u="none" strike="noStrike" dirty="0">
                        <a:solidFill>
                          <a:srgbClr val="000000"/>
                        </a:solidFill>
                        <a:effectLst/>
                        <a:latin typeface="Calibri"/>
                      </a:endParaRPr>
                    </a:p>
                  </a:txBody>
                  <a:tcPr marL="7348" marR="7348" marT="7348"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a:endParaRPr>
                    </a:p>
                  </a:txBody>
                  <a:tcPr marL="7348" marR="7348" marT="7348"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1100" b="0" i="0" u="none" strike="noStrike">
                        <a:solidFill>
                          <a:srgbClr val="000000"/>
                        </a:solidFill>
                        <a:effectLst/>
                        <a:latin typeface="Calibri"/>
                      </a:endParaRPr>
                    </a:p>
                  </a:txBody>
                  <a:tcPr marL="7348" marR="7348" marT="7348"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1100" b="0" i="0" u="none" strike="noStrike">
                        <a:solidFill>
                          <a:srgbClr val="000000"/>
                        </a:solidFill>
                        <a:effectLst/>
                        <a:latin typeface="Calibri"/>
                      </a:endParaRPr>
                    </a:p>
                  </a:txBody>
                  <a:tcPr marL="7348" marR="7348" marT="7348"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1100" b="0" i="0" u="none" strike="noStrike">
                        <a:solidFill>
                          <a:srgbClr val="000000"/>
                        </a:solidFill>
                        <a:effectLst/>
                        <a:latin typeface="Calibri"/>
                      </a:endParaRPr>
                    </a:p>
                  </a:txBody>
                  <a:tcPr marL="7348" marR="7348" marT="7348"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1100" b="0" i="0" u="none" strike="noStrike">
                        <a:solidFill>
                          <a:srgbClr val="000000"/>
                        </a:solidFill>
                        <a:effectLst/>
                        <a:latin typeface="Calibri"/>
                      </a:endParaRPr>
                    </a:p>
                  </a:txBody>
                  <a:tcPr marL="7348" marR="7348" marT="7348"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1100" b="0" i="0" u="none" strike="noStrike">
                        <a:solidFill>
                          <a:srgbClr val="000000"/>
                        </a:solidFill>
                        <a:effectLst/>
                        <a:latin typeface="Calibri"/>
                      </a:endParaRPr>
                    </a:p>
                  </a:txBody>
                  <a:tcPr marL="7348" marR="7348" marT="7348"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1100" b="0" i="0" u="none" strike="noStrike">
                        <a:solidFill>
                          <a:srgbClr val="000000"/>
                        </a:solidFill>
                        <a:effectLst/>
                        <a:latin typeface="Calibri"/>
                      </a:endParaRPr>
                    </a:p>
                  </a:txBody>
                  <a:tcPr marL="7348" marR="7348" marT="7348"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1100" b="0" i="0" u="none" strike="noStrike">
                        <a:solidFill>
                          <a:srgbClr val="000000"/>
                        </a:solidFill>
                        <a:effectLst/>
                        <a:latin typeface="Calibri"/>
                      </a:endParaRPr>
                    </a:p>
                  </a:txBody>
                  <a:tcPr marL="7348" marR="7348" marT="7348"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1100" b="0" i="0" u="none" strike="noStrike">
                        <a:solidFill>
                          <a:srgbClr val="000000"/>
                        </a:solidFill>
                        <a:effectLst/>
                        <a:latin typeface="Calibri"/>
                      </a:endParaRPr>
                    </a:p>
                  </a:txBody>
                  <a:tcPr marL="7348" marR="7348" marT="7348"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1100" b="0" i="0" u="none" strike="noStrike">
                        <a:solidFill>
                          <a:srgbClr val="000000"/>
                        </a:solidFill>
                        <a:effectLst/>
                        <a:latin typeface="Calibri"/>
                      </a:endParaRPr>
                    </a:p>
                  </a:txBody>
                  <a:tcPr marL="7348" marR="7348" marT="7348"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1100" b="0" i="0" u="none" strike="noStrike">
                        <a:solidFill>
                          <a:srgbClr val="000000"/>
                        </a:solidFill>
                        <a:effectLst/>
                        <a:latin typeface="Calibri"/>
                      </a:endParaRPr>
                    </a:p>
                  </a:txBody>
                  <a:tcPr marL="7348" marR="7348" marT="7348"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1100" b="0" i="0" u="none" strike="noStrike">
                        <a:solidFill>
                          <a:srgbClr val="000000"/>
                        </a:solidFill>
                        <a:effectLst/>
                        <a:latin typeface="Calibri"/>
                      </a:endParaRPr>
                    </a:p>
                  </a:txBody>
                  <a:tcPr marL="7348" marR="7348" marT="7348"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1100" b="0" i="0" u="none" strike="noStrike">
                        <a:solidFill>
                          <a:srgbClr val="000000"/>
                        </a:solidFill>
                        <a:effectLst/>
                        <a:latin typeface="Calibri"/>
                      </a:endParaRPr>
                    </a:p>
                  </a:txBody>
                  <a:tcPr marL="7348" marR="7348" marT="7348"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4244">
                <a:tc>
                  <a:txBody>
                    <a:bodyPr/>
                    <a:lstStyle/>
                    <a:p>
                      <a:pPr algn="l" fontAlgn="b"/>
                      <a:endParaRPr lang="en-US" sz="1100" b="0" i="0" u="none" strike="noStrike">
                        <a:solidFill>
                          <a:srgbClr val="000000"/>
                        </a:solidFill>
                        <a:effectLst/>
                        <a:latin typeface="Calibri"/>
                      </a:endParaRPr>
                    </a:p>
                  </a:txBody>
                  <a:tcPr marL="7348" marR="7348" marT="7348"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a:endParaRPr>
                    </a:p>
                  </a:txBody>
                  <a:tcPr marL="7348" marR="7348" marT="7348"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1100" b="0" i="0" u="none" strike="noStrike">
                          <a:solidFill>
                            <a:srgbClr val="000000"/>
                          </a:solidFill>
                          <a:effectLst/>
                          <a:latin typeface="Calibri"/>
                        </a:rPr>
                        <a:t> </a:t>
                      </a:r>
                    </a:p>
                  </a:txBody>
                  <a:tcPr marL="7348" marR="7348" marT="734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fontAlgn="b"/>
                      <a:r>
                        <a:rPr lang="en-US" sz="1100" b="0" i="0" u="none" strike="noStrike">
                          <a:solidFill>
                            <a:srgbClr val="000000"/>
                          </a:solidFill>
                          <a:effectLst/>
                          <a:latin typeface="Calibri"/>
                        </a:rPr>
                        <a:t> </a:t>
                      </a:r>
                    </a:p>
                  </a:txBody>
                  <a:tcPr marL="7348" marR="7348" marT="734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a:txBody>
                    <a:bodyPr/>
                    <a:lstStyle/>
                    <a:p>
                      <a:pPr algn="l" fontAlgn="b"/>
                      <a:r>
                        <a:rPr lang="en-US" sz="1100" b="0" i="0" u="none" strike="noStrike">
                          <a:solidFill>
                            <a:srgbClr val="000000"/>
                          </a:solidFill>
                          <a:effectLst/>
                          <a:latin typeface="Calibri"/>
                        </a:rPr>
                        <a:t> </a:t>
                      </a:r>
                    </a:p>
                  </a:txBody>
                  <a:tcPr marL="7348" marR="7348" marT="734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a:txBody>
                    <a:bodyPr/>
                    <a:lstStyle/>
                    <a:p>
                      <a:pPr algn="l" fontAlgn="b"/>
                      <a:r>
                        <a:rPr lang="en-US" sz="1100" b="0" i="0" u="none" strike="noStrike">
                          <a:solidFill>
                            <a:srgbClr val="000000"/>
                          </a:solidFill>
                          <a:effectLst/>
                          <a:latin typeface="Calibri"/>
                        </a:rPr>
                        <a:t> </a:t>
                      </a:r>
                    </a:p>
                  </a:txBody>
                  <a:tcPr marL="7348" marR="7348" marT="734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fontAlgn="b"/>
                      <a:r>
                        <a:rPr lang="en-US" sz="1100" b="0" i="0" u="none" strike="noStrike">
                          <a:solidFill>
                            <a:srgbClr val="000000"/>
                          </a:solidFill>
                          <a:effectLst/>
                          <a:latin typeface="Calibri"/>
                        </a:rPr>
                        <a:t> </a:t>
                      </a:r>
                    </a:p>
                  </a:txBody>
                  <a:tcPr marL="7348" marR="7348" marT="734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fontAlgn="b"/>
                      <a:r>
                        <a:rPr lang="en-US" sz="1100" b="0" i="0" u="none" strike="noStrike">
                          <a:solidFill>
                            <a:srgbClr val="000000"/>
                          </a:solidFill>
                          <a:effectLst/>
                          <a:latin typeface="Calibri"/>
                        </a:rPr>
                        <a:t> </a:t>
                      </a:r>
                    </a:p>
                  </a:txBody>
                  <a:tcPr marL="7348" marR="7348" marT="734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a:txBody>
                    <a:bodyPr/>
                    <a:lstStyle/>
                    <a:p>
                      <a:pPr algn="l" fontAlgn="b"/>
                      <a:r>
                        <a:rPr lang="en-US" sz="1100" b="0" i="0" u="none" strike="noStrike">
                          <a:solidFill>
                            <a:srgbClr val="000000"/>
                          </a:solidFill>
                          <a:effectLst/>
                          <a:latin typeface="Calibri"/>
                        </a:rPr>
                        <a:t> </a:t>
                      </a:r>
                    </a:p>
                  </a:txBody>
                  <a:tcPr marL="7348" marR="7348" marT="734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a:txBody>
                    <a:bodyPr/>
                    <a:lstStyle/>
                    <a:p>
                      <a:pPr algn="l" fontAlgn="b"/>
                      <a:r>
                        <a:rPr lang="en-US" sz="1100" b="0" i="0" u="none" strike="noStrike" dirty="0">
                          <a:solidFill>
                            <a:srgbClr val="000000"/>
                          </a:solidFill>
                          <a:effectLst/>
                          <a:latin typeface="Calibri"/>
                        </a:rPr>
                        <a:t> </a:t>
                      </a:r>
                    </a:p>
                  </a:txBody>
                  <a:tcPr marL="7348" marR="7348" marT="734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fontAlgn="b"/>
                      <a:r>
                        <a:rPr lang="en-US" sz="1100" b="0" i="0" u="none" strike="noStrike">
                          <a:solidFill>
                            <a:srgbClr val="000000"/>
                          </a:solidFill>
                          <a:effectLst/>
                          <a:latin typeface="Calibri"/>
                        </a:rPr>
                        <a:t> </a:t>
                      </a:r>
                    </a:p>
                  </a:txBody>
                  <a:tcPr marL="7348" marR="7348" marT="734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fontAlgn="b"/>
                      <a:r>
                        <a:rPr lang="en-US" sz="1100" b="0" i="0" u="none" strike="noStrike">
                          <a:solidFill>
                            <a:srgbClr val="000000"/>
                          </a:solidFill>
                          <a:effectLst/>
                          <a:latin typeface="Calibri"/>
                        </a:rPr>
                        <a:t> </a:t>
                      </a:r>
                    </a:p>
                  </a:txBody>
                  <a:tcPr marL="7348" marR="7348" marT="734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a:txBody>
                    <a:bodyPr/>
                    <a:lstStyle/>
                    <a:p>
                      <a:pPr algn="l" fontAlgn="b"/>
                      <a:r>
                        <a:rPr lang="en-US" sz="1100" b="0" i="0" u="none" strike="noStrike">
                          <a:solidFill>
                            <a:srgbClr val="000000"/>
                          </a:solidFill>
                          <a:effectLst/>
                          <a:latin typeface="Calibri"/>
                        </a:rPr>
                        <a:t> </a:t>
                      </a:r>
                    </a:p>
                  </a:txBody>
                  <a:tcPr marL="7348" marR="7348" marT="734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a:txBody>
                    <a:bodyPr/>
                    <a:lstStyle/>
                    <a:p>
                      <a:pPr algn="l" fontAlgn="b"/>
                      <a:r>
                        <a:rPr lang="en-US" sz="1100" b="0" i="0" u="none" strike="noStrike">
                          <a:solidFill>
                            <a:srgbClr val="000000"/>
                          </a:solidFill>
                          <a:effectLst/>
                          <a:latin typeface="Calibri"/>
                        </a:rPr>
                        <a:t> </a:t>
                      </a:r>
                    </a:p>
                  </a:txBody>
                  <a:tcPr marL="7348" marR="7348" marT="734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r h="261244">
                <a:tc>
                  <a:txBody>
                    <a:bodyPr/>
                    <a:lstStyle/>
                    <a:p>
                      <a:pPr algn="l" fontAlgn="b"/>
                      <a:endParaRPr lang="en-US" sz="1100" b="0" i="0" u="none" strike="noStrike" dirty="0">
                        <a:solidFill>
                          <a:srgbClr val="000000"/>
                        </a:solidFill>
                        <a:effectLst/>
                        <a:latin typeface="Calibri"/>
                      </a:endParaRPr>
                    </a:p>
                  </a:txBody>
                  <a:tcPr marL="7348" marR="7348" marT="7348"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a:endParaRPr>
                    </a:p>
                  </a:txBody>
                  <a:tcPr marL="7348" marR="7348" marT="7348"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a:endParaRPr>
                    </a:p>
                  </a:txBody>
                  <a:tcPr marL="7348" marR="7348" marT="7348"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1100" b="0" i="0" u="none" strike="noStrike">
                        <a:solidFill>
                          <a:srgbClr val="000000"/>
                        </a:solidFill>
                        <a:effectLst/>
                        <a:latin typeface="Calibri"/>
                      </a:endParaRPr>
                    </a:p>
                  </a:txBody>
                  <a:tcPr marL="7348" marR="7348" marT="7348"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1100" b="0" i="0" u="none" strike="noStrike">
                        <a:solidFill>
                          <a:srgbClr val="000000"/>
                        </a:solidFill>
                        <a:effectLst/>
                        <a:latin typeface="Calibri"/>
                      </a:endParaRPr>
                    </a:p>
                  </a:txBody>
                  <a:tcPr marL="7348" marR="7348" marT="7348"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1100" b="0" i="0" u="none" strike="noStrike">
                        <a:solidFill>
                          <a:srgbClr val="000000"/>
                        </a:solidFill>
                        <a:effectLst/>
                        <a:latin typeface="Calibri"/>
                      </a:endParaRPr>
                    </a:p>
                  </a:txBody>
                  <a:tcPr marL="7348" marR="7348" marT="7348"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1100" b="0" i="0" u="none" strike="noStrike" dirty="0">
                        <a:solidFill>
                          <a:srgbClr val="000000"/>
                        </a:solidFill>
                        <a:effectLst/>
                        <a:latin typeface="Calibri"/>
                      </a:endParaRPr>
                    </a:p>
                  </a:txBody>
                  <a:tcPr marL="7348" marR="7348" marT="7348"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1100" b="0" i="0" u="none" strike="noStrike">
                        <a:solidFill>
                          <a:srgbClr val="000000"/>
                        </a:solidFill>
                        <a:effectLst/>
                        <a:latin typeface="Calibri"/>
                      </a:endParaRPr>
                    </a:p>
                  </a:txBody>
                  <a:tcPr marL="7348" marR="7348" marT="7348"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1100" b="0" i="0" u="none" strike="noStrike">
                        <a:solidFill>
                          <a:srgbClr val="000000"/>
                        </a:solidFill>
                        <a:effectLst/>
                        <a:latin typeface="Calibri"/>
                      </a:endParaRPr>
                    </a:p>
                  </a:txBody>
                  <a:tcPr marL="7348" marR="7348" marT="7348"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1100" b="0" i="0" u="none" strike="noStrike">
                        <a:solidFill>
                          <a:srgbClr val="000000"/>
                        </a:solidFill>
                        <a:effectLst/>
                        <a:latin typeface="Calibri"/>
                      </a:endParaRPr>
                    </a:p>
                  </a:txBody>
                  <a:tcPr marL="7348" marR="7348" marT="7348"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1100" b="0" i="0" u="none" strike="noStrike">
                        <a:solidFill>
                          <a:srgbClr val="000000"/>
                        </a:solidFill>
                        <a:effectLst/>
                        <a:latin typeface="Calibri"/>
                      </a:endParaRPr>
                    </a:p>
                  </a:txBody>
                  <a:tcPr marL="7348" marR="7348" marT="7348"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1100" b="0" i="0" u="none" strike="noStrike">
                        <a:solidFill>
                          <a:srgbClr val="000000"/>
                        </a:solidFill>
                        <a:effectLst/>
                        <a:latin typeface="Calibri"/>
                      </a:endParaRPr>
                    </a:p>
                  </a:txBody>
                  <a:tcPr marL="7348" marR="7348" marT="7348"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1100" b="0" i="0" u="none" strike="noStrike">
                        <a:solidFill>
                          <a:srgbClr val="000000"/>
                        </a:solidFill>
                        <a:effectLst/>
                        <a:latin typeface="Calibri"/>
                      </a:endParaRPr>
                    </a:p>
                  </a:txBody>
                  <a:tcPr marL="7348" marR="7348" marT="7348"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1100" b="0" i="0" u="none" strike="noStrike">
                        <a:solidFill>
                          <a:srgbClr val="000000"/>
                        </a:solidFill>
                        <a:effectLst/>
                        <a:latin typeface="Calibri"/>
                      </a:endParaRPr>
                    </a:p>
                  </a:txBody>
                  <a:tcPr marL="7348" marR="7348" marT="7348"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4244">
                <a:tc>
                  <a:txBody>
                    <a:bodyPr/>
                    <a:lstStyle/>
                    <a:p>
                      <a:pPr algn="l" fontAlgn="b"/>
                      <a:endParaRPr lang="en-US" sz="1100" b="0" i="0" u="none" strike="noStrike">
                        <a:solidFill>
                          <a:srgbClr val="000000"/>
                        </a:solidFill>
                        <a:effectLst/>
                        <a:latin typeface="Calibri"/>
                      </a:endParaRPr>
                    </a:p>
                  </a:txBody>
                  <a:tcPr marL="7348" marR="7348" marT="7348"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a:endParaRPr>
                    </a:p>
                  </a:txBody>
                  <a:tcPr marL="7348" marR="7348" marT="7348"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a:endParaRPr>
                    </a:p>
                  </a:txBody>
                  <a:tcPr marL="7348" marR="7348" marT="7348"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1100" b="0" i="0" u="none" strike="noStrike">
                          <a:solidFill>
                            <a:srgbClr val="000000"/>
                          </a:solidFill>
                          <a:effectLst/>
                          <a:latin typeface="Calibri"/>
                        </a:rPr>
                        <a:t> </a:t>
                      </a:r>
                    </a:p>
                  </a:txBody>
                  <a:tcPr marL="7348" marR="7348" marT="734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fontAlgn="b"/>
                      <a:r>
                        <a:rPr lang="en-US" sz="1100" b="0" i="0" u="none" strike="noStrike">
                          <a:solidFill>
                            <a:srgbClr val="000000"/>
                          </a:solidFill>
                          <a:effectLst/>
                          <a:latin typeface="Calibri"/>
                        </a:rPr>
                        <a:t> </a:t>
                      </a:r>
                    </a:p>
                  </a:txBody>
                  <a:tcPr marL="7348" marR="7348" marT="734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a:txBody>
                    <a:bodyPr/>
                    <a:lstStyle/>
                    <a:p>
                      <a:pPr algn="l" fontAlgn="b"/>
                      <a:r>
                        <a:rPr lang="en-US" sz="1100" b="0" i="0" u="none" strike="noStrike">
                          <a:solidFill>
                            <a:srgbClr val="000000"/>
                          </a:solidFill>
                          <a:effectLst/>
                          <a:latin typeface="Calibri"/>
                        </a:rPr>
                        <a:t> </a:t>
                      </a:r>
                    </a:p>
                  </a:txBody>
                  <a:tcPr marL="7348" marR="7348" marT="734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a:txBody>
                    <a:bodyPr/>
                    <a:lstStyle/>
                    <a:p>
                      <a:pPr algn="l" fontAlgn="b"/>
                      <a:r>
                        <a:rPr lang="en-US" sz="1100" b="0" i="0" u="none" strike="noStrike">
                          <a:solidFill>
                            <a:srgbClr val="000000"/>
                          </a:solidFill>
                          <a:effectLst/>
                          <a:latin typeface="Calibri"/>
                        </a:rPr>
                        <a:t> </a:t>
                      </a:r>
                    </a:p>
                  </a:txBody>
                  <a:tcPr marL="7348" marR="7348" marT="734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fontAlgn="b"/>
                      <a:r>
                        <a:rPr lang="en-US" sz="1100" b="0" i="0" u="none" strike="noStrike">
                          <a:solidFill>
                            <a:srgbClr val="000000"/>
                          </a:solidFill>
                          <a:effectLst/>
                          <a:latin typeface="Calibri"/>
                        </a:rPr>
                        <a:t> </a:t>
                      </a:r>
                    </a:p>
                  </a:txBody>
                  <a:tcPr marL="7348" marR="7348" marT="734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fontAlgn="b"/>
                      <a:r>
                        <a:rPr lang="en-US" sz="1100" b="0" i="0" u="none" strike="noStrike">
                          <a:solidFill>
                            <a:srgbClr val="000000"/>
                          </a:solidFill>
                          <a:effectLst/>
                          <a:latin typeface="Calibri"/>
                        </a:rPr>
                        <a:t> </a:t>
                      </a:r>
                    </a:p>
                  </a:txBody>
                  <a:tcPr marL="7348" marR="7348" marT="734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a:txBody>
                    <a:bodyPr/>
                    <a:lstStyle/>
                    <a:p>
                      <a:pPr algn="l" fontAlgn="b"/>
                      <a:r>
                        <a:rPr lang="en-US" sz="1100" b="0" i="0" u="none" strike="noStrike">
                          <a:solidFill>
                            <a:srgbClr val="000000"/>
                          </a:solidFill>
                          <a:effectLst/>
                          <a:latin typeface="Calibri"/>
                        </a:rPr>
                        <a:t> </a:t>
                      </a:r>
                    </a:p>
                  </a:txBody>
                  <a:tcPr marL="7348" marR="7348" marT="734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a:txBody>
                    <a:bodyPr/>
                    <a:lstStyle/>
                    <a:p>
                      <a:pPr algn="l" fontAlgn="b"/>
                      <a:r>
                        <a:rPr lang="en-US" sz="1100" b="0" i="0" u="none" strike="noStrike">
                          <a:solidFill>
                            <a:srgbClr val="000000"/>
                          </a:solidFill>
                          <a:effectLst/>
                          <a:latin typeface="Calibri"/>
                        </a:rPr>
                        <a:t> </a:t>
                      </a:r>
                    </a:p>
                  </a:txBody>
                  <a:tcPr marL="7348" marR="7348" marT="734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fontAlgn="b"/>
                      <a:r>
                        <a:rPr lang="en-US" sz="1100" b="0" i="0" u="none" strike="noStrike">
                          <a:solidFill>
                            <a:srgbClr val="000000"/>
                          </a:solidFill>
                          <a:effectLst/>
                          <a:latin typeface="Calibri"/>
                        </a:rPr>
                        <a:t> </a:t>
                      </a:r>
                    </a:p>
                  </a:txBody>
                  <a:tcPr marL="7348" marR="7348" marT="734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fontAlgn="b"/>
                      <a:r>
                        <a:rPr lang="en-US" sz="1100" b="0" i="0" u="none" strike="noStrike">
                          <a:solidFill>
                            <a:srgbClr val="000000"/>
                          </a:solidFill>
                          <a:effectLst/>
                          <a:latin typeface="Calibri"/>
                        </a:rPr>
                        <a:t> </a:t>
                      </a:r>
                    </a:p>
                  </a:txBody>
                  <a:tcPr marL="7348" marR="7348" marT="734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a:txBody>
                    <a:bodyPr/>
                    <a:lstStyle/>
                    <a:p>
                      <a:pPr algn="l" fontAlgn="b"/>
                      <a:r>
                        <a:rPr lang="en-US" sz="1100" b="0" i="0" u="none" strike="noStrike" dirty="0">
                          <a:solidFill>
                            <a:srgbClr val="000000"/>
                          </a:solidFill>
                          <a:effectLst/>
                          <a:latin typeface="Calibri"/>
                        </a:rPr>
                        <a:t> </a:t>
                      </a:r>
                    </a:p>
                  </a:txBody>
                  <a:tcPr marL="7348" marR="7348" marT="734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r>
            </a:tbl>
          </a:graphicData>
        </a:graphic>
      </p:graphicFrame>
      <p:grpSp>
        <p:nvGrpSpPr>
          <p:cNvPr id="183" name="Group 182"/>
          <p:cNvGrpSpPr/>
          <p:nvPr/>
        </p:nvGrpSpPr>
        <p:grpSpPr>
          <a:xfrm>
            <a:off x="-241854" y="228600"/>
            <a:ext cx="9309654" cy="3126731"/>
            <a:chOff x="-241854" y="228600"/>
            <a:chExt cx="9309654" cy="3126731"/>
          </a:xfrm>
        </p:grpSpPr>
        <p:sp>
          <p:nvSpPr>
            <p:cNvPr id="4" name="TextBox 3"/>
            <p:cNvSpPr txBox="1"/>
            <p:nvPr/>
          </p:nvSpPr>
          <p:spPr>
            <a:xfrm>
              <a:off x="-241854" y="465500"/>
              <a:ext cx="1672019" cy="492444"/>
            </a:xfrm>
            <a:prstGeom prst="rect">
              <a:avLst/>
            </a:prstGeom>
            <a:noFill/>
          </p:spPr>
          <p:txBody>
            <a:bodyPr wrap="square" rtlCol="0">
              <a:spAutoFit/>
            </a:bodyPr>
            <a:lstStyle/>
            <a:p>
              <a:pPr algn="ctr"/>
              <a:r>
                <a:rPr lang="en-US" sz="1200" b="1" dirty="0" smtClean="0">
                  <a:solidFill>
                    <a:prstClr val="black"/>
                  </a:solidFill>
                </a:rPr>
                <a:t> </a:t>
              </a:r>
            </a:p>
            <a:p>
              <a:pPr algn="ctr"/>
              <a:r>
                <a:rPr lang="en-US" sz="1400" b="1" dirty="0" smtClean="0">
                  <a:solidFill>
                    <a:prstClr val="black"/>
                  </a:solidFill>
                </a:rPr>
                <a:t>Initiation year</a:t>
              </a:r>
              <a:endParaRPr lang="en-US" sz="1400" b="1" dirty="0">
                <a:solidFill>
                  <a:prstClr val="black"/>
                </a:solidFill>
              </a:endParaRPr>
            </a:p>
          </p:txBody>
        </p:sp>
        <p:sp>
          <p:nvSpPr>
            <p:cNvPr id="6" name="TextBox 5"/>
            <p:cNvSpPr txBox="1"/>
            <p:nvPr/>
          </p:nvSpPr>
          <p:spPr>
            <a:xfrm>
              <a:off x="644368" y="756116"/>
              <a:ext cx="595034" cy="2254977"/>
            </a:xfrm>
            <a:prstGeom prst="rect">
              <a:avLst/>
            </a:prstGeom>
            <a:noFill/>
          </p:spPr>
          <p:txBody>
            <a:bodyPr wrap="none" rtlCol="0">
              <a:spAutoFit/>
            </a:bodyPr>
            <a:lstStyle/>
            <a:p>
              <a:pPr>
                <a:lnSpc>
                  <a:spcPct val="225000"/>
                </a:lnSpc>
              </a:pPr>
              <a:r>
                <a:rPr lang="en-US" sz="1600" dirty="0" smtClean="0">
                  <a:solidFill>
                    <a:prstClr val="black"/>
                  </a:solidFill>
                  <a:latin typeface="Times New Roman" panose="02020603050405020304" pitchFamily="18" charset="0"/>
                  <a:cs typeface="Times New Roman" panose="02020603050405020304" pitchFamily="18" charset="0"/>
                </a:rPr>
                <a:t>1997</a:t>
              </a:r>
              <a:endParaRPr lang="en-US" sz="1600" b="1" i="1" dirty="0" smtClean="0">
                <a:solidFill>
                  <a:prstClr val="black"/>
                </a:solidFill>
                <a:latin typeface="Times New Roman" panose="02020603050405020304" pitchFamily="18" charset="0"/>
                <a:cs typeface="Times New Roman" panose="02020603050405020304" pitchFamily="18" charset="0"/>
              </a:endParaRPr>
            </a:p>
            <a:p>
              <a:pPr>
                <a:lnSpc>
                  <a:spcPct val="225000"/>
                </a:lnSpc>
              </a:pPr>
              <a:r>
                <a:rPr lang="en-US" sz="1600" b="1" i="1" dirty="0" smtClean="0">
                  <a:solidFill>
                    <a:prstClr val="black"/>
                  </a:solidFill>
                  <a:latin typeface="Times New Roman" panose="02020603050405020304" pitchFamily="18" charset="0"/>
                  <a:cs typeface="Times New Roman" panose="02020603050405020304" pitchFamily="18" charset="0"/>
                </a:rPr>
                <a:t>1998</a:t>
              </a:r>
              <a:endParaRPr lang="en-US" sz="1600" dirty="0" smtClean="0">
                <a:solidFill>
                  <a:prstClr val="black"/>
                </a:solidFill>
                <a:latin typeface="Times New Roman" panose="02020603050405020304" pitchFamily="18" charset="0"/>
                <a:cs typeface="Times New Roman" panose="02020603050405020304" pitchFamily="18" charset="0"/>
              </a:endParaRPr>
            </a:p>
            <a:p>
              <a:pPr>
                <a:lnSpc>
                  <a:spcPct val="225000"/>
                </a:lnSpc>
              </a:pPr>
              <a:r>
                <a:rPr lang="en-US" sz="1600" dirty="0" smtClean="0">
                  <a:solidFill>
                    <a:prstClr val="black"/>
                  </a:solidFill>
                  <a:latin typeface="Times New Roman" panose="02020603050405020304" pitchFamily="18" charset="0"/>
                  <a:cs typeface="Times New Roman" panose="02020603050405020304" pitchFamily="18" charset="0"/>
                </a:rPr>
                <a:t>1999</a:t>
              </a:r>
            </a:p>
            <a:p>
              <a:pPr>
                <a:lnSpc>
                  <a:spcPct val="225000"/>
                </a:lnSpc>
              </a:pPr>
              <a:r>
                <a:rPr lang="en-US" sz="1600" dirty="0" smtClean="0">
                  <a:solidFill>
                    <a:prstClr val="black"/>
                  </a:solidFill>
                  <a:latin typeface="Times New Roman" panose="02020603050405020304" pitchFamily="18" charset="0"/>
                  <a:cs typeface="Times New Roman" panose="02020603050405020304" pitchFamily="18" charset="0"/>
                </a:rPr>
                <a:t>2000</a:t>
              </a:r>
            </a:p>
          </p:txBody>
        </p:sp>
        <p:sp>
          <p:nvSpPr>
            <p:cNvPr id="7" name="TextBox 6"/>
            <p:cNvSpPr txBox="1"/>
            <p:nvPr/>
          </p:nvSpPr>
          <p:spPr>
            <a:xfrm>
              <a:off x="1127040" y="228600"/>
              <a:ext cx="7940760" cy="369332"/>
            </a:xfrm>
            <a:prstGeom prst="rect">
              <a:avLst/>
            </a:prstGeom>
            <a:noFill/>
          </p:spPr>
          <p:txBody>
            <a:bodyPr wrap="square" rtlCol="0">
              <a:spAutoFit/>
            </a:bodyPr>
            <a:lstStyle/>
            <a:p>
              <a:pPr algn="ctr"/>
              <a:r>
                <a:rPr lang="en-US" b="1" dirty="0" smtClean="0">
                  <a:solidFill>
                    <a:prstClr val="black"/>
                  </a:solidFill>
                  <a:latin typeface="Times New Roman" panose="02020603050405020304" pitchFamily="18" charset="0"/>
                  <a:cs typeface="Times New Roman" panose="02020603050405020304" pitchFamily="18" charset="0"/>
                </a:rPr>
                <a:t>INT: Return year</a:t>
              </a:r>
              <a:endParaRPr lang="en-US" b="1" dirty="0">
                <a:solidFill>
                  <a:prstClr val="black"/>
                </a:solidFill>
                <a:latin typeface="Times New Roman" panose="02020603050405020304" pitchFamily="18" charset="0"/>
                <a:cs typeface="Times New Roman" panose="02020603050405020304" pitchFamily="18" charset="0"/>
              </a:endParaRPr>
            </a:p>
          </p:txBody>
        </p:sp>
        <p:sp>
          <p:nvSpPr>
            <p:cNvPr id="8" name="TextBox 7"/>
            <p:cNvSpPr txBox="1"/>
            <p:nvPr/>
          </p:nvSpPr>
          <p:spPr>
            <a:xfrm>
              <a:off x="82498" y="988874"/>
              <a:ext cx="511656" cy="1938992"/>
            </a:xfrm>
            <a:prstGeom prst="rect">
              <a:avLst/>
            </a:prstGeom>
            <a:noFill/>
            <a:ln>
              <a:solidFill>
                <a:schemeClr val="tx1"/>
              </a:solidFill>
            </a:ln>
          </p:spPr>
          <p:txBody>
            <a:bodyPr wrap="square" rtlCol="0">
              <a:spAutoFit/>
            </a:bodyPr>
            <a:lstStyle/>
            <a:p>
              <a:pPr algn="ctr"/>
              <a:endParaRPr lang="en-US" sz="1200" dirty="0" smtClean="0">
                <a:solidFill>
                  <a:prstClr val="black"/>
                </a:solidFill>
              </a:endParaRPr>
            </a:p>
            <a:p>
              <a:pPr algn="ctr"/>
              <a:endParaRPr lang="en-US" sz="1200" dirty="0" smtClean="0">
                <a:solidFill>
                  <a:prstClr val="black"/>
                </a:solidFill>
              </a:endParaRPr>
            </a:p>
            <a:p>
              <a:pPr algn="ctr"/>
              <a:endParaRPr lang="en-US" sz="1200" dirty="0" smtClean="0">
                <a:solidFill>
                  <a:prstClr val="black"/>
                </a:solidFill>
              </a:endParaRPr>
            </a:p>
            <a:p>
              <a:pPr algn="ctr"/>
              <a:r>
                <a:rPr lang="en-US" sz="2000" b="1" dirty="0" smtClean="0">
                  <a:solidFill>
                    <a:prstClr val="black"/>
                  </a:solidFill>
                </a:rPr>
                <a:t>P</a:t>
              </a:r>
              <a:r>
                <a:rPr lang="en-US" sz="2000" b="1" baseline="-25000" dirty="0" smtClean="0">
                  <a:solidFill>
                    <a:prstClr val="black"/>
                  </a:solidFill>
                </a:rPr>
                <a:t>1</a:t>
              </a:r>
            </a:p>
            <a:p>
              <a:pPr algn="ctr"/>
              <a:endParaRPr lang="en-US" sz="1200" b="1" baseline="-25000" dirty="0" smtClean="0">
                <a:solidFill>
                  <a:prstClr val="black"/>
                </a:solidFill>
              </a:endParaRPr>
            </a:p>
            <a:p>
              <a:pPr algn="ctr"/>
              <a:endParaRPr lang="en-US" sz="1200" b="1" baseline="-25000" dirty="0" smtClean="0">
                <a:solidFill>
                  <a:prstClr val="black"/>
                </a:solidFill>
              </a:endParaRPr>
            </a:p>
            <a:p>
              <a:pPr algn="ctr"/>
              <a:endParaRPr lang="en-US" sz="1200" b="1" baseline="-25000" dirty="0">
                <a:solidFill>
                  <a:prstClr val="black"/>
                </a:solidFill>
              </a:endParaRPr>
            </a:p>
            <a:p>
              <a:pPr algn="ctr"/>
              <a:endParaRPr lang="en-US" sz="1200" b="1" baseline="-25000" dirty="0">
                <a:solidFill>
                  <a:prstClr val="black"/>
                </a:solidFill>
              </a:endParaRPr>
            </a:p>
            <a:p>
              <a:pPr algn="ctr"/>
              <a:endParaRPr lang="en-US" sz="1200" b="1" baseline="-25000" dirty="0" smtClean="0">
                <a:solidFill>
                  <a:prstClr val="black"/>
                </a:solidFill>
              </a:endParaRPr>
            </a:p>
            <a:p>
              <a:pPr algn="ctr"/>
              <a:endParaRPr lang="en-US" sz="1200" b="1" baseline="-25000" dirty="0">
                <a:solidFill>
                  <a:prstClr val="black"/>
                </a:solidFill>
              </a:endParaRPr>
            </a:p>
            <a:p>
              <a:pPr algn="ctr"/>
              <a:endParaRPr lang="en-US" sz="1200" b="1" baseline="-25000" dirty="0">
                <a:solidFill>
                  <a:prstClr val="black"/>
                </a:solidFill>
              </a:endParaRPr>
            </a:p>
            <a:p>
              <a:pPr algn="ctr"/>
              <a:endParaRPr lang="en-US" sz="1200" baseline="-25000" dirty="0" smtClean="0">
                <a:solidFill>
                  <a:prstClr val="black"/>
                </a:solidFill>
              </a:endParaRPr>
            </a:p>
          </p:txBody>
        </p:sp>
        <p:sp>
          <p:nvSpPr>
            <p:cNvPr id="74" name="Rectangle 73"/>
            <p:cNvSpPr/>
            <p:nvPr/>
          </p:nvSpPr>
          <p:spPr>
            <a:xfrm>
              <a:off x="1615231" y="1022839"/>
              <a:ext cx="127453" cy="255300"/>
            </a:xfrm>
            <a:prstGeom prst="rect">
              <a:avLst/>
            </a:prstGeom>
            <a:pattFill prst="wdDnDiag">
              <a:fgClr>
                <a:schemeClr val="bg1"/>
              </a:fgClr>
              <a:bgClr>
                <a:schemeClr val="tx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0" name="Rectangle 69"/>
            <p:cNvSpPr/>
            <p:nvPr/>
          </p:nvSpPr>
          <p:spPr>
            <a:xfrm>
              <a:off x="2031272" y="1562098"/>
              <a:ext cx="127453" cy="2553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13" name="Group 12"/>
            <p:cNvGrpSpPr/>
            <p:nvPr/>
          </p:nvGrpSpPr>
          <p:grpSpPr>
            <a:xfrm>
              <a:off x="1478517" y="1278968"/>
              <a:ext cx="1036082" cy="2076363"/>
              <a:chOff x="1654626" y="4781052"/>
              <a:chExt cx="667679" cy="774671"/>
            </a:xfrm>
          </p:grpSpPr>
          <p:sp>
            <p:nvSpPr>
              <p:cNvPr id="26" name="TextBox 25"/>
              <p:cNvSpPr txBox="1"/>
              <p:nvPr/>
            </p:nvSpPr>
            <p:spPr>
              <a:xfrm>
                <a:off x="1654626" y="5440894"/>
                <a:ext cx="667679" cy="114829"/>
              </a:xfrm>
              <a:prstGeom prst="rect">
                <a:avLst/>
              </a:prstGeom>
              <a:noFill/>
              <a:ln>
                <a:solidFill>
                  <a:schemeClr val="tx1"/>
                </a:solidFill>
              </a:ln>
            </p:spPr>
            <p:txBody>
              <a:bodyPr wrap="square" rtlCol="0">
                <a:spAutoFit/>
              </a:bodyPr>
              <a:lstStyle/>
              <a:p>
                <a:pPr algn="ctr"/>
                <a:r>
                  <a:rPr lang="en-US" sz="1400" b="1" dirty="0" smtClean="0">
                    <a:solidFill>
                      <a:prstClr val="black"/>
                    </a:solidFill>
                  </a:rPr>
                  <a:t>F</a:t>
                </a:r>
                <a:r>
                  <a:rPr lang="en-US" sz="1400" b="1" baseline="-25000" dirty="0" smtClean="0">
                    <a:solidFill>
                      <a:prstClr val="black"/>
                    </a:solidFill>
                  </a:rPr>
                  <a:t>1 </a:t>
                </a:r>
                <a:r>
                  <a:rPr lang="en-US" sz="1400" b="1" dirty="0" smtClean="0">
                    <a:solidFill>
                      <a:prstClr val="black"/>
                    </a:solidFill>
                  </a:rPr>
                  <a:t>Wild</a:t>
                </a:r>
                <a:r>
                  <a:rPr lang="en-US" sz="1400" b="1" baseline="-25000" dirty="0" smtClean="0">
                    <a:solidFill>
                      <a:prstClr val="black"/>
                    </a:solidFill>
                  </a:rPr>
                  <a:t> </a:t>
                </a:r>
                <a:endParaRPr lang="en-US" sz="1400" b="1" baseline="-25000" dirty="0">
                  <a:solidFill>
                    <a:prstClr val="black"/>
                  </a:solidFill>
                </a:endParaRPr>
              </a:p>
            </p:txBody>
          </p:sp>
          <p:cxnSp>
            <p:nvCxnSpPr>
              <p:cNvPr id="27" name="Straight Arrow Connector 26"/>
              <p:cNvCxnSpPr>
                <a:stCxn id="26" idx="0"/>
                <a:endCxn id="176" idx="2"/>
              </p:cNvCxnSpPr>
              <p:nvPr/>
            </p:nvCxnSpPr>
            <p:spPr>
              <a:xfrm flipH="1" flipV="1">
                <a:off x="1692677" y="4781052"/>
                <a:ext cx="295789" cy="659842"/>
              </a:xfrm>
              <a:prstGeom prst="straightConnector1">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a:stCxn id="26" idx="0"/>
                <a:endCxn id="70" idx="2"/>
              </p:cNvCxnSpPr>
              <p:nvPr/>
            </p:nvCxnSpPr>
            <p:spPr>
              <a:xfrm flipV="1">
                <a:off x="1988466" y="4981935"/>
                <a:ext cx="63437" cy="458959"/>
              </a:xfrm>
              <a:prstGeom prst="straightConnector1">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grpSp>
          <p:nvGrpSpPr>
            <p:cNvPr id="14" name="Group 13"/>
            <p:cNvGrpSpPr/>
            <p:nvPr/>
          </p:nvGrpSpPr>
          <p:grpSpPr>
            <a:xfrm>
              <a:off x="3720649" y="1278139"/>
              <a:ext cx="1689550" cy="2077192"/>
              <a:chOff x="3099675" y="4780743"/>
              <a:chExt cx="1088791" cy="774980"/>
            </a:xfrm>
          </p:grpSpPr>
          <p:sp>
            <p:nvSpPr>
              <p:cNvPr id="21" name="TextBox 20"/>
              <p:cNvSpPr txBox="1"/>
              <p:nvPr/>
            </p:nvSpPr>
            <p:spPr>
              <a:xfrm>
                <a:off x="3099675" y="5440894"/>
                <a:ext cx="646844" cy="114829"/>
              </a:xfrm>
              <a:prstGeom prst="rect">
                <a:avLst/>
              </a:prstGeom>
              <a:noFill/>
              <a:ln>
                <a:solidFill>
                  <a:schemeClr val="tx1"/>
                </a:solidFill>
              </a:ln>
            </p:spPr>
            <p:txBody>
              <a:bodyPr wrap="square" rtlCol="0">
                <a:spAutoFit/>
              </a:bodyPr>
              <a:lstStyle/>
              <a:p>
                <a:pPr algn="ctr"/>
                <a:r>
                  <a:rPr lang="en-US" sz="1400" b="1" dirty="0" smtClean="0">
                    <a:solidFill>
                      <a:prstClr val="black"/>
                    </a:solidFill>
                  </a:rPr>
                  <a:t>F</a:t>
                </a:r>
                <a:r>
                  <a:rPr lang="en-US" sz="1400" b="1" baseline="-25000" dirty="0" smtClean="0">
                    <a:solidFill>
                      <a:prstClr val="black"/>
                    </a:solidFill>
                  </a:rPr>
                  <a:t>2 </a:t>
                </a:r>
                <a:r>
                  <a:rPr lang="en-US" sz="1400" b="1" dirty="0" smtClean="0">
                    <a:solidFill>
                      <a:prstClr val="black"/>
                    </a:solidFill>
                  </a:rPr>
                  <a:t>INT</a:t>
                </a:r>
                <a:endParaRPr lang="en-US" sz="1400" b="1" dirty="0">
                  <a:solidFill>
                    <a:prstClr val="black"/>
                  </a:solidFill>
                </a:endParaRPr>
              </a:p>
            </p:txBody>
          </p:sp>
          <p:cxnSp>
            <p:nvCxnSpPr>
              <p:cNvPr id="22" name="Straight Arrow Connector 21"/>
              <p:cNvCxnSpPr>
                <a:stCxn id="21" idx="0"/>
                <a:endCxn id="199" idx="2"/>
              </p:cNvCxnSpPr>
              <p:nvPr/>
            </p:nvCxnSpPr>
            <p:spPr>
              <a:xfrm flipH="1" flipV="1">
                <a:off x="3140741" y="4780743"/>
                <a:ext cx="282356" cy="660151"/>
              </a:xfrm>
              <a:prstGeom prst="straightConnector1">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stCxn id="21" idx="0"/>
                <a:endCxn id="203" idx="2"/>
              </p:cNvCxnSpPr>
              <p:nvPr/>
            </p:nvCxnSpPr>
            <p:spPr>
              <a:xfrm flipV="1">
                <a:off x="3423097" y="4981451"/>
                <a:ext cx="78041" cy="459443"/>
              </a:xfrm>
              <a:prstGeom prst="straightConnector1">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stCxn id="21" idx="0"/>
                <a:endCxn id="200" idx="2"/>
              </p:cNvCxnSpPr>
              <p:nvPr/>
            </p:nvCxnSpPr>
            <p:spPr>
              <a:xfrm flipV="1">
                <a:off x="3423097" y="5180457"/>
                <a:ext cx="446331" cy="260437"/>
              </a:xfrm>
              <a:prstGeom prst="straightConnector1">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stCxn id="21" idx="0"/>
                <a:endCxn id="204" idx="1"/>
              </p:cNvCxnSpPr>
              <p:nvPr/>
            </p:nvCxnSpPr>
            <p:spPr>
              <a:xfrm flipV="1">
                <a:off x="3423097" y="5336577"/>
                <a:ext cx="765369" cy="104317"/>
              </a:xfrm>
              <a:prstGeom prst="straightConnector1">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grpSp>
          <p:nvGrpSpPr>
            <p:cNvPr id="15" name="Group 14"/>
            <p:cNvGrpSpPr/>
            <p:nvPr/>
          </p:nvGrpSpPr>
          <p:grpSpPr>
            <a:xfrm>
              <a:off x="5759368" y="1282699"/>
              <a:ext cx="1898731" cy="2072632"/>
              <a:chOff x="4410520" y="4782444"/>
              <a:chExt cx="1223593" cy="773279"/>
            </a:xfrm>
          </p:grpSpPr>
          <p:sp>
            <p:nvSpPr>
              <p:cNvPr id="16" name="TextBox 15"/>
              <p:cNvSpPr txBox="1"/>
              <p:nvPr/>
            </p:nvSpPr>
            <p:spPr>
              <a:xfrm>
                <a:off x="4410520" y="5440894"/>
                <a:ext cx="700788" cy="114829"/>
              </a:xfrm>
              <a:prstGeom prst="rect">
                <a:avLst/>
              </a:prstGeom>
              <a:noFill/>
              <a:ln>
                <a:solidFill>
                  <a:schemeClr val="tx1"/>
                </a:solidFill>
              </a:ln>
            </p:spPr>
            <p:txBody>
              <a:bodyPr wrap="square" rtlCol="0">
                <a:spAutoFit/>
              </a:bodyPr>
              <a:lstStyle/>
              <a:p>
                <a:pPr algn="ctr"/>
                <a:r>
                  <a:rPr lang="en-US" sz="1400" b="1" dirty="0" smtClean="0">
                    <a:solidFill>
                      <a:prstClr val="black"/>
                    </a:solidFill>
                  </a:rPr>
                  <a:t>F</a:t>
                </a:r>
                <a:r>
                  <a:rPr lang="en-US" sz="1400" b="1" baseline="-25000" dirty="0" smtClean="0">
                    <a:solidFill>
                      <a:prstClr val="black"/>
                    </a:solidFill>
                  </a:rPr>
                  <a:t>3 </a:t>
                </a:r>
                <a:r>
                  <a:rPr lang="en-US" sz="1400" b="1" dirty="0" smtClean="0">
                    <a:solidFill>
                      <a:prstClr val="black"/>
                    </a:solidFill>
                  </a:rPr>
                  <a:t>INT</a:t>
                </a:r>
                <a:endParaRPr lang="en-US" sz="1400" b="1" dirty="0">
                  <a:solidFill>
                    <a:prstClr val="black"/>
                  </a:solidFill>
                </a:endParaRPr>
              </a:p>
            </p:txBody>
          </p:sp>
          <p:cxnSp>
            <p:nvCxnSpPr>
              <p:cNvPr id="17" name="Straight Arrow Connector 16"/>
              <p:cNvCxnSpPr>
                <a:stCxn id="16" idx="0"/>
                <a:endCxn id="205" idx="2"/>
              </p:cNvCxnSpPr>
              <p:nvPr/>
            </p:nvCxnSpPr>
            <p:spPr>
              <a:xfrm flipH="1" flipV="1">
                <a:off x="4586680" y="4782444"/>
                <a:ext cx="174234" cy="658450"/>
              </a:xfrm>
              <a:prstGeom prst="straightConnector1">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stCxn id="16" idx="0"/>
                <a:endCxn id="206" idx="2"/>
              </p:cNvCxnSpPr>
              <p:nvPr/>
            </p:nvCxnSpPr>
            <p:spPr>
              <a:xfrm flipV="1">
                <a:off x="4760914" y="4986189"/>
                <a:ext cx="185871" cy="454705"/>
              </a:xfrm>
              <a:prstGeom prst="straightConnector1">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16" idx="0"/>
                <a:endCxn id="207" idx="2"/>
              </p:cNvCxnSpPr>
              <p:nvPr/>
            </p:nvCxnSpPr>
            <p:spPr>
              <a:xfrm flipV="1">
                <a:off x="4760914" y="5180457"/>
                <a:ext cx="554161" cy="260437"/>
              </a:xfrm>
              <a:prstGeom prst="straightConnector1">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stCxn id="16" idx="0"/>
              </p:cNvCxnSpPr>
              <p:nvPr/>
            </p:nvCxnSpPr>
            <p:spPr>
              <a:xfrm flipV="1">
                <a:off x="4760914" y="5378071"/>
                <a:ext cx="873199" cy="62823"/>
              </a:xfrm>
              <a:prstGeom prst="straightConnector1">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grpSp>
      <p:sp>
        <p:nvSpPr>
          <p:cNvPr id="176" name="Rectangle 175"/>
          <p:cNvSpPr/>
          <p:nvPr/>
        </p:nvSpPr>
        <p:spPr>
          <a:xfrm>
            <a:off x="1473199" y="1028699"/>
            <a:ext cx="128727" cy="25026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77" name="Rectangle 176"/>
          <p:cNvSpPr/>
          <p:nvPr/>
        </p:nvSpPr>
        <p:spPr>
          <a:xfrm>
            <a:off x="2177599" y="1560800"/>
            <a:ext cx="128727" cy="255300"/>
          </a:xfrm>
          <a:prstGeom prst="rect">
            <a:avLst/>
          </a:prstGeom>
          <a:pattFill prst="wdDnDiag">
            <a:fgClr>
              <a:schemeClr val="bg1"/>
            </a:fgClr>
            <a:bgClr>
              <a:schemeClr val="tx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78" name="Rectangle 177"/>
          <p:cNvSpPr/>
          <p:nvPr/>
        </p:nvSpPr>
        <p:spPr>
          <a:xfrm>
            <a:off x="2759491" y="2099228"/>
            <a:ext cx="128727" cy="250269"/>
          </a:xfrm>
          <a:prstGeom prst="rect">
            <a:avLst/>
          </a:prstGeom>
          <a:pattFill prst="wdDnDiag">
            <a:fgClr>
              <a:schemeClr val="bg1"/>
            </a:fgClr>
            <a:bgClr>
              <a:schemeClr val="tx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79" name="Rectangle 178"/>
          <p:cNvSpPr/>
          <p:nvPr/>
        </p:nvSpPr>
        <p:spPr>
          <a:xfrm>
            <a:off x="3312952" y="2628898"/>
            <a:ext cx="128727" cy="250269"/>
          </a:xfrm>
          <a:prstGeom prst="rect">
            <a:avLst/>
          </a:prstGeom>
          <a:pattFill prst="wdDnDiag">
            <a:fgClr>
              <a:schemeClr val="bg1"/>
            </a:fgClr>
            <a:bgClr>
              <a:schemeClr val="tx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80" name="Rectangle 179"/>
          <p:cNvSpPr/>
          <p:nvPr/>
        </p:nvSpPr>
        <p:spPr>
          <a:xfrm>
            <a:off x="2611254" y="2094202"/>
            <a:ext cx="127453" cy="255300"/>
          </a:xfrm>
          <a:prstGeom prst="rect">
            <a:avLst/>
          </a:prstGeom>
          <a:pattFill prst="lgCheck">
            <a:fgClr>
              <a:schemeClr val="bg1"/>
            </a:fgClr>
            <a:bgClr>
              <a:schemeClr val="tx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84" name="Rectangle 183"/>
          <p:cNvSpPr/>
          <p:nvPr/>
        </p:nvSpPr>
        <p:spPr>
          <a:xfrm>
            <a:off x="3860800" y="1029929"/>
            <a:ext cx="128727" cy="252773"/>
          </a:xfrm>
          <a:prstGeom prst="rect">
            <a:avLst/>
          </a:prstGeom>
          <a:pattFill prst="wdDnDiag">
            <a:fgClr>
              <a:schemeClr val="bg1"/>
            </a:fgClr>
            <a:bgClr>
              <a:schemeClr val="tx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85" name="Rectangle 184"/>
          <p:cNvSpPr/>
          <p:nvPr/>
        </p:nvSpPr>
        <p:spPr>
          <a:xfrm>
            <a:off x="4422173" y="1563322"/>
            <a:ext cx="128727" cy="252773"/>
          </a:xfrm>
          <a:prstGeom prst="rect">
            <a:avLst/>
          </a:prstGeom>
          <a:pattFill prst="wdDnDiag">
            <a:fgClr>
              <a:schemeClr val="bg1"/>
            </a:fgClr>
            <a:bgClr>
              <a:schemeClr val="tx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86" name="Rectangle 185"/>
          <p:cNvSpPr/>
          <p:nvPr/>
        </p:nvSpPr>
        <p:spPr>
          <a:xfrm>
            <a:off x="4991099" y="2096727"/>
            <a:ext cx="128727" cy="252773"/>
          </a:xfrm>
          <a:prstGeom prst="rect">
            <a:avLst/>
          </a:prstGeom>
          <a:pattFill prst="wdDnDiag">
            <a:fgClr>
              <a:schemeClr val="bg1"/>
            </a:fgClr>
            <a:bgClr>
              <a:schemeClr val="tx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87" name="Rectangle 186"/>
          <p:cNvSpPr/>
          <p:nvPr/>
        </p:nvSpPr>
        <p:spPr>
          <a:xfrm>
            <a:off x="5549900" y="2642823"/>
            <a:ext cx="128727" cy="252773"/>
          </a:xfrm>
          <a:prstGeom prst="rect">
            <a:avLst/>
          </a:prstGeom>
          <a:pattFill prst="wdDnDiag">
            <a:fgClr>
              <a:schemeClr val="bg1"/>
            </a:fgClr>
            <a:bgClr>
              <a:schemeClr val="tx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93" name="Rectangle 192"/>
          <p:cNvSpPr/>
          <p:nvPr/>
        </p:nvSpPr>
        <p:spPr>
          <a:xfrm>
            <a:off x="6108700" y="1029929"/>
            <a:ext cx="128727" cy="252773"/>
          </a:xfrm>
          <a:prstGeom prst="rect">
            <a:avLst/>
          </a:prstGeom>
          <a:pattFill prst="wdDnDiag">
            <a:fgClr>
              <a:schemeClr val="bg1"/>
            </a:fgClr>
            <a:bgClr>
              <a:schemeClr val="tx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94" name="Rectangle 193"/>
          <p:cNvSpPr/>
          <p:nvPr/>
        </p:nvSpPr>
        <p:spPr>
          <a:xfrm>
            <a:off x="6667499" y="1576027"/>
            <a:ext cx="128727" cy="252773"/>
          </a:xfrm>
          <a:prstGeom prst="rect">
            <a:avLst/>
          </a:prstGeom>
          <a:pattFill prst="wdDnDiag">
            <a:fgClr>
              <a:schemeClr val="bg1"/>
            </a:fgClr>
            <a:bgClr>
              <a:schemeClr val="tx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95" name="Rectangle 194"/>
          <p:cNvSpPr/>
          <p:nvPr/>
        </p:nvSpPr>
        <p:spPr>
          <a:xfrm>
            <a:off x="7238999" y="2096724"/>
            <a:ext cx="128727" cy="252773"/>
          </a:xfrm>
          <a:prstGeom prst="rect">
            <a:avLst/>
          </a:prstGeom>
          <a:pattFill prst="wdDnDiag">
            <a:fgClr>
              <a:schemeClr val="bg1"/>
            </a:fgClr>
            <a:bgClr>
              <a:schemeClr val="tx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96" name="Rectangle 195"/>
          <p:cNvSpPr/>
          <p:nvPr/>
        </p:nvSpPr>
        <p:spPr>
          <a:xfrm>
            <a:off x="7797800" y="2630123"/>
            <a:ext cx="128727" cy="252773"/>
          </a:xfrm>
          <a:prstGeom prst="rect">
            <a:avLst/>
          </a:prstGeom>
          <a:pattFill prst="wdDnDiag">
            <a:fgClr>
              <a:schemeClr val="bg1"/>
            </a:fgClr>
            <a:bgClr>
              <a:schemeClr val="tx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97" name="Rectangle 196"/>
          <p:cNvSpPr/>
          <p:nvPr/>
        </p:nvSpPr>
        <p:spPr>
          <a:xfrm>
            <a:off x="8369300" y="1029923"/>
            <a:ext cx="128727" cy="252773"/>
          </a:xfrm>
          <a:prstGeom prst="rect">
            <a:avLst/>
          </a:prstGeom>
          <a:pattFill prst="wdDnDiag">
            <a:fgClr>
              <a:schemeClr val="bg1"/>
            </a:fgClr>
            <a:bgClr>
              <a:schemeClr val="tx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99" name="Rectangle 198"/>
          <p:cNvSpPr/>
          <p:nvPr/>
        </p:nvSpPr>
        <p:spPr>
          <a:xfrm>
            <a:off x="3720647" y="1022839"/>
            <a:ext cx="127453" cy="255300"/>
          </a:xfrm>
          <a:prstGeom prst="rect">
            <a:avLst/>
          </a:prstGeom>
          <a:pattFill prst="lgCheck">
            <a:fgClr>
              <a:schemeClr val="bg1"/>
            </a:fgClr>
            <a:bgClr>
              <a:schemeClr val="tx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00" name="Rectangle 199"/>
          <p:cNvSpPr/>
          <p:nvPr/>
        </p:nvSpPr>
        <p:spPr>
          <a:xfrm>
            <a:off x="4851400" y="2094200"/>
            <a:ext cx="127453" cy="255300"/>
          </a:xfrm>
          <a:prstGeom prst="rect">
            <a:avLst/>
          </a:prstGeom>
          <a:pattFill prst="lgCheck">
            <a:fgClr>
              <a:schemeClr val="bg1"/>
            </a:fgClr>
            <a:bgClr>
              <a:schemeClr val="tx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01" name="Rectangle 200"/>
          <p:cNvSpPr/>
          <p:nvPr/>
        </p:nvSpPr>
        <p:spPr>
          <a:xfrm>
            <a:off x="3175000" y="2627600"/>
            <a:ext cx="127453" cy="255300"/>
          </a:xfrm>
          <a:prstGeom prst="rect">
            <a:avLst/>
          </a:prstGeom>
          <a:pattFill prst="lgCheck">
            <a:fgClr>
              <a:schemeClr val="bg1"/>
            </a:fgClr>
            <a:bgClr>
              <a:schemeClr val="tx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03" name="Rectangle 202"/>
          <p:cNvSpPr/>
          <p:nvPr/>
        </p:nvSpPr>
        <p:spPr>
          <a:xfrm>
            <a:off x="4279900" y="1560800"/>
            <a:ext cx="127453" cy="255300"/>
          </a:xfrm>
          <a:prstGeom prst="rect">
            <a:avLst/>
          </a:prstGeom>
          <a:pattFill prst="lgCheck">
            <a:fgClr>
              <a:schemeClr val="bg1"/>
            </a:fgClr>
            <a:bgClr>
              <a:schemeClr val="tx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04" name="Rectangle 203"/>
          <p:cNvSpPr/>
          <p:nvPr/>
        </p:nvSpPr>
        <p:spPr>
          <a:xfrm>
            <a:off x="5410200" y="2640300"/>
            <a:ext cx="127453" cy="255300"/>
          </a:xfrm>
          <a:prstGeom prst="rect">
            <a:avLst/>
          </a:prstGeom>
          <a:pattFill prst="lgCheck">
            <a:fgClr>
              <a:schemeClr val="bg1"/>
            </a:fgClr>
            <a:bgClr>
              <a:schemeClr val="tx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05" name="Rectangle 204"/>
          <p:cNvSpPr/>
          <p:nvPr/>
        </p:nvSpPr>
        <p:spPr>
          <a:xfrm>
            <a:off x="5969000" y="1027400"/>
            <a:ext cx="127453" cy="255300"/>
          </a:xfrm>
          <a:prstGeom prst="rect">
            <a:avLst/>
          </a:prstGeom>
          <a:pattFill prst="lgCheck">
            <a:fgClr>
              <a:schemeClr val="bg1"/>
            </a:fgClr>
            <a:bgClr>
              <a:schemeClr val="tx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06" name="Rectangle 205"/>
          <p:cNvSpPr/>
          <p:nvPr/>
        </p:nvSpPr>
        <p:spPr>
          <a:xfrm>
            <a:off x="6527800" y="1573500"/>
            <a:ext cx="127453" cy="255300"/>
          </a:xfrm>
          <a:prstGeom prst="rect">
            <a:avLst/>
          </a:prstGeom>
          <a:pattFill prst="lgCheck">
            <a:fgClr>
              <a:schemeClr val="bg1"/>
            </a:fgClr>
            <a:bgClr>
              <a:schemeClr val="tx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07" name="Rectangle 206"/>
          <p:cNvSpPr/>
          <p:nvPr/>
        </p:nvSpPr>
        <p:spPr>
          <a:xfrm>
            <a:off x="7099300" y="2094200"/>
            <a:ext cx="127453" cy="255300"/>
          </a:xfrm>
          <a:prstGeom prst="rect">
            <a:avLst/>
          </a:prstGeom>
          <a:pattFill prst="lgCheck">
            <a:fgClr>
              <a:schemeClr val="bg1"/>
            </a:fgClr>
            <a:bgClr>
              <a:schemeClr val="tx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08" name="Rectangle 207"/>
          <p:cNvSpPr/>
          <p:nvPr/>
        </p:nvSpPr>
        <p:spPr>
          <a:xfrm>
            <a:off x="7658100" y="2627600"/>
            <a:ext cx="127453" cy="255300"/>
          </a:xfrm>
          <a:prstGeom prst="rect">
            <a:avLst/>
          </a:prstGeom>
          <a:pattFill prst="lgCheck">
            <a:fgClr>
              <a:schemeClr val="bg1"/>
            </a:fgClr>
            <a:bgClr>
              <a:schemeClr val="tx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09" name="Rectangle 208"/>
          <p:cNvSpPr/>
          <p:nvPr/>
        </p:nvSpPr>
        <p:spPr>
          <a:xfrm>
            <a:off x="8229600" y="1027400"/>
            <a:ext cx="127453" cy="255300"/>
          </a:xfrm>
          <a:prstGeom prst="rect">
            <a:avLst/>
          </a:prstGeom>
          <a:pattFill prst="lgCheck">
            <a:fgClr>
              <a:schemeClr val="bg1"/>
            </a:fgClr>
            <a:bgClr>
              <a:schemeClr val="tx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01" name="Rectangle 300"/>
          <p:cNvSpPr/>
          <p:nvPr/>
        </p:nvSpPr>
        <p:spPr>
          <a:xfrm>
            <a:off x="8775247" y="1573500"/>
            <a:ext cx="127453" cy="255300"/>
          </a:xfrm>
          <a:prstGeom prst="rect">
            <a:avLst/>
          </a:prstGeom>
          <a:pattFill prst="lgCheck">
            <a:fgClr>
              <a:schemeClr val="bg1"/>
            </a:fgClr>
            <a:bgClr>
              <a:schemeClr val="tx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03" name="Rectangle 302"/>
          <p:cNvSpPr/>
          <p:nvPr/>
        </p:nvSpPr>
        <p:spPr>
          <a:xfrm>
            <a:off x="8913673" y="1563327"/>
            <a:ext cx="128727" cy="252773"/>
          </a:xfrm>
          <a:prstGeom prst="rect">
            <a:avLst/>
          </a:prstGeom>
          <a:pattFill prst="wdDnDiag">
            <a:fgClr>
              <a:schemeClr val="bg1"/>
            </a:fgClr>
            <a:bgClr>
              <a:schemeClr val="tx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04" name="TextBox 303"/>
          <p:cNvSpPr txBox="1"/>
          <p:nvPr/>
        </p:nvSpPr>
        <p:spPr>
          <a:xfrm>
            <a:off x="7785553" y="3047553"/>
            <a:ext cx="1041173" cy="307778"/>
          </a:xfrm>
          <a:prstGeom prst="rect">
            <a:avLst/>
          </a:prstGeom>
          <a:noFill/>
          <a:ln>
            <a:solidFill>
              <a:schemeClr val="tx1"/>
            </a:solidFill>
          </a:ln>
        </p:spPr>
        <p:txBody>
          <a:bodyPr wrap="square" rtlCol="0">
            <a:spAutoFit/>
          </a:bodyPr>
          <a:lstStyle/>
          <a:p>
            <a:pPr algn="ctr"/>
            <a:r>
              <a:rPr lang="en-US" sz="1400" b="1" dirty="0" smtClean="0">
                <a:solidFill>
                  <a:prstClr val="black"/>
                </a:solidFill>
              </a:rPr>
              <a:t>F</a:t>
            </a:r>
            <a:r>
              <a:rPr lang="en-US" sz="1400" b="1" baseline="-25000" dirty="0" smtClean="0">
                <a:solidFill>
                  <a:prstClr val="black"/>
                </a:solidFill>
              </a:rPr>
              <a:t>4 </a:t>
            </a:r>
            <a:r>
              <a:rPr lang="en-US" sz="1400" b="1" dirty="0" smtClean="0">
                <a:solidFill>
                  <a:prstClr val="black"/>
                </a:solidFill>
              </a:rPr>
              <a:t>INT</a:t>
            </a:r>
            <a:r>
              <a:rPr lang="en-US" sz="1400" b="1" baseline="-25000" dirty="0" smtClean="0">
                <a:solidFill>
                  <a:prstClr val="black"/>
                </a:solidFill>
              </a:rPr>
              <a:t> </a:t>
            </a:r>
            <a:endParaRPr lang="en-US" sz="1400" b="1" baseline="-25000" dirty="0">
              <a:solidFill>
                <a:prstClr val="black"/>
              </a:solidFill>
            </a:endParaRPr>
          </a:p>
        </p:txBody>
      </p:sp>
      <p:cxnSp>
        <p:nvCxnSpPr>
          <p:cNvPr id="320" name="Straight Arrow Connector 319"/>
          <p:cNvCxnSpPr>
            <a:stCxn id="304" idx="0"/>
            <a:endCxn id="209" idx="2"/>
          </p:cNvCxnSpPr>
          <p:nvPr/>
        </p:nvCxnSpPr>
        <p:spPr>
          <a:xfrm flipH="1" flipV="1">
            <a:off x="8293327" y="1282700"/>
            <a:ext cx="12813" cy="1764853"/>
          </a:xfrm>
          <a:prstGeom prst="straightConnector1">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22" name="Straight Arrow Connector 321"/>
          <p:cNvCxnSpPr>
            <a:stCxn id="304" idx="0"/>
            <a:endCxn id="301" idx="2"/>
          </p:cNvCxnSpPr>
          <p:nvPr/>
        </p:nvCxnSpPr>
        <p:spPr>
          <a:xfrm flipV="1">
            <a:off x="8306140" y="1828800"/>
            <a:ext cx="532834" cy="1218753"/>
          </a:xfrm>
          <a:prstGeom prst="straightConnector1">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323" name="Group 322"/>
          <p:cNvGrpSpPr/>
          <p:nvPr/>
        </p:nvGrpSpPr>
        <p:grpSpPr>
          <a:xfrm>
            <a:off x="-228600" y="3578869"/>
            <a:ext cx="9309654" cy="3126733"/>
            <a:chOff x="-241854" y="228600"/>
            <a:chExt cx="9309654" cy="3126733"/>
          </a:xfrm>
        </p:grpSpPr>
        <p:sp>
          <p:nvSpPr>
            <p:cNvPr id="324" name="TextBox 323"/>
            <p:cNvSpPr txBox="1"/>
            <p:nvPr/>
          </p:nvSpPr>
          <p:spPr>
            <a:xfrm>
              <a:off x="-241854" y="465500"/>
              <a:ext cx="1672019" cy="492444"/>
            </a:xfrm>
            <a:prstGeom prst="rect">
              <a:avLst/>
            </a:prstGeom>
            <a:noFill/>
          </p:spPr>
          <p:txBody>
            <a:bodyPr wrap="square" rtlCol="0">
              <a:spAutoFit/>
            </a:bodyPr>
            <a:lstStyle/>
            <a:p>
              <a:pPr algn="ctr"/>
              <a:r>
                <a:rPr lang="en-US" sz="1200" b="1" dirty="0" smtClean="0">
                  <a:solidFill>
                    <a:prstClr val="black"/>
                  </a:solidFill>
                </a:rPr>
                <a:t> </a:t>
              </a:r>
            </a:p>
            <a:p>
              <a:pPr algn="ctr"/>
              <a:r>
                <a:rPr lang="en-US" sz="1400" b="1" dirty="0" smtClean="0">
                  <a:solidFill>
                    <a:prstClr val="black"/>
                  </a:solidFill>
                </a:rPr>
                <a:t>Initiation year</a:t>
              </a:r>
              <a:endParaRPr lang="en-US" sz="1400" b="1" dirty="0">
                <a:solidFill>
                  <a:prstClr val="black"/>
                </a:solidFill>
              </a:endParaRPr>
            </a:p>
          </p:txBody>
        </p:sp>
        <p:sp>
          <p:nvSpPr>
            <p:cNvPr id="325" name="TextBox 324"/>
            <p:cNvSpPr txBox="1"/>
            <p:nvPr/>
          </p:nvSpPr>
          <p:spPr>
            <a:xfrm>
              <a:off x="618968" y="756116"/>
              <a:ext cx="595034" cy="2254977"/>
            </a:xfrm>
            <a:prstGeom prst="rect">
              <a:avLst/>
            </a:prstGeom>
            <a:noFill/>
          </p:spPr>
          <p:txBody>
            <a:bodyPr wrap="none" rtlCol="0">
              <a:spAutoFit/>
            </a:bodyPr>
            <a:lstStyle/>
            <a:p>
              <a:pPr>
                <a:lnSpc>
                  <a:spcPct val="225000"/>
                </a:lnSpc>
              </a:pPr>
              <a:r>
                <a:rPr lang="en-US" sz="1600" dirty="0" smtClean="0">
                  <a:solidFill>
                    <a:prstClr val="black"/>
                  </a:solidFill>
                  <a:latin typeface="Times New Roman" panose="02020603050405020304" pitchFamily="18" charset="0"/>
                  <a:cs typeface="Times New Roman" panose="02020603050405020304" pitchFamily="18" charset="0"/>
                </a:rPr>
                <a:t>1997</a:t>
              </a:r>
              <a:endParaRPr lang="en-US" sz="1600" b="1" i="1" dirty="0" smtClean="0">
                <a:solidFill>
                  <a:prstClr val="black"/>
                </a:solidFill>
                <a:latin typeface="Times New Roman" panose="02020603050405020304" pitchFamily="18" charset="0"/>
                <a:cs typeface="Times New Roman" panose="02020603050405020304" pitchFamily="18" charset="0"/>
              </a:endParaRPr>
            </a:p>
            <a:p>
              <a:pPr>
                <a:lnSpc>
                  <a:spcPct val="225000"/>
                </a:lnSpc>
              </a:pPr>
              <a:r>
                <a:rPr lang="en-US" sz="1600" b="1" i="1" dirty="0" smtClean="0">
                  <a:solidFill>
                    <a:prstClr val="black"/>
                  </a:solidFill>
                  <a:latin typeface="Times New Roman" panose="02020603050405020304" pitchFamily="18" charset="0"/>
                  <a:cs typeface="Times New Roman" panose="02020603050405020304" pitchFamily="18" charset="0"/>
                </a:rPr>
                <a:t>1998</a:t>
              </a:r>
              <a:endParaRPr lang="en-US" sz="1600" dirty="0" smtClean="0">
                <a:solidFill>
                  <a:prstClr val="black"/>
                </a:solidFill>
                <a:latin typeface="Times New Roman" panose="02020603050405020304" pitchFamily="18" charset="0"/>
                <a:cs typeface="Times New Roman" panose="02020603050405020304" pitchFamily="18" charset="0"/>
              </a:endParaRPr>
            </a:p>
            <a:p>
              <a:pPr>
                <a:lnSpc>
                  <a:spcPct val="225000"/>
                </a:lnSpc>
              </a:pPr>
              <a:r>
                <a:rPr lang="en-US" sz="1600" dirty="0" smtClean="0">
                  <a:solidFill>
                    <a:prstClr val="black"/>
                  </a:solidFill>
                  <a:latin typeface="Times New Roman" panose="02020603050405020304" pitchFamily="18" charset="0"/>
                  <a:cs typeface="Times New Roman" panose="02020603050405020304" pitchFamily="18" charset="0"/>
                </a:rPr>
                <a:t>1999</a:t>
              </a:r>
            </a:p>
            <a:p>
              <a:pPr>
                <a:lnSpc>
                  <a:spcPct val="225000"/>
                </a:lnSpc>
              </a:pPr>
              <a:r>
                <a:rPr lang="en-US" sz="1600" dirty="0" smtClean="0">
                  <a:solidFill>
                    <a:prstClr val="black"/>
                  </a:solidFill>
                  <a:latin typeface="Times New Roman" panose="02020603050405020304" pitchFamily="18" charset="0"/>
                  <a:cs typeface="Times New Roman" panose="02020603050405020304" pitchFamily="18" charset="0"/>
                </a:rPr>
                <a:t>2000</a:t>
              </a:r>
            </a:p>
          </p:txBody>
        </p:sp>
        <p:sp>
          <p:nvSpPr>
            <p:cNvPr id="326" name="TextBox 325"/>
            <p:cNvSpPr txBox="1"/>
            <p:nvPr/>
          </p:nvSpPr>
          <p:spPr>
            <a:xfrm>
              <a:off x="1127040" y="228600"/>
              <a:ext cx="7940760" cy="369332"/>
            </a:xfrm>
            <a:prstGeom prst="rect">
              <a:avLst/>
            </a:prstGeom>
            <a:noFill/>
          </p:spPr>
          <p:txBody>
            <a:bodyPr wrap="square" rtlCol="0">
              <a:spAutoFit/>
            </a:bodyPr>
            <a:lstStyle/>
            <a:p>
              <a:pPr algn="ctr"/>
              <a:r>
                <a:rPr lang="en-US" b="1" dirty="0" smtClean="0">
                  <a:solidFill>
                    <a:prstClr val="black"/>
                  </a:solidFill>
                  <a:latin typeface="Times New Roman" panose="02020603050405020304" pitchFamily="18" charset="0"/>
                  <a:cs typeface="Times New Roman" panose="02020603050405020304" pitchFamily="18" charset="0"/>
                </a:rPr>
                <a:t>SEG: Return year</a:t>
              </a:r>
              <a:endParaRPr lang="en-US" b="1" dirty="0">
                <a:solidFill>
                  <a:prstClr val="black"/>
                </a:solidFill>
                <a:latin typeface="Times New Roman" panose="02020603050405020304" pitchFamily="18" charset="0"/>
                <a:cs typeface="Times New Roman" panose="02020603050405020304" pitchFamily="18" charset="0"/>
              </a:endParaRPr>
            </a:p>
          </p:txBody>
        </p:sp>
        <p:sp>
          <p:nvSpPr>
            <p:cNvPr id="327" name="TextBox 326"/>
            <p:cNvSpPr txBox="1"/>
            <p:nvPr/>
          </p:nvSpPr>
          <p:spPr>
            <a:xfrm>
              <a:off x="82498" y="988874"/>
              <a:ext cx="511656" cy="1938992"/>
            </a:xfrm>
            <a:prstGeom prst="rect">
              <a:avLst/>
            </a:prstGeom>
            <a:noFill/>
            <a:ln>
              <a:solidFill>
                <a:schemeClr val="tx1"/>
              </a:solidFill>
            </a:ln>
          </p:spPr>
          <p:txBody>
            <a:bodyPr wrap="square" rtlCol="0">
              <a:spAutoFit/>
            </a:bodyPr>
            <a:lstStyle/>
            <a:p>
              <a:pPr algn="ctr"/>
              <a:endParaRPr lang="en-US" sz="1200" dirty="0" smtClean="0">
                <a:solidFill>
                  <a:prstClr val="black"/>
                </a:solidFill>
              </a:endParaRPr>
            </a:p>
            <a:p>
              <a:pPr algn="ctr"/>
              <a:endParaRPr lang="en-US" sz="1200" dirty="0" smtClean="0">
                <a:solidFill>
                  <a:prstClr val="black"/>
                </a:solidFill>
              </a:endParaRPr>
            </a:p>
            <a:p>
              <a:pPr algn="ctr"/>
              <a:endParaRPr lang="en-US" sz="1200" dirty="0" smtClean="0">
                <a:solidFill>
                  <a:prstClr val="black"/>
                </a:solidFill>
              </a:endParaRPr>
            </a:p>
            <a:p>
              <a:pPr algn="ctr"/>
              <a:r>
                <a:rPr lang="en-US" sz="2000" b="1" dirty="0" smtClean="0">
                  <a:solidFill>
                    <a:prstClr val="black"/>
                  </a:solidFill>
                </a:rPr>
                <a:t>P</a:t>
              </a:r>
              <a:r>
                <a:rPr lang="en-US" sz="2000" b="1" baseline="-25000" dirty="0" smtClean="0">
                  <a:solidFill>
                    <a:prstClr val="black"/>
                  </a:solidFill>
                </a:rPr>
                <a:t>1</a:t>
              </a:r>
            </a:p>
            <a:p>
              <a:pPr algn="ctr"/>
              <a:endParaRPr lang="en-US" sz="1200" b="1" baseline="-25000" dirty="0" smtClean="0">
                <a:solidFill>
                  <a:prstClr val="black"/>
                </a:solidFill>
              </a:endParaRPr>
            </a:p>
            <a:p>
              <a:pPr algn="ctr"/>
              <a:endParaRPr lang="en-US" sz="1200" b="1" baseline="-25000" dirty="0" smtClean="0">
                <a:solidFill>
                  <a:prstClr val="black"/>
                </a:solidFill>
              </a:endParaRPr>
            </a:p>
            <a:p>
              <a:pPr algn="ctr"/>
              <a:endParaRPr lang="en-US" sz="1200" b="1" baseline="-25000" dirty="0">
                <a:solidFill>
                  <a:prstClr val="black"/>
                </a:solidFill>
              </a:endParaRPr>
            </a:p>
            <a:p>
              <a:pPr algn="ctr"/>
              <a:endParaRPr lang="en-US" sz="1200" b="1" baseline="-25000" dirty="0">
                <a:solidFill>
                  <a:prstClr val="black"/>
                </a:solidFill>
              </a:endParaRPr>
            </a:p>
            <a:p>
              <a:pPr algn="ctr"/>
              <a:endParaRPr lang="en-US" sz="1200" b="1" baseline="-25000" dirty="0" smtClean="0">
                <a:solidFill>
                  <a:prstClr val="black"/>
                </a:solidFill>
              </a:endParaRPr>
            </a:p>
            <a:p>
              <a:pPr algn="ctr"/>
              <a:endParaRPr lang="en-US" sz="1200" b="1" baseline="-25000" dirty="0">
                <a:solidFill>
                  <a:prstClr val="black"/>
                </a:solidFill>
              </a:endParaRPr>
            </a:p>
            <a:p>
              <a:pPr algn="ctr"/>
              <a:endParaRPr lang="en-US" sz="1200" b="1" baseline="-25000" dirty="0">
                <a:solidFill>
                  <a:prstClr val="black"/>
                </a:solidFill>
              </a:endParaRPr>
            </a:p>
            <a:p>
              <a:pPr algn="ctr"/>
              <a:endParaRPr lang="en-US" sz="1200" baseline="-25000" dirty="0" smtClean="0">
                <a:solidFill>
                  <a:prstClr val="black"/>
                </a:solidFill>
              </a:endParaRPr>
            </a:p>
          </p:txBody>
        </p:sp>
        <p:grpSp>
          <p:nvGrpSpPr>
            <p:cNvPr id="330" name="Group 329"/>
            <p:cNvGrpSpPr/>
            <p:nvPr/>
          </p:nvGrpSpPr>
          <p:grpSpPr>
            <a:xfrm>
              <a:off x="1478517" y="1297933"/>
              <a:ext cx="1036082" cy="2057400"/>
              <a:chOff x="1654626" y="4788127"/>
              <a:chExt cx="667679" cy="767596"/>
            </a:xfrm>
          </p:grpSpPr>
          <p:sp>
            <p:nvSpPr>
              <p:cNvPr id="343" name="TextBox 342"/>
              <p:cNvSpPr txBox="1"/>
              <p:nvPr/>
            </p:nvSpPr>
            <p:spPr>
              <a:xfrm>
                <a:off x="1654626" y="5440894"/>
                <a:ext cx="667679" cy="114829"/>
              </a:xfrm>
              <a:prstGeom prst="rect">
                <a:avLst/>
              </a:prstGeom>
              <a:noFill/>
              <a:ln>
                <a:solidFill>
                  <a:schemeClr val="tx1"/>
                </a:solidFill>
              </a:ln>
            </p:spPr>
            <p:txBody>
              <a:bodyPr wrap="square" rtlCol="0">
                <a:spAutoFit/>
              </a:bodyPr>
              <a:lstStyle/>
              <a:p>
                <a:pPr algn="ctr"/>
                <a:r>
                  <a:rPr lang="en-US" sz="1400" b="1" dirty="0" smtClean="0">
                    <a:solidFill>
                      <a:prstClr val="black"/>
                    </a:solidFill>
                  </a:rPr>
                  <a:t>F</a:t>
                </a:r>
                <a:r>
                  <a:rPr lang="en-US" sz="1400" b="1" baseline="-25000" dirty="0" smtClean="0">
                    <a:solidFill>
                      <a:prstClr val="black"/>
                    </a:solidFill>
                  </a:rPr>
                  <a:t>1 </a:t>
                </a:r>
                <a:r>
                  <a:rPr lang="en-US" sz="1400" b="1" dirty="0" smtClean="0">
                    <a:solidFill>
                      <a:prstClr val="black"/>
                    </a:solidFill>
                  </a:rPr>
                  <a:t>Hatchery</a:t>
                </a:r>
                <a:r>
                  <a:rPr lang="en-US" sz="1400" b="1" baseline="-25000" dirty="0" smtClean="0">
                    <a:solidFill>
                      <a:prstClr val="black"/>
                    </a:solidFill>
                  </a:rPr>
                  <a:t> </a:t>
                </a:r>
                <a:endParaRPr lang="en-US" sz="1400" b="1" baseline="-25000" dirty="0">
                  <a:solidFill>
                    <a:prstClr val="black"/>
                  </a:solidFill>
                </a:endParaRPr>
              </a:p>
            </p:txBody>
          </p:sp>
          <p:cxnSp>
            <p:nvCxnSpPr>
              <p:cNvPr id="344" name="Straight Arrow Connector 343"/>
              <p:cNvCxnSpPr>
                <a:stCxn id="343" idx="0"/>
                <a:endCxn id="370" idx="2"/>
              </p:cNvCxnSpPr>
              <p:nvPr/>
            </p:nvCxnSpPr>
            <p:spPr>
              <a:xfrm flipH="1" flipV="1">
                <a:off x="1765978" y="4788127"/>
                <a:ext cx="222487" cy="652767"/>
              </a:xfrm>
              <a:prstGeom prst="straightConnector1">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45" name="Straight Arrow Connector 344"/>
              <p:cNvCxnSpPr>
                <a:stCxn id="343" idx="0"/>
                <a:endCxn id="372" idx="2"/>
              </p:cNvCxnSpPr>
              <p:nvPr/>
            </p:nvCxnSpPr>
            <p:spPr>
              <a:xfrm flipV="1">
                <a:off x="1988466" y="4982394"/>
                <a:ext cx="136506" cy="458500"/>
              </a:xfrm>
              <a:prstGeom prst="straightConnector1">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grpSp>
          <p:nvGrpSpPr>
            <p:cNvPr id="331" name="Group 330"/>
            <p:cNvGrpSpPr/>
            <p:nvPr/>
          </p:nvGrpSpPr>
          <p:grpSpPr>
            <a:xfrm>
              <a:off x="3720649" y="1286532"/>
              <a:ext cx="1801569" cy="2068800"/>
              <a:chOff x="3099675" y="4783874"/>
              <a:chExt cx="1160979" cy="771849"/>
            </a:xfrm>
          </p:grpSpPr>
          <p:sp>
            <p:nvSpPr>
              <p:cNvPr id="338" name="TextBox 337"/>
              <p:cNvSpPr txBox="1"/>
              <p:nvPr/>
            </p:nvSpPr>
            <p:spPr>
              <a:xfrm>
                <a:off x="3099675" y="5440894"/>
                <a:ext cx="646844" cy="114829"/>
              </a:xfrm>
              <a:prstGeom prst="rect">
                <a:avLst/>
              </a:prstGeom>
              <a:noFill/>
              <a:ln>
                <a:solidFill>
                  <a:schemeClr val="tx1"/>
                </a:solidFill>
              </a:ln>
            </p:spPr>
            <p:txBody>
              <a:bodyPr wrap="square" rtlCol="0">
                <a:spAutoFit/>
              </a:bodyPr>
              <a:lstStyle/>
              <a:p>
                <a:pPr algn="ctr"/>
                <a:r>
                  <a:rPr lang="en-US" sz="1400" b="1" dirty="0" smtClean="0">
                    <a:solidFill>
                      <a:prstClr val="black"/>
                    </a:solidFill>
                  </a:rPr>
                  <a:t>F</a:t>
                </a:r>
                <a:r>
                  <a:rPr lang="en-US" sz="1400" b="1" baseline="-25000" dirty="0" smtClean="0">
                    <a:solidFill>
                      <a:prstClr val="black"/>
                    </a:solidFill>
                  </a:rPr>
                  <a:t>2 </a:t>
                </a:r>
                <a:r>
                  <a:rPr lang="en-US" sz="1400" b="1" dirty="0" smtClean="0">
                    <a:solidFill>
                      <a:prstClr val="black"/>
                    </a:solidFill>
                  </a:rPr>
                  <a:t>SEG</a:t>
                </a:r>
                <a:endParaRPr lang="en-US" sz="1400" b="1" dirty="0">
                  <a:solidFill>
                    <a:prstClr val="black"/>
                  </a:solidFill>
                </a:endParaRPr>
              </a:p>
            </p:txBody>
          </p:sp>
          <p:cxnSp>
            <p:nvCxnSpPr>
              <p:cNvPr id="339" name="Straight Arrow Connector 338"/>
              <p:cNvCxnSpPr>
                <a:stCxn id="338" idx="0"/>
                <a:endCxn id="375" idx="2"/>
              </p:cNvCxnSpPr>
              <p:nvPr/>
            </p:nvCxnSpPr>
            <p:spPr>
              <a:xfrm flipH="1" flipV="1">
                <a:off x="3213632" y="4783874"/>
                <a:ext cx="209466" cy="657020"/>
              </a:xfrm>
              <a:prstGeom prst="straightConnector1">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40" name="Straight Arrow Connector 339"/>
              <p:cNvCxnSpPr>
                <a:stCxn id="338" idx="0"/>
                <a:endCxn id="383" idx="2"/>
              </p:cNvCxnSpPr>
              <p:nvPr/>
            </p:nvCxnSpPr>
            <p:spPr>
              <a:xfrm flipV="1">
                <a:off x="3423097" y="4982395"/>
                <a:ext cx="150640" cy="458499"/>
              </a:xfrm>
              <a:prstGeom prst="straightConnector1">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41" name="Straight Arrow Connector 340"/>
              <p:cNvCxnSpPr>
                <a:stCxn id="338" idx="0"/>
                <a:endCxn id="384" idx="1"/>
              </p:cNvCxnSpPr>
              <p:nvPr/>
            </p:nvCxnSpPr>
            <p:spPr>
              <a:xfrm flipV="1">
                <a:off x="3423097" y="5133776"/>
                <a:ext cx="478565" cy="307118"/>
              </a:xfrm>
              <a:prstGeom prst="straightConnector1">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42" name="Straight Arrow Connector 341"/>
              <p:cNvCxnSpPr>
                <a:stCxn id="338" idx="0"/>
                <a:endCxn id="385" idx="1"/>
              </p:cNvCxnSpPr>
              <p:nvPr/>
            </p:nvCxnSpPr>
            <p:spPr>
              <a:xfrm flipV="1">
                <a:off x="3423097" y="5332783"/>
                <a:ext cx="837557" cy="108111"/>
              </a:xfrm>
              <a:prstGeom prst="straightConnector1">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grpSp>
          <p:nvGrpSpPr>
            <p:cNvPr id="332" name="Group 331"/>
            <p:cNvGrpSpPr/>
            <p:nvPr/>
          </p:nvGrpSpPr>
          <p:grpSpPr>
            <a:xfrm>
              <a:off x="5759366" y="1286531"/>
              <a:ext cx="2010751" cy="2068799"/>
              <a:chOff x="4410520" y="4783874"/>
              <a:chExt cx="1295782" cy="771849"/>
            </a:xfrm>
          </p:grpSpPr>
          <p:sp>
            <p:nvSpPr>
              <p:cNvPr id="333" name="TextBox 332"/>
              <p:cNvSpPr txBox="1"/>
              <p:nvPr/>
            </p:nvSpPr>
            <p:spPr>
              <a:xfrm>
                <a:off x="4410520" y="5440894"/>
                <a:ext cx="700788" cy="114829"/>
              </a:xfrm>
              <a:prstGeom prst="rect">
                <a:avLst/>
              </a:prstGeom>
              <a:noFill/>
              <a:ln>
                <a:solidFill>
                  <a:schemeClr val="tx1"/>
                </a:solidFill>
              </a:ln>
            </p:spPr>
            <p:txBody>
              <a:bodyPr wrap="square" rtlCol="0">
                <a:spAutoFit/>
              </a:bodyPr>
              <a:lstStyle/>
              <a:p>
                <a:pPr algn="ctr"/>
                <a:r>
                  <a:rPr lang="en-US" sz="1400" b="1" dirty="0" smtClean="0">
                    <a:solidFill>
                      <a:prstClr val="black"/>
                    </a:solidFill>
                  </a:rPr>
                  <a:t>F</a:t>
                </a:r>
                <a:r>
                  <a:rPr lang="en-US" sz="1400" b="1" baseline="-25000" dirty="0" smtClean="0">
                    <a:solidFill>
                      <a:prstClr val="black"/>
                    </a:solidFill>
                  </a:rPr>
                  <a:t>3 </a:t>
                </a:r>
                <a:r>
                  <a:rPr lang="en-US" sz="1400" b="1" dirty="0" smtClean="0">
                    <a:solidFill>
                      <a:prstClr val="black"/>
                    </a:solidFill>
                  </a:rPr>
                  <a:t>SEG</a:t>
                </a:r>
                <a:endParaRPr lang="en-US" sz="1400" b="1" dirty="0">
                  <a:solidFill>
                    <a:prstClr val="black"/>
                  </a:solidFill>
                </a:endParaRPr>
              </a:p>
            </p:txBody>
          </p:sp>
          <p:cxnSp>
            <p:nvCxnSpPr>
              <p:cNvPr id="334" name="Straight Arrow Connector 333"/>
              <p:cNvCxnSpPr>
                <a:stCxn id="333" idx="0"/>
                <a:endCxn id="390" idx="2"/>
              </p:cNvCxnSpPr>
              <p:nvPr/>
            </p:nvCxnSpPr>
            <p:spPr>
              <a:xfrm flipH="1" flipV="1">
                <a:off x="4659278" y="4783874"/>
                <a:ext cx="101636" cy="657020"/>
              </a:xfrm>
              <a:prstGeom prst="straightConnector1">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35" name="Straight Arrow Connector 334"/>
              <p:cNvCxnSpPr>
                <a:stCxn id="333" idx="0"/>
                <a:endCxn id="391" idx="2"/>
              </p:cNvCxnSpPr>
              <p:nvPr/>
            </p:nvCxnSpPr>
            <p:spPr>
              <a:xfrm flipV="1">
                <a:off x="4760914" y="4982395"/>
                <a:ext cx="258470" cy="458499"/>
              </a:xfrm>
              <a:prstGeom prst="straightConnector1">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36" name="Straight Arrow Connector 335"/>
              <p:cNvCxnSpPr>
                <a:stCxn id="333" idx="0"/>
                <a:endCxn id="392" idx="1"/>
              </p:cNvCxnSpPr>
              <p:nvPr/>
            </p:nvCxnSpPr>
            <p:spPr>
              <a:xfrm flipV="1">
                <a:off x="4760914" y="5138515"/>
                <a:ext cx="577098" cy="302379"/>
              </a:xfrm>
              <a:prstGeom prst="straightConnector1">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37" name="Straight Arrow Connector 336"/>
              <p:cNvCxnSpPr>
                <a:stCxn id="333" idx="0"/>
                <a:endCxn id="393" idx="1"/>
              </p:cNvCxnSpPr>
              <p:nvPr/>
            </p:nvCxnSpPr>
            <p:spPr>
              <a:xfrm flipV="1">
                <a:off x="4760914" y="5332783"/>
                <a:ext cx="945388" cy="108111"/>
              </a:xfrm>
              <a:prstGeom prst="straightConnector1">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grpSp>
      <p:sp>
        <p:nvSpPr>
          <p:cNvPr id="370" name="Rectangle 369"/>
          <p:cNvSpPr/>
          <p:nvPr/>
        </p:nvSpPr>
        <p:spPr>
          <a:xfrm>
            <a:off x="1600200" y="4392900"/>
            <a:ext cx="128727" cy="255300"/>
          </a:xfrm>
          <a:prstGeom prst="rect">
            <a:avLst/>
          </a:prstGeom>
          <a:pattFill prst="wdDnDiag">
            <a:fgClr>
              <a:schemeClr val="bg1"/>
            </a:fgClr>
            <a:bgClr>
              <a:schemeClr val="tx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71" name="TextBox 370"/>
          <p:cNvSpPr txBox="1"/>
          <p:nvPr/>
        </p:nvSpPr>
        <p:spPr>
          <a:xfrm>
            <a:off x="7797801" y="6397822"/>
            <a:ext cx="1041173" cy="307778"/>
          </a:xfrm>
          <a:prstGeom prst="rect">
            <a:avLst/>
          </a:prstGeom>
          <a:noFill/>
          <a:ln>
            <a:solidFill>
              <a:schemeClr val="tx1"/>
            </a:solidFill>
          </a:ln>
        </p:spPr>
        <p:txBody>
          <a:bodyPr wrap="square" rtlCol="0">
            <a:spAutoFit/>
          </a:bodyPr>
          <a:lstStyle/>
          <a:p>
            <a:pPr algn="ctr"/>
            <a:r>
              <a:rPr lang="en-US" sz="1400" b="1" dirty="0" smtClean="0">
                <a:solidFill>
                  <a:prstClr val="black"/>
                </a:solidFill>
              </a:rPr>
              <a:t>F</a:t>
            </a:r>
            <a:r>
              <a:rPr lang="en-US" sz="1400" b="1" baseline="-25000" dirty="0" smtClean="0">
                <a:solidFill>
                  <a:prstClr val="black"/>
                </a:solidFill>
              </a:rPr>
              <a:t>4 </a:t>
            </a:r>
            <a:r>
              <a:rPr lang="en-US" sz="1400" b="1" dirty="0" smtClean="0">
                <a:solidFill>
                  <a:prstClr val="black"/>
                </a:solidFill>
              </a:rPr>
              <a:t>SEG</a:t>
            </a:r>
            <a:r>
              <a:rPr lang="en-US" sz="1400" b="1" baseline="-25000" dirty="0" smtClean="0">
                <a:solidFill>
                  <a:prstClr val="black"/>
                </a:solidFill>
              </a:rPr>
              <a:t> </a:t>
            </a:r>
            <a:endParaRPr lang="en-US" sz="1400" b="1" baseline="-25000" dirty="0">
              <a:solidFill>
                <a:prstClr val="black"/>
              </a:solidFill>
            </a:endParaRPr>
          </a:p>
        </p:txBody>
      </p:sp>
      <p:sp>
        <p:nvSpPr>
          <p:cNvPr id="372" name="Rectangle 371"/>
          <p:cNvSpPr/>
          <p:nvPr/>
        </p:nvSpPr>
        <p:spPr>
          <a:xfrm>
            <a:off x="2157273" y="4913600"/>
            <a:ext cx="128727" cy="255300"/>
          </a:xfrm>
          <a:prstGeom prst="rect">
            <a:avLst/>
          </a:prstGeom>
          <a:pattFill prst="wdDnDiag">
            <a:fgClr>
              <a:schemeClr val="bg1"/>
            </a:fgClr>
            <a:bgClr>
              <a:schemeClr val="tx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73" name="Rectangle 372"/>
          <p:cNvSpPr/>
          <p:nvPr/>
        </p:nvSpPr>
        <p:spPr>
          <a:xfrm>
            <a:off x="2716073" y="5459700"/>
            <a:ext cx="128727" cy="255300"/>
          </a:xfrm>
          <a:prstGeom prst="rect">
            <a:avLst/>
          </a:prstGeom>
          <a:pattFill prst="wdDnDiag">
            <a:fgClr>
              <a:schemeClr val="bg1"/>
            </a:fgClr>
            <a:bgClr>
              <a:schemeClr val="tx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74" name="Rectangle 373"/>
          <p:cNvSpPr/>
          <p:nvPr/>
        </p:nvSpPr>
        <p:spPr>
          <a:xfrm>
            <a:off x="3287573" y="5980400"/>
            <a:ext cx="128727" cy="255300"/>
          </a:xfrm>
          <a:prstGeom prst="rect">
            <a:avLst/>
          </a:prstGeom>
          <a:pattFill prst="wdDnDiag">
            <a:fgClr>
              <a:schemeClr val="bg1"/>
            </a:fgClr>
            <a:bgClr>
              <a:schemeClr val="tx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75" name="Rectangle 374"/>
          <p:cNvSpPr/>
          <p:nvPr/>
        </p:nvSpPr>
        <p:spPr>
          <a:xfrm>
            <a:off x="3846373" y="4381500"/>
            <a:ext cx="128727" cy="255300"/>
          </a:xfrm>
          <a:prstGeom prst="rect">
            <a:avLst/>
          </a:prstGeom>
          <a:pattFill prst="wdDnDiag">
            <a:fgClr>
              <a:schemeClr val="bg1"/>
            </a:fgClr>
            <a:bgClr>
              <a:schemeClr val="tx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376" name="Straight Arrow Connector 375"/>
          <p:cNvCxnSpPr>
            <a:endCxn id="373" idx="1"/>
          </p:cNvCxnSpPr>
          <p:nvPr/>
        </p:nvCxnSpPr>
        <p:spPr>
          <a:xfrm flipV="1">
            <a:off x="2045778" y="5587350"/>
            <a:ext cx="670295" cy="810472"/>
          </a:xfrm>
          <a:prstGeom prst="straightConnector1">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79" name="Straight Arrow Connector 378"/>
          <p:cNvCxnSpPr>
            <a:stCxn id="343" idx="0"/>
            <a:endCxn id="374" idx="1"/>
          </p:cNvCxnSpPr>
          <p:nvPr/>
        </p:nvCxnSpPr>
        <p:spPr>
          <a:xfrm flipV="1">
            <a:off x="2009812" y="6108050"/>
            <a:ext cx="1277761" cy="289774"/>
          </a:xfrm>
          <a:prstGeom prst="straightConnector1">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83" name="Rectangle 382"/>
          <p:cNvSpPr/>
          <p:nvPr/>
        </p:nvSpPr>
        <p:spPr>
          <a:xfrm>
            <a:off x="4405173" y="4913600"/>
            <a:ext cx="128727" cy="255300"/>
          </a:xfrm>
          <a:prstGeom prst="rect">
            <a:avLst/>
          </a:prstGeom>
          <a:pattFill prst="wdDnDiag">
            <a:fgClr>
              <a:schemeClr val="bg1"/>
            </a:fgClr>
            <a:bgClr>
              <a:schemeClr val="tx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84" name="Rectangle 383"/>
          <p:cNvSpPr/>
          <p:nvPr/>
        </p:nvSpPr>
        <p:spPr>
          <a:xfrm>
            <a:off x="4978400" y="5447000"/>
            <a:ext cx="128727" cy="255300"/>
          </a:xfrm>
          <a:prstGeom prst="rect">
            <a:avLst/>
          </a:prstGeom>
          <a:pattFill prst="wdDnDiag">
            <a:fgClr>
              <a:schemeClr val="bg1"/>
            </a:fgClr>
            <a:bgClr>
              <a:schemeClr val="tx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85" name="Rectangle 384"/>
          <p:cNvSpPr/>
          <p:nvPr/>
        </p:nvSpPr>
        <p:spPr>
          <a:xfrm>
            <a:off x="5535473" y="5980400"/>
            <a:ext cx="128727" cy="255300"/>
          </a:xfrm>
          <a:prstGeom prst="rect">
            <a:avLst/>
          </a:prstGeom>
          <a:pattFill prst="wdDnDiag">
            <a:fgClr>
              <a:schemeClr val="bg1"/>
            </a:fgClr>
            <a:bgClr>
              <a:schemeClr val="tx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90" name="Rectangle 389"/>
          <p:cNvSpPr/>
          <p:nvPr/>
        </p:nvSpPr>
        <p:spPr>
          <a:xfrm>
            <a:off x="6094273" y="4381500"/>
            <a:ext cx="128727" cy="255300"/>
          </a:xfrm>
          <a:prstGeom prst="rect">
            <a:avLst/>
          </a:prstGeom>
          <a:pattFill prst="wdDnDiag">
            <a:fgClr>
              <a:schemeClr val="bg1"/>
            </a:fgClr>
            <a:bgClr>
              <a:schemeClr val="tx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91" name="Rectangle 390"/>
          <p:cNvSpPr/>
          <p:nvPr/>
        </p:nvSpPr>
        <p:spPr>
          <a:xfrm>
            <a:off x="6653073" y="4913600"/>
            <a:ext cx="128727" cy="255300"/>
          </a:xfrm>
          <a:prstGeom prst="rect">
            <a:avLst/>
          </a:prstGeom>
          <a:pattFill prst="wdDnDiag">
            <a:fgClr>
              <a:schemeClr val="bg1"/>
            </a:fgClr>
            <a:bgClr>
              <a:schemeClr val="tx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92" name="Rectangle 391"/>
          <p:cNvSpPr/>
          <p:nvPr/>
        </p:nvSpPr>
        <p:spPr>
          <a:xfrm>
            <a:off x="7211873" y="5459700"/>
            <a:ext cx="128727" cy="255300"/>
          </a:xfrm>
          <a:prstGeom prst="rect">
            <a:avLst/>
          </a:prstGeom>
          <a:pattFill prst="wdDnDiag">
            <a:fgClr>
              <a:schemeClr val="bg1"/>
            </a:fgClr>
            <a:bgClr>
              <a:schemeClr val="tx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93" name="Rectangle 392"/>
          <p:cNvSpPr/>
          <p:nvPr/>
        </p:nvSpPr>
        <p:spPr>
          <a:xfrm>
            <a:off x="7783373" y="5980400"/>
            <a:ext cx="128727" cy="255300"/>
          </a:xfrm>
          <a:prstGeom prst="rect">
            <a:avLst/>
          </a:prstGeom>
          <a:pattFill prst="wdDnDiag">
            <a:fgClr>
              <a:schemeClr val="bg1"/>
            </a:fgClr>
            <a:bgClr>
              <a:schemeClr val="tx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99" name="Rectangle 398"/>
          <p:cNvSpPr/>
          <p:nvPr/>
        </p:nvSpPr>
        <p:spPr>
          <a:xfrm>
            <a:off x="8342173" y="4381500"/>
            <a:ext cx="128727" cy="255300"/>
          </a:xfrm>
          <a:prstGeom prst="rect">
            <a:avLst/>
          </a:prstGeom>
          <a:pattFill prst="wdDnDiag">
            <a:fgClr>
              <a:schemeClr val="bg1"/>
            </a:fgClr>
            <a:bgClr>
              <a:schemeClr val="tx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00" name="Rectangle 399"/>
          <p:cNvSpPr/>
          <p:nvPr/>
        </p:nvSpPr>
        <p:spPr>
          <a:xfrm>
            <a:off x="8900973" y="4913600"/>
            <a:ext cx="128727" cy="255300"/>
          </a:xfrm>
          <a:prstGeom prst="rect">
            <a:avLst/>
          </a:prstGeom>
          <a:pattFill prst="wdDnDiag">
            <a:fgClr>
              <a:schemeClr val="bg1"/>
            </a:fgClr>
            <a:bgClr>
              <a:schemeClr val="tx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403" name="Straight Arrow Connector 402"/>
          <p:cNvCxnSpPr>
            <a:stCxn id="371" idx="0"/>
            <a:endCxn id="399" idx="2"/>
          </p:cNvCxnSpPr>
          <p:nvPr/>
        </p:nvCxnSpPr>
        <p:spPr>
          <a:xfrm flipV="1">
            <a:off x="8318388" y="4636800"/>
            <a:ext cx="88149" cy="1761022"/>
          </a:xfrm>
          <a:prstGeom prst="straightConnector1">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18" name="Straight Arrow Connector 417"/>
          <p:cNvCxnSpPr>
            <a:stCxn id="371" idx="0"/>
            <a:endCxn id="400" idx="2"/>
          </p:cNvCxnSpPr>
          <p:nvPr/>
        </p:nvCxnSpPr>
        <p:spPr>
          <a:xfrm flipV="1">
            <a:off x="8318388" y="5168900"/>
            <a:ext cx="646949" cy="1228922"/>
          </a:xfrm>
          <a:prstGeom prst="straightConnector1">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4656318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5788" y="38100"/>
            <a:ext cx="7970837" cy="67802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2234930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1938" y="38100"/>
            <a:ext cx="8618537" cy="67802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2149986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438" y="38100"/>
            <a:ext cx="9377362" cy="67802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9744398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38100"/>
            <a:ext cx="8999537" cy="67802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2881707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533400" y="1299494"/>
            <a:ext cx="2667000" cy="144780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mtClean="0">
              <a:solidFill>
                <a:prstClr val="white"/>
              </a:solidFill>
            </a:endParaRPr>
          </a:p>
        </p:txBody>
      </p:sp>
      <p:sp>
        <p:nvSpPr>
          <p:cNvPr id="4" name="TextBox 3"/>
          <p:cNvSpPr txBox="1"/>
          <p:nvPr/>
        </p:nvSpPr>
        <p:spPr>
          <a:xfrm>
            <a:off x="3248261" y="665621"/>
            <a:ext cx="2667000" cy="461665"/>
          </a:xfrm>
          <a:prstGeom prst="rect">
            <a:avLst/>
          </a:prstGeom>
          <a:noFill/>
        </p:spPr>
        <p:txBody>
          <a:bodyPr wrap="square" rtlCol="0">
            <a:spAutoFit/>
          </a:bodyPr>
          <a:lstStyle/>
          <a:p>
            <a:r>
              <a:rPr lang="en-US" sz="2400" dirty="0" smtClean="0">
                <a:solidFill>
                  <a:prstClr val="black"/>
                </a:solidFill>
                <a:latin typeface="Times New Roman" pitchFamily="18" charset="0"/>
                <a:cs typeface="Times New Roman" pitchFamily="18" charset="0"/>
              </a:rPr>
              <a:t>Wild Population </a:t>
            </a:r>
          </a:p>
        </p:txBody>
      </p:sp>
      <p:cxnSp>
        <p:nvCxnSpPr>
          <p:cNvPr id="6" name="Straight Arrow Connector 5"/>
          <p:cNvCxnSpPr/>
          <p:nvPr/>
        </p:nvCxnSpPr>
        <p:spPr>
          <a:xfrm flipH="1">
            <a:off x="2829161" y="931061"/>
            <a:ext cx="419100" cy="381000"/>
          </a:xfrm>
          <a:prstGeom prst="straightConnector1">
            <a:avLst/>
          </a:prstGeom>
          <a:ln w="444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609600" y="1474340"/>
            <a:ext cx="2514600" cy="461665"/>
          </a:xfrm>
          <a:prstGeom prst="rect">
            <a:avLst/>
          </a:prstGeom>
          <a:noFill/>
        </p:spPr>
        <p:txBody>
          <a:bodyPr wrap="square" rtlCol="0">
            <a:spAutoFit/>
          </a:bodyPr>
          <a:lstStyle/>
          <a:p>
            <a:pPr algn="ctr"/>
            <a:r>
              <a:rPr lang="en-US" sz="2400" dirty="0" smtClean="0">
                <a:solidFill>
                  <a:prstClr val="black"/>
                </a:solidFill>
                <a:latin typeface="Times New Roman" pitchFamily="18" charset="0"/>
                <a:cs typeface="Times New Roman" pitchFamily="18" charset="0"/>
              </a:rPr>
              <a:t>Segregated Line</a:t>
            </a:r>
          </a:p>
        </p:txBody>
      </p:sp>
      <p:sp>
        <p:nvSpPr>
          <p:cNvPr id="10" name="Rectangle 9"/>
          <p:cNvSpPr/>
          <p:nvPr/>
        </p:nvSpPr>
        <p:spPr>
          <a:xfrm>
            <a:off x="533400" y="3126432"/>
            <a:ext cx="2667000" cy="125730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mtClean="0">
              <a:solidFill>
                <a:prstClr val="white"/>
              </a:solidFill>
            </a:endParaRPr>
          </a:p>
        </p:txBody>
      </p:sp>
      <p:sp>
        <p:nvSpPr>
          <p:cNvPr id="11" name="Rectangle 10"/>
          <p:cNvSpPr/>
          <p:nvPr/>
        </p:nvSpPr>
        <p:spPr>
          <a:xfrm>
            <a:off x="525213" y="4788795"/>
            <a:ext cx="2667000" cy="125730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mtClean="0">
              <a:solidFill>
                <a:prstClr val="white"/>
              </a:solidFill>
            </a:endParaRPr>
          </a:p>
        </p:txBody>
      </p:sp>
      <p:sp>
        <p:nvSpPr>
          <p:cNvPr id="12" name="TextBox 11"/>
          <p:cNvSpPr txBox="1"/>
          <p:nvPr/>
        </p:nvSpPr>
        <p:spPr>
          <a:xfrm>
            <a:off x="873151" y="2341618"/>
            <a:ext cx="2247900" cy="461665"/>
          </a:xfrm>
          <a:prstGeom prst="rect">
            <a:avLst/>
          </a:prstGeom>
          <a:noFill/>
        </p:spPr>
        <p:txBody>
          <a:bodyPr wrap="square" rtlCol="0">
            <a:spAutoFit/>
          </a:bodyPr>
          <a:lstStyle/>
          <a:p>
            <a:r>
              <a:rPr lang="en-US" sz="2400" dirty="0" smtClean="0">
                <a:solidFill>
                  <a:prstClr val="black"/>
                </a:solidFill>
              </a:rPr>
              <a:t>Hatchery </a:t>
            </a:r>
            <a:r>
              <a:rPr lang="en-US" sz="2400" dirty="0" smtClean="0">
                <a:solidFill>
                  <a:prstClr val="black"/>
                </a:solidFill>
                <a:latin typeface="Times New Roman" pitchFamily="18" charset="0"/>
                <a:cs typeface="Times New Roman" pitchFamily="18" charset="0"/>
              </a:rPr>
              <a:t>Fish</a:t>
            </a:r>
          </a:p>
        </p:txBody>
      </p:sp>
      <p:cxnSp>
        <p:nvCxnSpPr>
          <p:cNvPr id="14" name="Straight Arrow Connector 13"/>
          <p:cNvCxnSpPr>
            <a:endCxn id="10" idx="0"/>
          </p:cNvCxnSpPr>
          <p:nvPr/>
        </p:nvCxnSpPr>
        <p:spPr>
          <a:xfrm>
            <a:off x="1866900" y="2745432"/>
            <a:ext cx="0" cy="381000"/>
          </a:xfrm>
          <a:prstGeom prst="straightConnector1">
            <a:avLst/>
          </a:prstGeom>
          <a:ln w="44450">
            <a:solidFill>
              <a:schemeClr val="accent2">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819465" y="3957935"/>
            <a:ext cx="2247900" cy="461665"/>
          </a:xfrm>
          <a:prstGeom prst="rect">
            <a:avLst/>
          </a:prstGeom>
          <a:noFill/>
        </p:spPr>
        <p:txBody>
          <a:bodyPr wrap="square" rtlCol="0">
            <a:spAutoFit/>
          </a:bodyPr>
          <a:lstStyle/>
          <a:p>
            <a:r>
              <a:rPr lang="en-US" sz="2400" dirty="0" smtClean="0">
                <a:solidFill>
                  <a:prstClr val="black"/>
                </a:solidFill>
              </a:rPr>
              <a:t>Hatchery </a:t>
            </a:r>
            <a:r>
              <a:rPr lang="en-US" sz="2400" dirty="0" smtClean="0">
                <a:solidFill>
                  <a:prstClr val="black"/>
                </a:solidFill>
                <a:latin typeface="Times New Roman" pitchFamily="18" charset="0"/>
                <a:cs typeface="Times New Roman" pitchFamily="18" charset="0"/>
              </a:rPr>
              <a:t>Fish</a:t>
            </a:r>
          </a:p>
        </p:txBody>
      </p:sp>
      <p:cxnSp>
        <p:nvCxnSpPr>
          <p:cNvPr id="20" name="Straight Arrow Connector 19"/>
          <p:cNvCxnSpPr/>
          <p:nvPr/>
        </p:nvCxnSpPr>
        <p:spPr>
          <a:xfrm>
            <a:off x="1858713" y="4407795"/>
            <a:ext cx="0" cy="381000"/>
          </a:xfrm>
          <a:prstGeom prst="straightConnector1">
            <a:avLst/>
          </a:prstGeom>
          <a:ln w="44450">
            <a:solidFill>
              <a:schemeClr val="accent2">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22" name="Rectangle 21"/>
          <p:cNvSpPr/>
          <p:nvPr/>
        </p:nvSpPr>
        <p:spPr>
          <a:xfrm>
            <a:off x="5688932" y="1297632"/>
            <a:ext cx="2667000" cy="144780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mtClean="0">
              <a:solidFill>
                <a:prstClr val="white"/>
              </a:solidFill>
            </a:endParaRPr>
          </a:p>
        </p:txBody>
      </p:sp>
      <p:sp>
        <p:nvSpPr>
          <p:cNvPr id="23" name="Rectangle 22"/>
          <p:cNvSpPr/>
          <p:nvPr/>
        </p:nvSpPr>
        <p:spPr>
          <a:xfrm>
            <a:off x="5689050" y="3156794"/>
            <a:ext cx="2667000" cy="1257299"/>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mtClean="0">
              <a:solidFill>
                <a:prstClr val="white"/>
              </a:solidFill>
            </a:endParaRPr>
          </a:p>
        </p:txBody>
      </p:sp>
      <p:sp>
        <p:nvSpPr>
          <p:cNvPr id="24" name="Rectangle 23"/>
          <p:cNvSpPr/>
          <p:nvPr/>
        </p:nvSpPr>
        <p:spPr>
          <a:xfrm>
            <a:off x="5688932" y="4787266"/>
            <a:ext cx="2667000" cy="1249279"/>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mtClean="0">
              <a:solidFill>
                <a:prstClr val="white"/>
              </a:solidFill>
            </a:endParaRPr>
          </a:p>
        </p:txBody>
      </p:sp>
      <p:cxnSp>
        <p:nvCxnSpPr>
          <p:cNvPr id="27" name="Straight Arrow Connector 26"/>
          <p:cNvCxnSpPr/>
          <p:nvPr/>
        </p:nvCxnSpPr>
        <p:spPr>
          <a:xfrm>
            <a:off x="5352031" y="965290"/>
            <a:ext cx="435142" cy="385011"/>
          </a:xfrm>
          <a:prstGeom prst="straightConnector1">
            <a:avLst/>
          </a:prstGeom>
          <a:ln w="444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5807242" y="1492170"/>
            <a:ext cx="2514600" cy="461665"/>
          </a:xfrm>
          <a:prstGeom prst="rect">
            <a:avLst/>
          </a:prstGeom>
          <a:noFill/>
        </p:spPr>
        <p:txBody>
          <a:bodyPr wrap="square" rtlCol="0">
            <a:spAutoFit/>
          </a:bodyPr>
          <a:lstStyle/>
          <a:p>
            <a:pPr algn="ctr"/>
            <a:r>
              <a:rPr lang="en-US" sz="2400" dirty="0" smtClean="0">
                <a:solidFill>
                  <a:prstClr val="black"/>
                </a:solidFill>
                <a:latin typeface="Times New Roman" pitchFamily="18" charset="0"/>
                <a:cs typeface="Times New Roman" pitchFamily="18" charset="0"/>
              </a:rPr>
              <a:t>Integrated Line</a:t>
            </a:r>
          </a:p>
        </p:txBody>
      </p:sp>
      <p:cxnSp>
        <p:nvCxnSpPr>
          <p:cNvPr id="33" name="Straight Arrow Connector 32"/>
          <p:cNvCxnSpPr>
            <a:stCxn id="22" idx="1"/>
          </p:cNvCxnSpPr>
          <p:nvPr/>
        </p:nvCxnSpPr>
        <p:spPr>
          <a:xfrm flipH="1">
            <a:off x="4574585" y="2021532"/>
            <a:ext cx="1114347" cy="451735"/>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a:off x="4730177" y="3005096"/>
            <a:ext cx="966776" cy="653925"/>
          </a:xfrm>
          <a:prstGeom prst="straightConnector1">
            <a:avLst/>
          </a:prstGeom>
          <a:ln w="508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flipH="1">
            <a:off x="4645374" y="4064781"/>
            <a:ext cx="1088992" cy="431019"/>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a:off x="4453076" y="5211269"/>
            <a:ext cx="1220203" cy="655443"/>
          </a:xfrm>
          <a:prstGeom prst="straightConnector1">
            <a:avLst/>
          </a:prstGeom>
          <a:ln w="508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4343400" y="1838728"/>
            <a:ext cx="1770648" cy="369332"/>
          </a:xfrm>
          <a:prstGeom prst="rect">
            <a:avLst/>
          </a:prstGeom>
          <a:noFill/>
          <a:scene3d>
            <a:camera prst="orthographicFront">
              <a:rot lat="0" lon="0" rev="1200000"/>
            </a:camera>
            <a:lightRig rig="threePt" dir="t"/>
          </a:scene3d>
          <a:sp3d z="12700"/>
        </p:spPr>
        <p:txBody>
          <a:bodyPr wrap="square" rtlCol="0">
            <a:spAutoFit/>
          </a:bodyPr>
          <a:lstStyle/>
          <a:p>
            <a:r>
              <a:rPr lang="en-US" b="1" dirty="0" smtClean="0">
                <a:solidFill>
                  <a:prstClr val="black"/>
                </a:solidFill>
              </a:rPr>
              <a:t>Hatchery Fish</a:t>
            </a:r>
          </a:p>
        </p:txBody>
      </p:sp>
      <p:sp>
        <p:nvSpPr>
          <p:cNvPr id="42" name="TextBox 41"/>
          <p:cNvSpPr txBox="1"/>
          <p:nvPr/>
        </p:nvSpPr>
        <p:spPr>
          <a:xfrm>
            <a:off x="4456307" y="3880115"/>
            <a:ext cx="1770648" cy="369332"/>
          </a:xfrm>
          <a:prstGeom prst="rect">
            <a:avLst/>
          </a:prstGeom>
          <a:noFill/>
          <a:scene3d>
            <a:camera prst="orthographicFront">
              <a:rot lat="0" lon="0" rev="1200000"/>
            </a:camera>
            <a:lightRig rig="threePt" dir="t"/>
          </a:scene3d>
          <a:sp3d z="12700"/>
        </p:spPr>
        <p:txBody>
          <a:bodyPr wrap="square" rtlCol="0">
            <a:spAutoFit/>
          </a:bodyPr>
          <a:lstStyle/>
          <a:p>
            <a:r>
              <a:rPr lang="en-US" b="1" dirty="0" smtClean="0">
                <a:solidFill>
                  <a:prstClr val="black"/>
                </a:solidFill>
              </a:rPr>
              <a:t>Hatchery Fish</a:t>
            </a:r>
          </a:p>
        </p:txBody>
      </p:sp>
      <p:sp>
        <p:nvSpPr>
          <p:cNvPr id="43" name="TextBox 42"/>
          <p:cNvSpPr txBox="1"/>
          <p:nvPr/>
        </p:nvSpPr>
        <p:spPr>
          <a:xfrm>
            <a:off x="4654400" y="3087850"/>
            <a:ext cx="1658353" cy="369332"/>
          </a:xfrm>
          <a:prstGeom prst="rect">
            <a:avLst/>
          </a:prstGeom>
          <a:noFill/>
          <a:scene3d>
            <a:camera prst="orthographicFront">
              <a:rot lat="0" lon="0" rev="19800000"/>
            </a:camera>
            <a:lightRig rig="threePt" dir="t"/>
          </a:scene3d>
        </p:spPr>
        <p:txBody>
          <a:bodyPr wrap="square" rtlCol="0">
            <a:spAutoFit/>
          </a:bodyPr>
          <a:lstStyle/>
          <a:p>
            <a:r>
              <a:rPr lang="en-US" b="1" dirty="0" smtClean="0">
                <a:solidFill>
                  <a:prstClr val="black"/>
                </a:solidFill>
              </a:rPr>
              <a:t>Wild Fish</a:t>
            </a:r>
          </a:p>
        </p:txBody>
      </p:sp>
      <p:sp>
        <p:nvSpPr>
          <p:cNvPr id="44" name="TextBox 43"/>
          <p:cNvSpPr txBox="1"/>
          <p:nvPr/>
        </p:nvSpPr>
        <p:spPr>
          <a:xfrm>
            <a:off x="4459705" y="5271364"/>
            <a:ext cx="1658353" cy="369332"/>
          </a:xfrm>
          <a:prstGeom prst="rect">
            <a:avLst/>
          </a:prstGeom>
          <a:noFill/>
          <a:scene3d>
            <a:camera prst="orthographicFront">
              <a:rot lat="0" lon="0" rev="19800000"/>
            </a:camera>
            <a:lightRig rig="threePt" dir="t"/>
          </a:scene3d>
        </p:spPr>
        <p:txBody>
          <a:bodyPr wrap="square" rtlCol="0">
            <a:spAutoFit/>
          </a:bodyPr>
          <a:lstStyle/>
          <a:p>
            <a:r>
              <a:rPr lang="en-US" b="1" dirty="0" smtClean="0">
                <a:solidFill>
                  <a:prstClr val="black"/>
                </a:solidFill>
              </a:rPr>
              <a:t>Wild Fish</a:t>
            </a:r>
          </a:p>
        </p:txBody>
      </p:sp>
      <p:sp>
        <p:nvSpPr>
          <p:cNvPr id="52" name="TextBox 51"/>
          <p:cNvSpPr txBox="1"/>
          <p:nvPr/>
        </p:nvSpPr>
        <p:spPr>
          <a:xfrm>
            <a:off x="381000" y="76200"/>
            <a:ext cx="8534400" cy="646331"/>
          </a:xfrm>
          <a:prstGeom prst="rect">
            <a:avLst/>
          </a:prstGeom>
          <a:noFill/>
        </p:spPr>
        <p:txBody>
          <a:bodyPr wrap="square" rtlCol="0">
            <a:spAutoFit/>
          </a:bodyPr>
          <a:lstStyle/>
          <a:p>
            <a:r>
              <a:rPr lang="en-US" dirty="0" smtClean="0">
                <a:solidFill>
                  <a:prstClr val="black"/>
                </a:solidFill>
              </a:rPr>
              <a:t>       </a:t>
            </a:r>
            <a:r>
              <a:rPr lang="en-US" sz="3600" dirty="0" smtClean="0">
                <a:solidFill>
                  <a:prstClr val="black"/>
                </a:solidFill>
              </a:rPr>
              <a:t>Segregated     	 vs.		 Integrated </a:t>
            </a:r>
          </a:p>
        </p:txBody>
      </p:sp>
      <p:sp>
        <p:nvSpPr>
          <p:cNvPr id="32" name="TextBox 31"/>
          <p:cNvSpPr txBox="1"/>
          <p:nvPr/>
        </p:nvSpPr>
        <p:spPr>
          <a:xfrm>
            <a:off x="136480" y="6248400"/>
            <a:ext cx="9525000" cy="461665"/>
          </a:xfrm>
          <a:prstGeom prst="rect">
            <a:avLst/>
          </a:prstGeom>
          <a:noFill/>
        </p:spPr>
        <p:txBody>
          <a:bodyPr wrap="square" rtlCol="0">
            <a:spAutoFit/>
          </a:bodyPr>
          <a:lstStyle/>
          <a:p>
            <a:r>
              <a:rPr lang="en-US" sz="2400" dirty="0" smtClean="0">
                <a:latin typeface="Times New Roman" pitchFamily="18" charset="0"/>
                <a:cs typeface="Times New Roman" pitchFamily="18" charset="0"/>
              </a:rPr>
              <a:t>Has managed gene flow reduced divergence from founder population?</a:t>
            </a:r>
            <a:endParaRPr lang="en-US" sz="2400" dirty="0">
              <a:latin typeface="Times New Roman" pitchFamily="18" charset="0"/>
              <a:cs typeface="Times New Roman" pitchFamily="18" charset="0"/>
            </a:endParaRPr>
          </a:p>
        </p:txBody>
      </p:sp>
      <p:sp>
        <p:nvSpPr>
          <p:cNvPr id="2" name="TextBox 1"/>
          <p:cNvSpPr txBox="1"/>
          <p:nvPr/>
        </p:nvSpPr>
        <p:spPr>
          <a:xfrm>
            <a:off x="844798" y="3323778"/>
            <a:ext cx="1981200" cy="461665"/>
          </a:xfrm>
          <a:prstGeom prst="rect">
            <a:avLst/>
          </a:prstGeom>
          <a:noFill/>
        </p:spPr>
        <p:txBody>
          <a:bodyPr wrap="square" rtlCol="0">
            <a:spAutoFit/>
          </a:bodyPr>
          <a:lstStyle/>
          <a:p>
            <a:r>
              <a:rPr lang="en-US" sz="2400" dirty="0" smtClean="0">
                <a:latin typeface="Times New Roman" pitchFamily="18" charset="0"/>
                <a:cs typeface="Times New Roman" pitchFamily="18" charset="0"/>
              </a:rPr>
              <a:t>2</a:t>
            </a:r>
            <a:r>
              <a:rPr lang="en-US" sz="2400" baseline="30000" dirty="0" smtClean="0">
                <a:latin typeface="Times New Roman" pitchFamily="18" charset="0"/>
                <a:cs typeface="Times New Roman" pitchFamily="18" charset="0"/>
              </a:rPr>
              <a:t>nd</a:t>
            </a:r>
            <a:r>
              <a:rPr lang="en-US" sz="2400" dirty="0" smtClean="0">
                <a:latin typeface="Times New Roman" pitchFamily="18" charset="0"/>
                <a:cs typeface="Times New Roman" pitchFamily="18" charset="0"/>
              </a:rPr>
              <a:t> Generation</a:t>
            </a:r>
            <a:endParaRPr lang="en-US" sz="2400" dirty="0">
              <a:latin typeface="Times New Roman" pitchFamily="18" charset="0"/>
              <a:cs typeface="Times New Roman" pitchFamily="18" charset="0"/>
            </a:endParaRPr>
          </a:p>
        </p:txBody>
      </p:sp>
      <p:sp>
        <p:nvSpPr>
          <p:cNvPr id="34" name="TextBox 33"/>
          <p:cNvSpPr txBox="1"/>
          <p:nvPr/>
        </p:nvSpPr>
        <p:spPr>
          <a:xfrm>
            <a:off x="6031832" y="3405265"/>
            <a:ext cx="1981200" cy="461665"/>
          </a:xfrm>
          <a:prstGeom prst="rect">
            <a:avLst/>
          </a:prstGeom>
          <a:noFill/>
        </p:spPr>
        <p:txBody>
          <a:bodyPr wrap="square" rtlCol="0">
            <a:spAutoFit/>
          </a:bodyPr>
          <a:lstStyle/>
          <a:p>
            <a:r>
              <a:rPr lang="en-US" sz="2400" dirty="0" smtClean="0">
                <a:latin typeface="Times New Roman" pitchFamily="18" charset="0"/>
                <a:cs typeface="Times New Roman" pitchFamily="18" charset="0"/>
              </a:rPr>
              <a:t>2</a:t>
            </a:r>
            <a:r>
              <a:rPr lang="en-US" sz="2400" baseline="30000" dirty="0" smtClean="0">
                <a:latin typeface="Times New Roman" pitchFamily="18" charset="0"/>
                <a:cs typeface="Times New Roman" pitchFamily="18" charset="0"/>
              </a:rPr>
              <a:t>nd</a:t>
            </a:r>
            <a:r>
              <a:rPr lang="en-US" sz="2400" dirty="0" smtClean="0">
                <a:latin typeface="Times New Roman" pitchFamily="18" charset="0"/>
                <a:cs typeface="Times New Roman" pitchFamily="18" charset="0"/>
              </a:rPr>
              <a:t> Generation</a:t>
            </a:r>
            <a:endParaRPr lang="en-US" sz="2400" dirty="0">
              <a:latin typeface="Times New Roman" pitchFamily="18" charset="0"/>
              <a:cs typeface="Times New Roman" pitchFamily="18" charset="0"/>
            </a:endParaRPr>
          </a:p>
        </p:txBody>
      </p:sp>
      <p:sp>
        <p:nvSpPr>
          <p:cNvPr id="36" name="TextBox 35"/>
          <p:cNvSpPr txBox="1"/>
          <p:nvPr/>
        </p:nvSpPr>
        <p:spPr>
          <a:xfrm>
            <a:off x="810605" y="4980436"/>
            <a:ext cx="1981200" cy="461665"/>
          </a:xfrm>
          <a:prstGeom prst="rect">
            <a:avLst/>
          </a:prstGeom>
          <a:noFill/>
        </p:spPr>
        <p:txBody>
          <a:bodyPr wrap="square" rtlCol="0">
            <a:spAutoFit/>
          </a:bodyPr>
          <a:lstStyle/>
          <a:p>
            <a:r>
              <a:rPr lang="en-US" sz="2400" dirty="0" smtClean="0">
                <a:latin typeface="Times New Roman" pitchFamily="18" charset="0"/>
                <a:cs typeface="Times New Roman" pitchFamily="18" charset="0"/>
              </a:rPr>
              <a:t>3</a:t>
            </a:r>
            <a:r>
              <a:rPr lang="en-US" sz="2400" baseline="30000" dirty="0" smtClean="0">
                <a:latin typeface="Times New Roman" pitchFamily="18" charset="0"/>
                <a:cs typeface="Times New Roman" pitchFamily="18" charset="0"/>
              </a:rPr>
              <a:t>rd</a:t>
            </a:r>
            <a:r>
              <a:rPr lang="en-US" sz="2400" dirty="0" smtClean="0">
                <a:latin typeface="Times New Roman" pitchFamily="18" charset="0"/>
                <a:cs typeface="Times New Roman" pitchFamily="18" charset="0"/>
              </a:rPr>
              <a:t> Generation</a:t>
            </a:r>
            <a:endParaRPr lang="en-US" sz="2400" dirty="0">
              <a:latin typeface="Times New Roman" pitchFamily="18" charset="0"/>
              <a:cs typeface="Times New Roman" pitchFamily="18" charset="0"/>
            </a:endParaRPr>
          </a:p>
        </p:txBody>
      </p:sp>
      <p:sp>
        <p:nvSpPr>
          <p:cNvPr id="37" name="TextBox 36"/>
          <p:cNvSpPr txBox="1"/>
          <p:nvPr/>
        </p:nvSpPr>
        <p:spPr>
          <a:xfrm>
            <a:off x="6031832" y="5040531"/>
            <a:ext cx="1981200" cy="461665"/>
          </a:xfrm>
          <a:prstGeom prst="rect">
            <a:avLst/>
          </a:prstGeom>
          <a:noFill/>
        </p:spPr>
        <p:txBody>
          <a:bodyPr wrap="square" rtlCol="0">
            <a:spAutoFit/>
          </a:bodyPr>
          <a:lstStyle/>
          <a:p>
            <a:r>
              <a:rPr lang="en-US" sz="2400" dirty="0" smtClean="0">
                <a:latin typeface="Times New Roman" pitchFamily="18" charset="0"/>
                <a:cs typeface="Times New Roman" pitchFamily="18" charset="0"/>
              </a:rPr>
              <a:t>3</a:t>
            </a:r>
            <a:r>
              <a:rPr lang="en-US" sz="2400" baseline="30000" dirty="0" smtClean="0">
                <a:latin typeface="Times New Roman" pitchFamily="18" charset="0"/>
                <a:cs typeface="Times New Roman" pitchFamily="18" charset="0"/>
              </a:rPr>
              <a:t>rd</a:t>
            </a:r>
            <a:r>
              <a:rPr lang="en-US" sz="2400" dirty="0" smtClean="0">
                <a:latin typeface="Times New Roman" pitchFamily="18" charset="0"/>
                <a:cs typeface="Times New Roman" pitchFamily="18" charset="0"/>
              </a:rPr>
              <a:t> Generation</a:t>
            </a:r>
            <a:endParaRPr lang="en-US" sz="2400" dirty="0">
              <a:latin typeface="Times New Roman" pitchFamily="18" charset="0"/>
              <a:cs typeface="Times New Roman" pitchFamily="18" charset="0"/>
            </a:endParaRPr>
          </a:p>
        </p:txBody>
      </p:sp>
      <p:grpSp>
        <p:nvGrpSpPr>
          <p:cNvPr id="38" name="Group 37"/>
          <p:cNvGrpSpPr/>
          <p:nvPr/>
        </p:nvGrpSpPr>
        <p:grpSpPr>
          <a:xfrm>
            <a:off x="3778847" y="1182315"/>
            <a:ext cx="1085069" cy="4854230"/>
            <a:chOff x="5747450" y="3477677"/>
            <a:chExt cx="1085069" cy="2996756"/>
          </a:xfrm>
        </p:grpSpPr>
        <p:sp>
          <p:nvSpPr>
            <p:cNvPr id="45" name="Freeform 44"/>
            <p:cNvSpPr/>
            <p:nvPr/>
          </p:nvSpPr>
          <p:spPr>
            <a:xfrm>
              <a:off x="6058879" y="3574052"/>
              <a:ext cx="613414" cy="2900381"/>
            </a:xfrm>
            <a:custGeom>
              <a:avLst/>
              <a:gdLst>
                <a:gd name="connsiteX0" fmla="*/ 337566 w 797378"/>
                <a:gd name="connsiteY0" fmla="*/ 29748 h 3770211"/>
                <a:gd name="connsiteX1" fmla="*/ 70866 w 797378"/>
                <a:gd name="connsiteY1" fmla="*/ 48798 h 3770211"/>
                <a:gd name="connsiteX2" fmla="*/ 13716 w 797378"/>
                <a:gd name="connsiteY2" fmla="*/ 239298 h 3770211"/>
                <a:gd name="connsiteX3" fmla="*/ 13716 w 797378"/>
                <a:gd name="connsiteY3" fmla="*/ 505998 h 3770211"/>
                <a:gd name="connsiteX4" fmla="*/ 166116 w 797378"/>
                <a:gd name="connsiteY4" fmla="*/ 791748 h 3770211"/>
                <a:gd name="connsiteX5" fmla="*/ 318516 w 797378"/>
                <a:gd name="connsiteY5" fmla="*/ 963198 h 3770211"/>
                <a:gd name="connsiteX6" fmla="*/ 509016 w 797378"/>
                <a:gd name="connsiteY6" fmla="*/ 1306098 h 3770211"/>
                <a:gd name="connsiteX7" fmla="*/ 470916 w 797378"/>
                <a:gd name="connsiteY7" fmla="*/ 1648998 h 3770211"/>
                <a:gd name="connsiteX8" fmla="*/ 337566 w 797378"/>
                <a:gd name="connsiteY8" fmla="*/ 1953798 h 3770211"/>
                <a:gd name="connsiteX9" fmla="*/ 204216 w 797378"/>
                <a:gd name="connsiteY9" fmla="*/ 2239548 h 3770211"/>
                <a:gd name="connsiteX10" fmla="*/ 375666 w 797378"/>
                <a:gd name="connsiteY10" fmla="*/ 2430048 h 3770211"/>
                <a:gd name="connsiteX11" fmla="*/ 432816 w 797378"/>
                <a:gd name="connsiteY11" fmla="*/ 2753898 h 3770211"/>
                <a:gd name="connsiteX12" fmla="*/ 356616 w 797378"/>
                <a:gd name="connsiteY12" fmla="*/ 3096798 h 3770211"/>
                <a:gd name="connsiteX13" fmla="*/ 166116 w 797378"/>
                <a:gd name="connsiteY13" fmla="*/ 3458748 h 3770211"/>
                <a:gd name="connsiteX14" fmla="*/ 70866 w 797378"/>
                <a:gd name="connsiteY14" fmla="*/ 3592098 h 3770211"/>
                <a:gd name="connsiteX15" fmla="*/ 337566 w 797378"/>
                <a:gd name="connsiteY15" fmla="*/ 3763548 h 3770211"/>
                <a:gd name="connsiteX16" fmla="*/ 470916 w 797378"/>
                <a:gd name="connsiteY16" fmla="*/ 3344448 h 3770211"/>
                <a:gd name="connsiteX17" fmla="*/ 680466 w 797378"/>
                <a:gd name="connsiteY17" fmla="*/ 2601498 h 3770211"/>
                <a:gd name="connsiteX18" fmla="*/ 509016 w 797378"/>
                <a:gd name="connsiteY18" fmla="*/ 2277648 h 3770211"/>
                <a:gd name="connsiteX19" fmla="*/ 547116 w 797378"/>
                <a:gd name="connsiteY19" fmla="*/ 2010948 h 3770211"/>
                <a:gd name="connsiteX20" fmla="*/ 642366 w 797378"/>
                <a:gd name="connsiteY20" fmla="*/ 1687098 h 3770211"/>
                <a:gd name="connsiteX21" fmla="*/ 794766 w 797378"/>
                <a:gd name="connsiteY21" fmla="*/ 1401348 h 3770211"/>
                <a:gd name="connsiteX22" fmla="*/ 718566 w 797378"/>
                <a:gd name="connsiteY22" fmla="*/ 1115598 h 3770211"/>
                <a:gd name="connsiteX23" fmla="*/ 470916 w 797378"/>
                <a:gd name="connsiteY23" fmla="*/ 734598 h 3770211"/>
                <a:gd name="connsiteX24" fmla="*/ 280416 w 797378"/>
                <a:gd name="connsiteY24" fmla="*/ 410748 h 3770211"/>
                <a:gd name="connsiteX25" fmla="*/ 337566 w 797378"/>
                <a:gd name="connsiteY25" fmla="*/ 29748 h 3770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797378" h="3770211">
                  <a:moveTo>
                    <a:pt x="337566" y="29748"/>
                  </a:moveTo>
                  <a:cubicBezTo>
                    <a:pt x="302641" y="-30577"/>
                    <a:pt x="124841" y="13873"/>
                    <a:pt x="70866" y="48798"/>
                  </a:cubicBezTo>
                  <a:cubicBezTo>
                    <a:pt x="16891" y="83723"/>
                    <a:pt x="23241" y="163098"/>
                    <a:pt x="13716" y="239298"/>
                  </a:cubicBezTo>
                  <a:cubicBezTo>
                    <a:pt x="4191" y="315498"/>
                    <a:pt x="-11684" y="413923"/>
                    <a:pt x="13716" y="505998"/>
                  </a:cubicBezTo>
                  <a:cubicBezTo>
                    <a:pt x="39116" y="598073"/>
                    <a:pt x="115316" y="715548"/>
                    <a:pt x="166116" y="791748"/>
                  </a:cubicBezTo>
                  <a:cubicBezTo>
                    <a:pt x="216916" y="867948"/>
                    <a:pt x="261366" y="877473"/>
                    <a:pt x="318516" y="963198"/>
                  </a:cubicBezTo>
                  <a:cubicBezTo>
                    <a:pt x="375666" y="1048923"/>
                    <a:pt x="483616" y="1191798"/>
                    <a:pt x="509016" y="1306098"/>
                  </a:cubicBezTo>
                  <a:cubicBezTo>
                    <a:pt x="534416" y="1420398"/>
                    <a:pt x="499491" y="1541048"/>
                    <a:pt x="470916" y="1648998"/>
                  </a:cubicBezTo>
                  <a:cubicBezTo>
                    <a:pt x="442341" y="1756948"/>
                    <a:pt x="382016" y="1855373"/>
                    <a:pt x="337566" y="1953798"/>
                  </a:cubicBezTo>
                  <a:cubicBezTo>
                    <a:pt x="293116" y="2052223"/>
                    <a:pt x="197866" y="2160173"/>
                    <a:pt x="204216" y="2239548"/>
                  </a:cubicBezTo>
                  <a:cubicBezTo>
                    <a:pt x="210566" y="2318923"/>
                    <a:pt x="337566" y="2344323"/>
                    <a:pt x="375666" y="2430048"/>
                  </a:cubicBezTo>
                  <a:cubicBezTo>
                    <a:pt x="413766" y="2515773"/>
                    <a:pt x="435991" y="2642773"/>
                    <a:pt x="432816" y="2753898"/>
                  </a:cubicBezTo>
                  <a:cubicBezTo>
                    <a:pt x="429641" y="2865023"/>
                    <a:pt x="401066" y="2979323"/>
                    <a:pt x="356616" y="3096798"/>
                  </a:cubicBezTo>
                  <a:cubicBezTo>
                    <a:pt x="312166" y="3214273"/>
                    <a:pt x="213741" y="3376198"/>
                    <a:pt x="166116" y="3458748"/>
                  </a:cubicBezTo>
                  <a:cubicBezTo>
                    <a:pt x="118491" y="3541298"/>
                    <a:pt x="42291" y="3541298"/>
                    <a:pt x="70866" y="3592098"/>
                  </a:cubicBezTo>
                  <a:cubicBezTo>
                    <a:pt x="99441" y="3642898"/>
                    <a:pt x="270891" y="3804823"/>
                    <a:pt x="337566" y="3763548"/>
                  </a:cubicBezTo>
                  <a:cubicBezTo>
                    <a:pt x="404241" y="3722273"/>
                    <a:pt x="413766" y="3538123"/>
                    <a:pt x="470916" y="3344448"/>
                  </a:cubicBezTo>
                  <a:cubicBezTo>
                    <a:pt x="528066" y="3150773"/>
                    <a:pt x="674116" y="2779298"/>
                    <a:pt x="680466" y="2601498"/>
                  </a:cubicBezTo>
                  <a:cubicBezTo>
                    <a:pt x="686816" y="2423698"/>
                    <a:pt x="531241" y="2376073"/>
                    <a:pt x="509016" y="2277648"/>
                  </a:cubicBezTo>
                  <a:cubicBezTo>
                    <a:pt x="486791" y="2179223"/>
                    <a:pt x="524891" y="2109373"/>
                    <a:pt x="547116" y="2010948"/>
                  </a:cubicBezTo>
                  <a:cubicBezTo>
                    <a:pt x="569341" y="1912523"/>
                    <a:pt x="601091" y="1788698"/>
                    <a:pt x="642366" y="1687098"/>
                  </a:cubicBezTo>
                  <a:cubicBezTo>
                    <a:pt x="683641" y="1585498"/>
                    <a:pt x="782066" y="1496598"/>
                    <a:pt x="794766" y="1401348"/>
                  </a:cubicBezTo>
                  <a:cubicBezTo>
                    <a:pt x="807466" y="1306098"/>
                    <a:pt x="772541" y="1226723"/>
                    <a:pt x="718566" y="1115598"/>
                  </a:cubicBezTo>
                  <a:cubicBezTo>
                    <a:pt x="664591" y="1004473"/>
                    <a:pt x="543941" y="852073"/>
                    <a:pt x="470916" y="734598"/>
                  </a:cubicBezTo>
                  <a:cubicBezTo>
                    <a:pt x="397891" y="617123"/>
                    <a:pt x="308991" y="528223"/>
                    <a:pt x="280416" y="410748"/>
                  </a:cubicBezTo>
                  <a:cubicBezTo>
                    <a:pt x="251841" y="293273"/>
                    <a:pt x="372491" y="90073"/>
                    <a:pt x="337566" y="29748"/>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p:cNvGrpSpPr/>
            <p:nvPr/>
          </p:nvGrpSpPr>
          <p:grpSpPr>
            <a:xfrm>
              <a:off x="6320846" y="3477677"/>
              <a:ext cx="277454" cy="308810"/>
              <a:chOff x="4919622" y="3534325"/>
              <a:chExt cx="360663" cy="401423"/>
            </a:xfrm>
          </p:grpSpPr>
          <p:sp>
            <p:nvSpPr>
              <p:cNvPr id="127" name="Freeform 100"/>
              <p:cNvSpPr>
                <a:spLocks/>
              </p:cNvSpPr>
              <p:nvPr/>
            </p:nvSpPr>
            <p:spPr bwMode="auto">
              <a:xfrm>
                <a:off x="5011023" y="3534325"/>
                <a:ext cx="35202" cy="230972"/>
              </a:xfrm>
              <a:custGeom>
                <a:avLst/>
                <a:gdLst>
                  <a:gd name="T0" fmla="*/ 36 w 114"/>
                  <a:gd name="T1" fmla="*/ 17 h 747"/>
                  <a:gd name="T2" fmla="*/ 49 w 114"/>
                  <a:gd name="T3" fmla="*/ 51 h 747"/>
                  <a:gd name="T4" fmla="*/ 62 w 114"/>
                  <a:gd name="T5" fmla="*/ 85 h 747"/>
                  <a:gd name="T6" fmla="*/ 74 w 114"/>
                  <a:gd name="T7" fmla="*/ 123 h 747"/>
                  <a:gd name="T8" fmla="*/ 85 w 114"/>
                  <a:gd name="T9" fmla="*/ 160 h 747"/>
                  <a:gd name="T10" fmla="*/ 93 w 114"/>
                  <a:gd name="T11" fmla="*/ 196 h 747"/>
                  <a:gd name="T12" fmla="*/ 99 w 114"/>
                  <a:gd name="T13" fmla="*/ 232 h 747"/>
                  <a:gd name="T14" fmla="*/ 104 w 114"/>
                  <a:gd name="T15" fmla="*/ 270 h 747"/>
                  <a:gd name="T16" fmla="*/ 110 w 114"/>
                  <a:gd name="T17" fmla="*/ 319 h 747"/>
                  <a:gd name="T18" fmla="*/ 112 w 114"/>
                  <a:gd name="T19" fmla="*/ 376 h 747"/>
                  <a:gd name="T20" fmla="*/ 112 w 114"/>
                  <a:gd name="T21" fmla="*/ 433 h 747"/>
                  <a:gd name="T22" fmla="*/ 110 w 114"/>
                  <a:gd name="T23" fmla="*/ 490 h 747"/>
                  <a:gd name="T24" fmla="*/ 104 w 114"/>
                  <a:gd name="T25" fmla="*/ 549 h 747"/>
                  <a:gd name="T26" fmla="*/ 97 w 114"/>
                  <a:gd name="T27" fmla="*/ 605 h 747"/>
                  <a:gd name="T28" fmla="*/ 89 w 114"/>
                  <a:gd name="T29" fmla="*/ 663 h 747"/>
                  <a:gd name="T30" fmla="*/ 81 w 114"/>
                  <a:gd name="T31" fmla="*/ 719 h 747"/>
                  <a:gd name="T32" fmla="*/ 72 w 114"/>
                  <a:gd name="T33" fmla="*/ 736 h 747"/>
                  <a:gd name="T34" fmla="*/ 64 w 114"/>
                  <a:gd name="T35" fmla="*/ 713 h 747"/>
                  <a:gd name="T36" fmla="*/ 61 w 114"/>
                  <a:gd name="T37" fmla="*/ 692 h 747"/>
                  <a:gd name="T38" fmla="*/ 59 w 114"/>
                  <a:gd name="T39" fmla="*/ 669 h 747"/>
                  <a:gd name="T40" fmla="*/ 57 w 114"/>
                  <a:gd name="T41" fmla="*/ 646 h 747"/>
                  <a:gd name="T42" fmla="*/ 57 w 114"/>
                  <a:gd name="T43" fmla="*/ 620 h 747"/>
                  <a:gd name="T44" fmla="*/ 57 w 114"/>
                  <a:gd name="T45" fmla="*/ 593 h 747"/>
                  <a:gd name="T46" fmla="*/ 61 w 114"/>
                  <a:gd name="T47" fmla="*/ 566 h 747"/>
                  <a:gd name="T48" fmla="*/ 57 w 114"/>
                  <a:gd name="T49" fmla="*/ 553 h 747"/>
                  <a:gd name="T50" fmla="*/ 40 w 114"/>
                  <a:gd name="T51" fmla="*/ 566 h 747"/>
                  <a:gd name="T52" fmla="*/ 32 w 114"/>
                  <a:gd name="T53" fmla="*/ 549 h 747"/>
                  <a:gd name="T54" fmla="*/ 26 w 114"/>
                  <a:gd name="T55" fmla="*/ 508 h 747"/>
                  <a:gd name="T56" fmla="*/ 21 w 114"/>
                  <a:gd name="T57" fmla="*/ 468 h 747"/>
                  <a:gd name="T58" fmla="*/ 17 w 114"/>
                  <a:gd name="T59" fmla="*/ 426 h 747"/>
                  <a:gd name="T60" fmla="*/ 11 w 114"/>
                  <a:gd name="T61" fmla="*/ 384 h 747"/>
                  <a:gd name="T62" fmla="*/ 7 w 114"/>
                  <a:gd name="T63" fmla="*/ 344 h 747"/>
                  <a:gd name="T64" fmla="*/ 4 w 114"/>
                  <a:gd name="T65" fmla="*/ 304 h 747"/>
                  <a:gd name="T66" fmla="*/ 2 w 114"/>
                  <a:gd name="T67" fmla="*/ 264 h 747"/>
                  <a:gd name="T68" fmla="*/ 0 w 114"/>
                  <a:gd name="T69" fmla="*/ 228 h 747"/>
                  <a:gd name="T70" fmla="*/ 0 w 114"/>
                  <a:gd name="T71" fmla="*/ 196 h 747"/>
                  <a:gd name="T72" fmla="*/ 0 w 114"/>
                  <a:gd name="T73" fmla="*/ 163 h 747"/>
                  <a:gd name="T74" fmla="*/ 2 w 114"/>
                  <a:gd name="T75" fmla="*/ 133 h 747"/>
                  <a:gd name="T76" fmla="*/ 4 w 114"/>
                  <a:gd name="T77" fmla="*/ 101 h 747"/>
                  <a:gd name="T78" fmla="*/ 7 w 114"/>
                  <a:gd name="T79" fmla="*/ 70 h 747"/>
                  <a:gd name="T80" fmla="*/ 13 w 114"/>
                  <a:gd name="T81" fmla="*/ 42 h 747"/>
                  <a:gd name="T82" fmla="*/ 23 w 114"/>
                  <a:gd name="T83" fmla="*/ 13 h 747"/>
                  <a:gd name="T84" fmla="*/ 28 w 114"/>
                  <a:gd name="T85" fmla="*/ 0 h 7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14" h="747">
                    <a:moveTo>
                      <a:pt x="28" y="0"/>
                    </a:moveTo>
                    <a:lnTo>
                      <a:pt x="36" y="17"/>
                    </a:lnTo>
                    <a:lnTo>
                      <a:pt x="43" y="34"/>
                    </a:lnTo>
                    <a:lnTo>
                      <a:pt x="49" y="51"/>
                    </a:lnTo>
                    <a:lnTo>
                      <a:pt x="57" y="68"/>
                    </a:lnTo>
                    <a:lnTo>
                      <a:pt x="62" y="85"/>
                    </a:lnTo>
                    <a:lnTo>
                      <a:pt x="68" y="104"/>
                    </a:lnTo>
                    <a:lnTo>
                      <a:pt x="74" y="123"/>
                    </a:lnTo>
                    <a:lnTo>
                      <a:pt x="81" y="142"/>
                    </a:lnTo>
                    <a:lnTo>
                      <a:pt x="85" y="160"/>
                    </a:lnTo>
                    <a:lnTo>
                      <a:pt x="89" y="177"/>
                    </a:lnTo>
                    <a:lnTo>
                      <a:pt x="93" y="196"/>
                    </a:lnTo>
                    <a:lnTo>
                      <a:pt x="97" y="215"/>
                    </a:lnTo>
                    <a:lnTo>
                      <a:pt x="99" y="232"/>
                    </a:lnTo>
                    <a:lnTo>
                      <a:pt x="102" y="253"/>
                    </a:lnTo>
                    <a:lnTo>
                      <a:pt x="104" y="270"/>
                    </a:lnTo>
                    <a:lnTo>
                      <a:pt x="108" y="291"/>
                    </a:lnTo>
                    <a:lnTo>
                      <a:pt x="110" y="319"/>
                    </a:lnTo>
                    <a:lnTo>
                      <a:pt x="112" y="348"/>
                    </a:lnTo>
                    <a:lnTo>
                      <a:pt x="112" y="376"/>
                    </a:lnTo>
                    <a:lnTo>
                      <a:pt x="114" y="405"/>
                    </a:lnTo>
                    <a:lnTo>
                      <a:pt x="112" y="433"/>
                    </a:lnTo>
                    <a:lnTo>
                      <a:pt x="112" y="462"/>
                    </a:lnTo>
                    <a:lnTo>
                      <a:pt x="110" y="490"/>
                    </a:lnTo>
                    <a:lnTo>
                      <a:pt x="108" y="523"/>
                    </a:lnTo>
                    <a:lnTo>
                      <a:pt x="104" y="549"/>
                    </a:lnTo>
                    <a:lnTo>
                      <a:pt x="100" y="576"/>
                    </a:lnTo>
                    <a:lnTo>
                      <a:pt x="97" y="605"/>
                    </a:lnTo>
                    <a:lnTo>
                      <a:pt x="95" y="633"/>
                    </a:lnTo>
                    <a:lnTo>
                      <a:pt x="89" y="663"/>
                    </a:lnTo>
                    <a:lnTo>
                      <a:pt x="85" y="690"/>
                    </a:lnTo>
                    <a:lnTo>
                      <a:pt x="81" y="719"/>
                    </a:lnTo>
                    <a:lnTo>
                      <a:pt x="78" y="747"/>
                    </a:lnTo>
                    <a:lnTo>
                      <a:pt x="72" y="736"/>
                    </a:lnTo>
                    <a:lnTo>
                      <a:pt x="68" y="726"/>
                    </a:lnTo>
                    <a:lnTo>
                      <a:pt x="64" y="713"/>
                    </a:lnTo>
                    <a:lnTo>
                      <a:pt x="64" y="703"/>
                    </a:lnTo>
                    <a:lnTo>
                      <a:pt x="61" y="692"/>
                    </a:lnTo>
                    <a:lnTo>
                      <a:pt x="59" y="682"/>
                    </a:lnTo>
                    <a:lnTo>
                      <a:pt x="59" y="669"/>
                    </a:lnTo>
                    <a:lnTo>
                      <a:pt x="59" y="658"/>
                    </a:lnTo>
                    <a:lnTo>
                      <a:pt x="57" y="646"/>
                    </a:lnTo>
                    <a:lnTo>
                      <a:pt x="57" y="633"/>
                    </a:lnTo>
                    <a:lnTo>
                      <a:pt x="57" y="620"/>
                    </a:lnTo>
                    <a:lnTo>
                      <a:pt x="57" y="610"/>
                    </a:lnTo>
                    <a:lnTo>
                      <a:pt x="57" y="593"/>
                    </a:lnTo>
                    <a:lnTo>
                      <a:pt x="59" y="580"/>
                    </a:lnTo>
                    <a:lnTo>
                      <a:pt x="61" y="566"/>
                    </a:lnTo>
                    <a:lnTo>
                      <a:pt x="62" y="551"/>
                    </a:lnTo>
                    <a:lnTo>
                      <a:pt x="57" y="553"/>
                    </a:lnTo>
                    <a:lnTo>
                      <a:pt x="49" y="559"/>
                    </a:lnTo>
                    <a:lnTo>
                      <a:pt x="40" y="566"/>
                    </a:lnTo>
                    <a:lnTo>
                      <a:pt x="36" y="570"/>
                    </a:lnTo>
                    <a:lnTo>
                      <a:pt x="32" y="549"/>
                    </a:lnTo>
                    <a:lnTo>
                      <a:pt x="30" y="528"/>
                    </a:lnTo>
                    <a:lnTo>
                      <a:pt x="26" y="508"/>
                    </a:lnTo>
                    <a:lnTo>
                      <a:pt x="24" y="489"/>
                    </a:lnTo>
                    <a:lnTo>
                      <a:pt x="21" y="468"/>
                    </a:lnTo>
                    <a:lnTo>
                      <a:pt x="19" y="447"/>
                    </a:lnTo>
                    <a:lnTo>
                      <a:pt x="17" y="426"/>
                    </a:lnTo>
                    <a:lnTo>
                      <a:pt x="15" y="407"/>
                    </a:lnTo>
                    <a:lnTo>
                      <a:pt x="11" y="384"/>
                    </a:lnTo>
                    <a:lnTo>
                      <a:pt x="9" y="365"/>
                    </a:lnTo>
                    <a:lnTo>
                      <a:pt x="7" y="344"/>
                    </a:lnTo>
                    <a:lnTo>
                      <a:pt x="5" y="325"/>
                    </a:lnTo>
                    <a:lnTo>
                      <a:pt x="4" y="304"/>
                    </a:lnTo>
                    <a:lnTo>
                      <a:pt x="2" y="285"/>
                    </a:lnTo>
                    <a:lnTo>
                      <a:pt x="2" y="264"/>
                    </a:lnTo>
                    <a:lnTo>
                      <a:pt x="2" y="245"/>
                    </a:lnTo>
                    <a:lnTo>
                      <a:pt x="0" y="228"/>
                    </a:lnTo>
                    <a:lnTo>
                      <a:pt x="0" y="211"/>
                    </a:lnTo>
                    <a:lnTo>
                      <a:pt x="0" y="196"/>
                    </a:lnTo>
                    <a:lnTo>
                      <a:pt x="0" y="181"/>
                    </a:lnTo>
                    <a:lnTo>
                      <a:pt x="0" y="163"/>
                    </a:lnTo>
                    <a:lnTo>
                      <a:pt x="0" y="148"/>
                    </a:lnTo>
                    <a:lnTo>
                      <a:pt x="2" y="133"/>
                    </a:lnTo>
                    <a:lnTo>
                      <a:pt x="4" y="118"/>
                    </a:lnTo>
                    <a:lnTo>
                      <a:pt x="4" y="101"/>
                    </a:lnTo>
                    <a:lnTo>
                      <a:pt x="5" y="87"/>
                    </a:lnTo>
                    <a:lnTo>
                      <a:pt x="7" y="70"/>
                    </a:lnTo>
                    <a:lnTo>
                      <a:pt x="11" y="57"/>
                    </a:lnTo>
                    <a:lnTo>
                      <a:pt x="13" y="42"/>
                    </a:lnTo>
                    <a:lnTo>
                      <a:pt x="17" y="28"/>
                    </a:lnTo>
                    <a:lnTo>
                      <a:pt x="23" y="13"/>
                    </a:lnTo>
                    <a:lnTo>
                      <a:pt x="28" y="0"/>
                    </a:lnTo>
                    <a:lnTo>
                      <a:pt x="28" y="0"/>
                    </a:lnTo>
                    <a:close/>
                  </a:path>
                </a:pathLst>
              </a:custGeom>
              <a:solidFill>
                <a:srgbClr val="B3B02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8" name="Freeform 101"/>
              <p:cNvSpPr>
                <a:spLocks/>
              </p:cNvSpPr>
              <p:nvPr/>
            </p:nvSpPr>
            <p:spPr bwMode="auto">
              <a:xfrm>
                <a:off x="4919622" y="3541118"/>
                <a:ext cx="96959" cy="295818"/>
              </a:xfrm>
              <a:custGeom>
                <a:avLst/>
                <a:gdLst>
                  <a:gd name="T0" fmla="*/ 14 w 316"/>
                  <a:gd name="T1" fmla="*/ 17 h 956"/>
                  <a:gd name="T2" fmla="*/ 38 w 316"/>
                  <a:gd name="T3" fmla="*/ 51 h 956"/>
                  <a:gd name="T4" fmla="*/ 61 w 316"/>
                  <a:gd name="T5" fmla="*/ 87 h 956"/>
                  <a:gd name="T6" fmla="*/ 78 w 316"/>
                  <a:gd name="T7" fmla="*/ 118 h 956"/>
                  <a:gd name="T8" fmla="*/ 90 w 316"/>
                  <a:gd name="T9" fmla="*/ 139 h 956"/>
                  <a:gd name="T10" fmla="*/ 105 w 316"/>
                  <a:gd name="T11" fmla="*/ 177 h 956"/>
                  <a:gd name="T12" fmla="*/ 126 w 316"/>
                  <a:gd name="T13" fmla="*/ 232 h 956"/>
                  <a:gd name="T14" fmla="*/ 145 w 316"/>
                  <a:gd name="T15" fmla="*/ 289 h 956"/>
                  <a:gd name="T16" fmla="*/ 160 w 316"/>
                  <a:gd name="T17" fmla="*/ 346 h 956"/>
                  <a:gd name="T18" fmla="*/ 175 w 316"/>
                  <a:gd name="T19" fmla="*/ 405 h 956"/>
                  <a:gd name="T20" fmla="*/ 190 w 316"/>
                  <a:gd name="T21" fmla="*/ 462 h 956"/>
                  <a:gd name="T22" fmla="*/ 204 w 316"/>
                  <a:gd name="T23" fmla="*/ 517 h 956"/>
                  <a:gd name="T24" fmla="*/ 219 w 316"/>
                  <a:gd name="T25" fmla="*/ 572 h 956"/>
                  <a:gd name="T26" fmla="*/ 232 w 316"/>
                  <a:gd name="T27" fmla="*/ 614 h 956"/>
                  <a:gd name="T28" fmla="*/ 244 w 316"/>
                  <a:gd name="T29" fmla="*/ 635 h 956"/>
                  <a:gd name="T30" fmla="*/ 257 w 316"/>
                  <a:gd name="T31" fmla="*/ 659 h 956"/>
                  <a:gd name="T32" fmla="*/ 268 w 316"/>
                  <a:gd name="T33" fmla="*/ 686 h 956"/>
                  <a:gd name="T34" fmla="*/ 278 w 316"/>
                  <a:gd name="T35" fmla="*/ 711 h 956"/>
                  <a:gd name="T36" fmla="*/ 289 w 316"/>
                  <a:gd name="T37" fmla="*/ 737 h 956"/>
                  <a:gd name="T38" fmla="*/ 299 w 316"/>
                  <a:gd name="T39" fmla="*/ 764 h 956"/>
                  <a:gd name="T40" fmla="*/ 306 w 316"/>
                  <a:gd name="T41" fmla="*/ 791 h 956"/>
                  <a:gd name="T42" fmla="*/ 312 w 316"/>
                  <a:gd name="T43" fmla="*/ 821 h 956"/>
                  <a:gd name="T44" fmla="*/ 316 w 316"/>
                  <a:gd name="T45" fmla="*/ 861 h 956"/>
                  <a:gd name="T46" fmla="*/ 312 w 316"/>
                  <a:gd name="T47" fmla="*/ 897 h 956"/>
                  <a:gd name="T48" fmla="*/ 306 w 316"/>
                  <a:gd name="T49" fmla="*/ 933 h 956"/>
                  <a:gd name="T50" fmla="*/ 272 w 316"/>
                  <a:gd name="T51" fmla="*/ 907 h 956"/>
                  <a:gd name="T52" fmla="*/ 221 w 316"/>
                  <a:gd name="T53" fmla="*/ 815 h 956"/>
                  <a:gd name="T54" fmla="*/ 175 w 316"/>
                  <a:gd name="T55" fmla="*/ 720 h 956"/>
                  <a:gd name="T56" fmla="*/ 137 w 316"/>
                  <a:gd name="T57" fmla="*/ 623 h 956"/>
                  <a:gd name="T58" fmla="*/ 103 w 316"/>
                  <a:gd name="T59" fmla="*/ 523 h 956"/>
                  <a:gd name="T60" fmla="*/ 72 w 316"/>
                  <a:gd name="T61" fmla="*/ 420 h 956"/>
                  <a:gd name="T62" fmla="*/ 50 w 316"/>
                  <a:gd name="T63" fmla="*/ 319 h 956"/>
                  <a:gd name="T64" fmla="*/ 29 w 316"/>
                  <a:gd name="T65" fmla="*/ 216 h 956"/>
                  <a:gd name="T66" fmla="*/ 21 w 316"/>
                  <a:gd name="T67" fmla="*/ 154 h 956"/>
                  <a:gd name="T68" fmla="*/ 17 w 316"/>
                  <a:gd name="T69" fmla="*/ 131 h 956"/>
                  <a:gd name="T70" fmla="*/ 14 w 316"/>
                  <a:gd name="T71" fmla="*/ 100 h 956"/>
                  <a:gd name="T72" fmla="*/ 10 w 316"/>
                  <a:gd name="T73" fmla="*/ 70 h 956"/>
                  <a:gd name="T74" fmla="*/ 6 w 316"/>
                  <a:gd name="T75" fmla="*/ 49 h 956"/>
                  <a:gd name="T76" fmla="*/ 2 w 316"/>
                  <a:gd name="T77" fmla="*/ 19 h 956"/>
                  <a:gd name="T78" fmla="*/ 0 w 316"/>
                  <a:gd name="T79" fmla="*/ 0 h 9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16" h="956">
                    <a:moveTo>
                      <a:pt x="0" y="0"/>
                    </a:moveTo>
                    <a:lnTo>
                      <a:pt x="14" y="17"/>
                    </a:lnTo>
                    <a:lnTo>
                      <a:pt x="27" y="34"/>
                    </a:lnTo>
                    <a:lnTo>
                      <a:pt x="38" y="51"/>
                    </a:lnTo>
                    <a:lnTo>
                      <a:pt x="52" y="70"/>
                    </a:lnTo>
                    <a:lnTo>
                      <a:pt x="61" y="87"/>
                    </a:lnTo>
                    <a:lnTo>
                      <a:pt x="72" y="108"/>
                    </a:lnTo>
                    <a:lnTo>
                      <a:pt x="78" y="118"/>
                    </a:lnTo>
                    <a:lnTo>
                      <a:pt x="84" y="127"/>
                    </a:lnTo>
                    <a:lnTo>
                      <a:pt x="90" y="139"/>
                    </a:lnTo>
                    <a:lnTo>
                      <a:pt x="95" y="150"/>
                    </a:lnTo>
                    <a:lnTo>
                      <a:pt x="105" y="177"/>
                    </a:lnTo>
                    <a:lnTo>
                      <a:pt x="116" y="203"/>
                    </a:lnTo>
                    <a:lnTo>
                      <a:pt x="126" y="232"/>
                    </a:lnTo>
                    <a:lnTo>
                      <a:pt x="137" y="260"/>
                    </a:lnTo>
                    <a:lnTo>
                      <a:pt x="145" y="289"/>
                    </a:lnTo>
                    <a:lnTo>
                      <a:pt x="152" y="317"/>
                    </a:lnTo>
                    <a:lnTo>
                      <a:pt x="160" y="346"/>
                    </a:lnTo>
                    <a:lnTo>
                      <a:pt x="169" y="376"/>
                    </a:lnTo>
                    <a:lnTo>
                      <a:pt x="175" y="405"/>
                    </a:lnTo>
                    <a:lnTo>
                      <a:pt x="183" y="433"/>
                    </a:lnTo>
                    <a:lnTo>
                      <a:pt x="190" y="462"/>
                    </a:lnTo>
                    <a:lnTo>
                      <a:pt x="198" y="490"/>
                    </a:lnTo>
                    <a:lnTo>
                      <a:pt x="204" y="517"/>
                    </a:lnTo>
                    <a:lnTo>
                      <a:pt x="211" y="545"/>
                    </a:lnTo>
                    <a:lnTo>
                      <a:pt x="219" y="572"/>
                    </a:lnTo>
                    <a:lnTo>
                      <a:pt x="226" y="601"/>
                    </a:lnTo>
                    <a:lnTo>
                      <a:pt x="232" y="614"/>
                    </a:lnTo>
                    <a:lnTo>
                      <a:pt x="238" y="623"/>
                    </a:lnTo>
                    <a:lnTo>
                      <a:pt x="244" y="635"/>
                    </a:lnTo>
                    <a:lnTo>
                      <a:pt x="251" y="646"/>
                    </a:lnTo>
                    <a:lnTo>
                      <a:pt x="257" y="659"/>
                    </a:lnTo>
                    <a:lnTo>
                      <a:pt x="263" y="671"/>
                    </a:lnTo>
                    <a:lnTo>
                      <a:pt x="268" y="686"/>
                    </a:lnTo>
                    <a:lnTo>
                      <a:pt x="274" y="697"/>
                    </a:lnTo>
                    <a:lnTo>
                      <a:pt x="278" y="711"/>
                    </a:lnTo>
                    <a:lnTo>
                      <a:pt x="283" y="722"/>
                    </a:lnTo>
                    <a:lnTo>
                      <a:pt x="289" y="737"/>
                    </a:lnTo>
                    <a:lnTo>
                      <a:pt x="295" y="749"/>
                    </a:lnTo>
                    <a:lnTo>
                      <a:pt x="299" y="764"/>
                    </a:lnTo>
                    <a:lnTo>
                      <a:pt x="302" y="775"/>
                    </a:lnTo>
                    <a:lnTo>
                      <a:pt x="306" y="791"/>
                    </a:lnTo>
                    <a:lnTo>
                      <a:pt x="310" y="804"/>
                    </a:lnTo>
                    <a:lnTo>
                      <a:pt x="312" y="821"/>
                    </a:lnTo>
                    <a:lnTo>
                      <a:pt x="316" y="842"/>
                    </a:lnTo>
                    <a:lnTo>
                      <a:pt x="316" y="861"/>
                    </a:lnTo>
                    <a:lnTo>
                      <a:pt x="316" y="880"/>
                    </a:lnTo>
                    <a:lnTo>
                      <a:pt x="312" y="897"/>
                    </a:lnTo>
                    <a:lnTo>
                      <a:pt x="310" y="916"/>
                    </a:lnTo>
                    <a:lnTo>
                      <a:pt x="306" y="933"/>
                    </a:lnTo>
                    <a:lnTo>
                      <a:pt x="302" y="956"/>
                    </a:lnTo>
                    <a:lnTo>
                      <a:pt x="272" y="907"/>
                    </a:lnTo>
                    <a:lnTo>
                      <a:pt x="245" y="863"/>
                    </a:lnTo>
                    <a:lnTo>
                      <a:pt x="221" y="815"/>
                    </a:lnTo>
                    <a:lnTo>
                      <a:pt x="198" y="768"/>
                    </a:lnTo>
                    <a:lnTo>
                      <a:pt x="175" y="720"/>
                    </a:lnTo>
                    <a:lnTo>
                      <a:pt x="156" y="671"/>
                    </a:lnTo>
                    <a:lnTo>
                      <a:pt x="137" y="623"/>
                    </a:lnTo>
                    <a:lnTo>
                      <a:pt x="120" y="574"/>
                    </a:lnTo>
                    <a:lnTo>
                      <a:pt x="103" y="523"/>
                    </a:lnTo>
                    <a:lnTo>
                      <a:pt x="88" y="471"/>
                    </a:lnTo>
                    <a:lnTo>
                      <a:pt x="72" y="420"/>
                    </a:lnTo>
                    <a:lnTo>
                      <a:pt x="61" y="370"/>
                    </a:lnTo>
                    <a:lnTo>
                      <a:pt x="50" y="319"/>
                    </a:lnTo>
                    <a:lnTo>
                      <a:pt x="38" y="268"/>
                    </a:lnTo>
                    <a:lnTo>
                      <a:pt x="29" y="216"/>
                    </a:lnTo>
                    <a:lnTo>
                      <a:pt x="23" y="165"/>
                    </a:lnTo>
                    <a:lnTo>
                      <a:pt x="21" y="154"/>
                    </a:lnTo>
                    <a:lnTo>
                      <a:pt x="19" y="142"/>
                    </a:lnTo>
                    <a:lnTo>
                      <a:pt x="17" y="131"/>
                    </a:lnTo>
                    <a:lnTo>
                      <a:pt x="17" y="121"/>
                    </a:lnTo>
                    <a:lnTo>
                      <a:pt x="14" y="100"/>
                    </a:lnTo>
                    <a:lnTo>
                      <a:pt x="12" y="81"/>
                    </a:lnTo>
                    <a:lnTo>
                      <a:pt x="10" y="70"/>
                    </a:lnTo>
                    <a:lnTo>
                      <a:pt x="8" y="59"/>
                    </a:lnTo>
                    <a:lnTo>
                      <a:pt x="6" y="49"/>
                    </a:lnTo>
                    <a:lnTo>
                      <a:pt x="6" y="40"/>
                    </a:lnTo>
                    <a:lnTo>
                      <a:pt x="2" y="19"/>
                    </a:lnTo>
                    <a:lnTo>
                      <a:pt x="0" y="0"/>
                    </a:lnTo>
                    <a:lnTo>
                      <a:pt x="0" y="0"/>
                    </a:lnTo>
                    <a:close/>
                  </a:path>
                </a:pathLst>
              </a:custGeom>
              <a:solidFill>
                <a:srgbClr val="D1D1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9" name="Freeform 103"/>
              <p:cNvSpPr>
                <a:spLocks/>
              </p:cNvSpPr>
              <p:nvPr/>
            </p:nvSpPr>
            <p:spPr bwMode="auto">
              <a:xfrm>
                <a:off x="5069075" y="3561498"/>
                <a:ext cx="32732" cy="121662"/>
              </a:xfrm>
              <a:custGeom>
                <a:avLst/>
                <a:gdLst>
                  <a:gd name="T0" fmla="*/ 42 w 106"/>
                  <a:gd name="T1" fmla="*/ 14 h 396"/>
                  <a:gd name="T2" fmla="*/ 55 w 106"/>
                  <a:gd name="T3" fmla="*/ 40 h 396"/>
                  <a:gd name="T4" fmla="*/ 66 w 106"/>
                  <a:gd name="T5" fmla="*/ 63 h 396"/>
                  <a:gd name="T6" fmla="*/ 76 w 106"/>
                  <a:gd name="T7" fmla="*/ 84 h 396"/>
                  <a:gd name="T8" fmla="*/ 83 w 106"/>
                  <a:gd name="T9" fmla="*/ 107 h 396"/>
                  <a:gd name="T10" fmla="*/ 93 w 106"/>
                  <a:gd name="T11" fmla="*/ 132 h 396"/>
                  <a:gd name="T12" fmla="*/ 101 w 106"/>
                  <a:gd name="T13" fmla="*/ 156 h 396"/>
                  <a:gd name="T14" fmla="*/ 104 w 106"/>
                  <a:gd name="T15" fmla="*/ 181 h 396"/>
                  <a:gd name="T16" fmla="*/ 104 w 106"/>
                  <a:gd name="T17" fmla="*/ 208 h 396"/>
                  <a:gd name="T18" fmla="*/ 104 w 106"/>
                  <a:gd name="T19" fmla="*/ 232 h 396"/>
                  <a:gd name="T20" fmla="*/ 99 w 106"/>
                  <a:gd name="T21" fmla="*/ 259 h 396"/>
                  <a:gd name="T22" fmla="*/ 80 w 106"/>
                  <a:gd name="T23" fmla="*/ 268 h 396"/>
                  <a:gd name="T24" fmla="*/ 59 w 106"/>
                  <a:gd name="T25" fmla="*/ 276 h 396"/>
                  <a:gd name="T26" fmla="*/ 49 w 106"/>
                  <a:gd name="T27" fmla="*/ 299 h 396"/>
                  <a:gd name="T28" fmla="*/ 45 w 106"/>
                  <a:gd name="T29" fmla="*/ 327 h 396"/>
                  <a:gd name="T30" fmla="*/ 40 w 106"/>
                  <a:gd name="T31" fmla="*/ 358 h 396"/>
                  <a:gd name="T32" fmla="*/ 32 w 106"/>
                  <a:gd name="T33" fmla="*/ 384 h 396"/>
                  <a:gd name="T34" fmla="*/ 17 w 106"/>
                  <a:gd name="T35" fmla="*/ 383 h 396"/>
                  <a:gd name="T36" fmla="*/ 4 w 106"/>
                  <a:gd name="T37" fmla="*/ 352 h 396"/>
                  <a:gd name="T38" fmla="*/ 0 w 106"/>
                  <a:gd name="T39" fmla="*/ 322 h 396"/>
                  <a:gd name="T40" fmla="*/ 0 w 106"/>
                  <a:gd name="T41" fmla="*/ 295 h 396"/>
                  <a:gd name="T42" fmla="*/ 2 w 106"/>
                  <a:gd name="T43" fmla="*/ 268 h 396"/>
                  <a:gd name="T44" fmla="*/ 6 w 106"/>
                  <a:gd name="T45" fmla="*/ 242 h 396"/>
                  <a:gd name="T46" fmla="*/ 7 w 106"/>
                  <a:gd name="T47" fmla="*/ 215 h 396"/>
                  <a:gd name="T48" fmla="*/ 9 w 106"/>
                  <a:gd name="T49" fmla="*/ 189 h 396"/>
                  <a:gd name="T50" fmla="*/ 9 w 106"/>
                  <a:gd name="T51" fmla="*/ 162 h 396"/>
                  <a:gd name="T52" fmla="*/ 9 w 106"/>
                  <a:gd name="T53" fmla="*/ 139 h 396"/>
                  <a:gd name="T54" fmla="*/ 11 w 106"/>
                  <a:gd name="T55" fmla="*/ 111 h 396"/>
                  <a:gd name="T56" fmla="*/ 15 w 106"/>
                  <a:gd name="T57" fmla="*/ 76 h 396"/>
                  <a:gd name="T58" fmla="*/ 21 w 106"/>
                  <a:gd name="T59" fmla="*/ 44 h 396"/>
                  <a:gd name="T60" fmla="*/ 26 w 106"/>
                  <a:gd name="T61" fmla="*/ 12 h 396"/>
                  <a:gd name="T62" fmla="*/ 32 w 106"/>
                  <a:gd name="T63" fmla="*/ 0 h 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6" h="396">
                    <a:moveTo>
                      <a:pt x="32" y="0"/>
                    </a:moveTo>
                    <a:lnTo>
                      <a:pt x="42" y="14"/>
                    </a:lnTo>
                    <a:lnTo>
                      <a:pt x="51" y="33"/>
                    </a:lnTo>
                    <a:lnTo>
                      <a:pt x="55" y="40"/>
                    </a:lnTo>
                    <a:lnTo>
                      <a:pt x="61" y="52"/>
                    </a:lnTo>
                    <a:lnTo>
                      <a:pt x="66" y="63"/>
                    </a:lnTo>
                    <a:lnTo>
                      <a:pt x="72" y="75"/>
                    </a:lnTo>
                    <a:lnTo>
                      <a:pt x="76" y="84"/>
                    </a:lnTo>
                    <a:lnTo>
                      <a:pt x="80" y="95"/>
                    </a:lnTo>
                    <a:lnTo>
                      <a:pt x="83" y="107"/>
                    </a:lnTo>
                    <a:lnTo>
                      <a:pt x="89" y="120"/>
                    </a:lnTo>
                    <a:lnTo>
                      <a:pt x="93" y="132"/>
                    </a:lnTo>
                    <a:lnTo>
                      <a:pt x="97" y="143"/>
                    </a:lnTo>
                    <a:lnTo>
                      <a:pt x="101" y="156"/>
                    </a:lnTo>
                    <a:lnTo>
                      <a:pt x="104" y="170"/>
                    </a:lnTo>
                    <a:lnTo>
                      <a:pt x="104" y="181"/>
                    </a:lnTo>
                    <a:lnTo>
                      <a:pt x="104" y="194"/>
                    </a:lnTo>
                    <a:lnTo>
                      <a:pt x="104" y="208"/>
                    </a:lnTo>
                    <a:lnTo>
                      <a:pt x="106" y="221"/>
                    </a:lnTo>
                    <a:lnTo>
                      <a:pt x="104" y="232"/>
                    </a:lnTo>
                    <a:lnTo>
                      <a:pt x="103" y="246"/>
                    </a:lnTo>
                    <a:lnTo>
                      <a:pt x="99" y="259"/>
                    </a:lnTo>
                    <a:lnTo>
                      <a:pt x="97" y="272"/>
                    </a:lnTo>
                    <a:lnTo>
                      <a:pt x="80" y="268"/>
                    </a:lnTo>
                    <a:lnTo>
                      <a:pt x="68" y="270"/>
                    </a:lnTo>
                    <a:lnTo>
                      <a:pt x="59" y="276"/>
                    </a:lnTo>
                    <a:lnTo>
                      <a:pt x="55" y="287"/>
                    </a:lnTo>
                    <a:lnTo>
                      <a:pt x="49" y="299"/>
                    </a:lnTo>
                    <a:lnTo>
                      <a:pt x="47" y="312"/>
                    </a:lnTo>
                    <a:lnTo>
                      <a:pt x="45" y="327"/>
                    </a:lnTo>
                    <a:lnTo>
                      <a:pt x="44" y="344"/>
                    </a:lnTo>
                    <a:lnTo>
                      <a:pt x="40" y="358"/>
                    </a:lnTo>
                    <a:lnTo>
                      <a:pt x="38" y="373"/>
                    </a:lnTo>
                    <a:lnTo>
                      <a:pt x="32" y="384"/>
                    </a:lnTo>
                    <a:lnTo>
                      <a:pt x="28" y="396"/>
                    </a:lnTo>
                    <a:lnTo>
                      <a:pt x="17" y="383"/>
                    </a:lnTo>
                    <a:lnTo>
                      <a:pt x="9" y="369"/>
                    </a:lnTo>
                    <a:lnTo>
                      <a:pt x="4" y="352"/>
                    </a:lnTo>
                    <a:lnTo>
                      <a:pt x="2" y="335"/>
                    </a:lnTo>
                    <a:lnTo>
                      <a:pt x="0" y="322"/>
                    </a:lnTo>
                    <a:lnTo>
                      <a:pt x="0" y="308"/>
                    </a:lnTo>
                    <a:lnTo>
                      <a:pt x="0" y="295"/>
                    </a:lnTo>
                    <a:lnTo>
                      <a:pt x="2" y="284"/>
                    </a:lnTo>
                    <a:lnTo>
                      <a:pt x="2" y="268"/>
                    </a:lnTo>
                    <a:lnTo>
                      <a:pt x="4" y="257"/>
                    </a:lnTo>
                    <a:lnTo>
                      <a:pt x="6" y="242"/>
                    </a:lnTo>
                    <a:lnTo>
                      <a:pt x="7" y="230"/>
                    </a:lnTo>
                    <a:lnTo>
                      <a:pt x="7" y="215"/>
                    </a:lnTo>
                    <a:lnTo>
                      <a:pt x="9" y="202"/>
                    </a:lnTo>
                    <a:lnTo>
                      <a:pt x="9" y="189"/>
                    </a:lnTo>
                    <a:lnTo>
                      <a:pt x="11" y="175"/>
                    </a:lnTo>
                    <a:lnTo>
                      <a:pt x="9" y="162"/>
                    </a:lnTo>
                    <a:lnTo>
                      <a:pt x="9" y="151"/>
                    </a:lnTo>
                    <a:lnTo>
                      <a:pt x="9" y="139"/>
                    </a:lnTo>
                    <a:lnTo>
                      <a:pt x="9" y="128"/>
                    </a:lnTo>
                    <a:lnTo>
                      <a:pt x="11" y="111"/>
                    </a:lnTo>
                    <a:lnTo>
                      <a:pt x="13" y="94"/>
                    </a:lnTo>
                    <a:lnTo>
                      <a:pt x="15" y="76"/>
                    </a:lnTo>
                    <a:lnTo>
                      <a:pt x="19" y="61"/>
                    </a:lnTo>
                    <a:lnTo>
                      <a:pt x="21" y="44"/>
                    </a:lnTo>
                    <a:lnTo>
                      <a:pt x="25" y="27"/>
                    </a:lnTo>
                    <a:lnTo>
                      <a:pt x="26" y="12"/>
                    </a:lnTo>
                    <a:lnTo>
                      <a:pt x="32" y="0"/>
                    </a:lnTo>
                    <a:lnTo>
                      <a:pt x="32" y="0"/>
                    </a:lnTo>
                    <a:close/>
                  </a:path>
                </a:pathLst>
              </a:custGeom>
              <a:solidFill>
                <a:srgbClr val="D1D1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0" name="Freeform 105"/>
              <p:cNvSpPr>
                <a:spLocks/>
              </p:cNvSpPr>
              <p:nvPr/>
            </p:nvSpPr>
            <p:spPr bwMode="auto">
              <a:xfrm>
                <a:off x="5062281" y="3574467"/>
                <a:ext cx="103135" cy="286554"/>
              </a:xfrm>
              <a:custGeom>
                <a:avLst/>
                <a:gdLst>
                  <a:gd name="T0" fmla="*/ 331 w 333"/>
                  <a:gd name="T1" fmla="*/ 17 h 930"/>
                  <a:gd name="T2" fmla="*/ 327 w 333"/>
                  <a:gd name="T3" fmla="*/ 55 h 930"/>
                  <a:gd name="T4" fmla="*/ 321 w 333"/>
                  <a:gd name="T5" fmla="*/ 91 h 930"/>
                  <a:gd name="T6" fmla="*/ 314 w 333"/>
                  <a:gd name="T7" fmla="*/ 128 h 930"/>
                  <a:gd name="T8" fmla="*/ 302 w 333"/>
                  <a:gd name="T9" fmla="*/ 160 h 930"/>
                  <a:gd name="T10" fmla="*/ 291 w 333"/>
                  <a:gd name="T11" fmla="*/ 190 h 930"/>
                  <a:gd name="T12" fmla="*/ 277 w 333"/>
                  <a:gd name="T13" fmla="*/ 223 h 930"/>
                  <a:gd name="T14" fmla="*/ 262 w 333"/>
                  <a:gd name="T15" fmla="*/ 253 h 930"/>
                  <a:gd name="T16" fmla="*/ 247 w 333"/>
                  <a:gd name="T17" fmla="*/ 285 h 930"/>
                  <a:gd name="T18" fmla="*/ 230 w 333"/>
                  <a:gd name="T19" fmla="*/ 316 h 930"/>
                  <a:gd name="T20" fmla="*/ 213 w 333"/>
                  <a:gd name="T21" fmla="*/ 350 h 930"/>
                  <a:gd name="T22" fmla="*/ 198 w 333"/>
                  <a:gd name="T23" fmla="*/ 379 h 930"/>
                  <a:gd name="T24" fmla="*/ 177 w 333"/>
                  <a:gd name="T25" fmla="*/ 417 h 930"/>
                  <a:gd name="T26" fmla="*/ 154 w 333"/>
                  <a:gd name="T27" fmla="*/ 464 h 930"/>
                  <a:gd name="T28" fmla="*/ 131 w 333"/>
                  <a:gd name="T29" fmla="*/ 514 h 930"/>
                  <a:gd name="T30" fmla="*/ 108 w 333"/>
                  <a:gd name="T31" fmla="*/ 571 h 930"/>
                  <a:gd name="T32" fmla="*/ 87 w 333"/>
                  <a:gd name="T33" fmla="*/ 624 h 930"/>
                  <a:gd name="T34" fmla="*/ 72 w 333"/>
                  <a:gd name="T35" fmla="*/ 681 h 930"/>
                  <a:gd name="T36" fmla="*/ 61 w 333"/>
                  <a:gd name="T37" fmla="*/ 738 h 930"/>
                  <a:gd name="T38" fmla="*/ 53 w 333"/>
                  <a:gd name="T39" fmla="*/ 791 h 930"/>
                  <a:gd name="T40" fmla="*/ 19 w 333"/>
                  <a:gd name="T41" fmla="*/ 930 h 930"/>
                  <a:gd name="T42" fmla="*/ 8 w 333"/>
                  <a:gd name="T43" fmla="*/ 890 h 930"/>
                  <a:gd name="T44" fmla="*/ 2 w 333"/>
                  <a:gd name="T45" fmla="*/ 852 h 930"/>
                  <a:gd name="T46" fmla="*/ 0 w 333"/>
                  <a:gd name="T47" fmla="*/ 808 h 930"/>
                  <a:gd name="T48" fmla="*/ 2 w 333"/>
                  <a:gd name="T49" fmla="*/ 765 h 930"/>
                  <a:gd name="T50" fmla="*/ 4 w 333"/>
                  <a:gd name="T51" fmla="*/ 721 h 930"/>
                  <a:gd name="T52" fmla="*/ 9 w 333"/>
                  <a:gd name="T53" fmla="*/ 675 h 930"/>
                  <a:gd name="T54" fmla="*/ 13 w 333"/>
                  <a:gd name="T55" fmla="*/ 628 h 930"/>
                  <a:gd name="T56" fmla="*/ 19 w 333"/>
                  <a:gd name="T57" fmla="*/ 588 h 930"/>
                  <a:gd name="T58" fmla="*/ 28 w 333"/>
                  <a:gd name="T59" fmla="*/ 555 h 930"/>
                  <a:gd name="T60" fmla="*/ 38 w 333"/>
                  <a:gd name="T61" fmla="*/ 527 h 930"/>
                  <a:gd name="T62" fmla="*/ 47 w 333"/>
                  <a:gd name="T63" fmla="*/ 493 h 930"/>
                  <a:gd name="T64" fmla="*/ 59 w 333"/>
                  <a:gd name="T65" fmla="*/ 464 h 930"/>
                  <a:gd name="T66" fmla="*/ 70 w 333"/>
                  <a:gd name="T67" fmla="*/ 434 h 930"/>
                  <a:gd name="T68" fmla="*/ 82 w 333"/>
                  <a:gd name="T69" fmla="*/ 403 h 930"/>
                  <a:gd name="T70" fmla="*/ 93 w 333"/>
                  <a:gd name="T71" fmla="*/ 377 h 930"/>
                  <a:gd name="T72" fmla="*/ 110 w 333"/>
                  <a:gd name="T73" fmla="*/ 346 h 930"/>
                  <a:gd name="T74" fmla="*/ 137 w 333"/>
                  <a:gd name="T75" fmla="*/ 301 h 930"/>
                  <a:gd name="T76" fmla="*/ 163 w 333"/>
                  <a:gd name="T77" fmla="*/ 259 h 930"/>
                  <a:gd name="T78" fmla="*/ 190 w 333"/>
                  <a:gd name="T79" fmla="*/ 215 h 930"/>
                  <a:gd name="T80" fmla="*/ 219 w 333"/>
                  <a:gd name="T81" fmla="*/ 175 h 930"/>
                  <a:gd name="T82" fmla="*/ 245 w 333"/>
                  <a:gd name="T83" fmla="*/ 131 h 930"/>
                  <a:gd name="T84" fmla="*/ 274 w 333"/>
                  <a:gd name="T85" fmla="*/ 90 h 930"/>
                  <a:gd name="T86" fmla="*/ 300 w 333"/>
                  <a:gd name="T87" fmla="*/ 46 h 930"/>
                  <a:gd name="T88" fmla="*/ 329 w 333"/>
                  <a:gd name="T89" fmla="*/ 4 h 930"/>
                  <a:gd name="T90" fmla="*/ 333 w 333"/>
                  <a:gd name="T91" fmla="*/ 0 h 9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33" h="930">
                    <a:moveTo>
                      <a:pt x="333" y="0"/>
                    </a:moveTo>
                    <a:lnTo>
                      <a:pt x="331" y="17"/>
                    </a:lnTo>
                    <a:lnTo>
                      <a:pt x="329" y="36"/>
                    </a:lnTo>
                    <a:lnTo>
                      <a:pt x="327" y="55"/>
                    </a:lnTo>
                    <a:lnTo>
                      <a:pt x="325" y="74"/>
                    </a:lnTo>
                    <a:lnTo>
                      <a:pt x="321" y="91"/>
                    </a:lnTo>
                    <a:lnTo>
                      <a:pt x="317" y="110"/>
                    </a:lnTo>
                    <a:lnTo>
                      <a:pt x="314" y="128"/>
                    </a:lnTo>
                    <a:lnTo>
                      <a:pt x="310" y="147"/>
                    </a:lnTo>
                    <a:lnTo>
                      <a:pt x="302" y="160"/>
                    </a:lnTo>
                    <a:lnTo>
                      <a:pt x="296" y="177"/>
                    </a:lnTo>
                    <a:lnTo>
                      <a:pt x="291" y="190"/>
                    </a:lnTo>
                    <a:lnTo>
                      <a:pt x="285" y="207"/>
                    </a:lnTo>
                    <a:lnTo>
                      <a:pt x="277" y="223"/>
                    </a:lnTo>
                    <a:lnTo>
                      <a:pt x="270" y="238"/>
                    </a:lnTo>
                    <a:lnTo>
                      <a:pt x="262" y="253"/>
                    </a:lnTo>
                    <a:lnTo>
                      <a:pt x="257" y="270"/>
                    </a:lnTo>
                    <a:lnTo>
                      <a:pt x="247" y="285"/>
                    </a:lnTo>
                    <a:lnTo>
                      <a:pt x="239" y="301"/>
                    </a:lnTo>
                    <a:lnTo>
                      <a:pt x="230" y="316"/>
                    </a:lnTo>
                    <a:lnTo>
                      <a:pt x="222" y="333"/>
                    </a:lnTo>
                    <a:lnTo>
                      <a:pt x="213" y="350"/>
                    </a:lnTo>
                    <a:lnTo>
                      <a:pt x="205" y="363"/>
                    </a:lnTo>
                    <a:lnTo>
                      <a:pt x="198" y="379"/>
                    </a:lnTo>
                    <a:lnTo>
                      <a:pt x="190" y="396"/>
                    </a:lnTo>
                    <a:lnTo>
                      <a:pt x="177" y="417"/>
                    </a:lnTo>
                    <a:lnTo>
                      <a:pt x="165" y="439"/>
                    </a:lnTo>
                    <a:lnTo>
                      <a:pt x="154" y="464"/>
                    </a:lnTo>
                    <a:lnTo>
                      <a:pt x="143" y="491"/>
                    </a:lnTo>
                    <a:lnTo>
                      <a:pt x="131" y="514"/>
                    </a:lnTo>
                    <a:lnTo>
                      <a:pt x="120" y="540"/>
                    </a:lnTo>
                    <a:lnTo>
                      <a:pt x="108" y="571"/>
                    </a:lnTo>
                    <a:lnTo>
                      <a:pt x="99" y="597"/>
                    </a:lnTo>
                    <a:lnTo>
                      <a:pt x="87" y="624"/>
                    </a:lnTo>
                    <a:lnTo>
                      <a:pt x="80" y="652"/>
                    </a:lnTo>
                    <a:lnTo>
                      <a:pt x="72" y="681"/>
                    </a:lnTo>
                    <a:lnTo>
                      <a:pt x="66" y="711"/>
                    </a:lnTo>
                    <a:lnTo>
                      <a:pt x="61" y="738"/>
                    </a:lnTo>
                    <a:lnTo>
                      <a:pt x="57" y="765"/>
                    </a:lnTo>
                    <a:lnTo>
                      <a:pt x="53" y="791"/>
                    </a:lnTo>
                    <a:lnTo>
                      <a:pt x="53" y="818"/>
                    </a:lnTo>
                    <a:lnTo>
                      <a:pt x="19" y="930"/>
                    </a:lnTo>
                    <a:lnTo>
                      <a:pt x="11" y="909"/>
                    </a:lnTo>
                    <a:lnTo>
                      <a:pt x="8" y="890"/>
                    </a:lnTo>
                    <a:lnTo>
                      <a:pt x="4" y="871"/>
                    </a:lnTo>
                    <a:lnTo>
                      <a:pt x="2" y="852"/>
                    </a:lnTo>
                    <a:lnTo>
                      <a:pt x="0" y="827"/>
                    </a:lnTo>
                    <a:lnTo>
                      <a:pt x="0" y="808"/>
                    </a:lnTo>
                    <a:lnTo>
                      <a:pt x="0" y="785"/>
                    </a:lnTo>
                    <a:lnTo>
                      <a:pt x="2" y="765"/>
                    </a:lnTo>
                    <a:lnTo>
                      <a:pt x="2" y="742"/>
                    </a:lnTo>
                    <a:lnTo>
                      <a:pt x="4" y="721"/>
                    </a:lnTo>
                    <a:lnTo>
                      <a:pt x="6" y="696"/>
                    </a:lnTo>
                    <a:lnTo>
                      <a:pt x="9" y="675"/>
                    </a:lnTo>
                    <a:lnTo>
                      <a:pt x="11" y="650"/>
                    </a:lnTo>
                    <a:lnTo>
                      <a:pt x="13" y="628"/>
                    </a:lnTo>
                    <a:lnTo>
                      <a:pt x="15" y="607"/>
                    </a:lnTo>
                    <a:lnTo>
                      <a:pt x="19" y="588"/>
                    </a:lnTo>
                    <a:lnTo>
                      <a:pt x="23" y="571"/>
                    </a:lnTo>
                    <a:lnTo>
                      <a:pt x="28" y="555"/>
                    </a:lnTo>
                    <a:lnTo>
                      <a:pt x="32" y="540"/>
                    </a:lnTo>
                    <a:lnTo>
                      <a:pt x="38" y="527"/>
                    </a:lnTo>
                    <a:lnTo>
                      <a:pt x="42" y="508"/>
                    </a:lnTo>
                    <a:lnTo>
                      <a:pt x="47" y="493"/>
                    </a:lnTo>
                    <a:lnTo>
                      <a:pt x="53" y="477"/>
                    </a:lnTo>
                    <a:lnTo>
                      <a:pt x="59" y="464"/>
                    </a:lnTo>
                    <a:lnTo>
                      <a:pt x="65" y="447"/>
                    </a:lnTo>
                    <a:lnTo>
                      <a:pt x="70" y="434"/>
                    </a:lnTo>
                    <a:lnTo>
                      <a:pt x="76" y="417"/>
                    </a:lnTo>
                    <a:lnTo>
                      <a:pt x="82" y="403"/>
                    </a:lnTo>
                    <a:lnTo>
                      <a:pt x="87" y="388"/>
                    </a:lnTo>
                    <a:lnTo>
                      <a:pt x="93" y="377"/>
                    </a:lnTo>
                    <a:lnTo>
                      <a:pt x="101" y="360"/>
                    </a:lnTo>
                    <a:lnTo>
                      <a:pt x="110" y="346"/>
                    </a:lnTo>
                    <a:lnTo>
                      <a:pt x="122" y="323"/>
                    </a:lnTo>
                    <a:lnTo>
                      <a:pt x="137" y="301"/>
                    </a:lnTo>
                    <a:lnTo>
                      <a:pt x="148" y="280"/>
                    </a:lnTo>
                    <a:lnTo>
                      <a:pt x="163" y="259"/>
                    </a:lnTo>
                    <a:lnTo>
                      <a:pt x="177" y="236"/>
                    </a:lnTo>
                    <a:lnTo>
                      <a:pt x="190" y="215"/>
                    </a:lnTo>
                    <a:lnTo>
                      <a:pt x="203" y="194"/>
                    </a:lnTo>
                    <a:lnTo>
                      <a:pt x="219" y="175"/>
                    </a:lnTo>
                    <a:lnTo>
                      <a:pt x="230" y="152"/>
                    </a:lnTo>
                    <a:lnTo>
                      <a:pt x="245" y="131"/>
                    </a:lnTo>
                    <a:lnTo>
                      <a:pt x="258" y="110"/>
                    </a:lnTo>
                    <a:lnTo>
                      <a:pt x="274" y="90"/>
                    </a:lnTo>
                    <a:lnTo>
                      <a:pt x="285" y="67"/>
                    </a:lnTo>
                    <a:lnTo>
                      <a:pt x="300" y="46"/>
                    </a:lnTo>
                    <a:lnTo>
                      <a:pt x="314" y="25"/>
                    </a:lnTo>
                    <a:lnTo>
                      <a:pt x="329" y="4"/>
                    </a:lnTo>
                    <a:lnTo>
                      <a:pt x="331" y="2"/>
                    </a:lnTo>
                    <a:lnTo>
                      <a:pt x="333" y="0"/>
                    </a:lnTo>
                    <a:lnTo>
                      <a:pt x="333" y="0"/>
                    </a:lnTo>
                    <a:close/>
                  </a:path>
                </a:pathLst>
              </a:custGeom>
              <a:solidFill>
                <a:srgbClr val="D1D1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1" name="Freeform 107"/>
              <p:cNvSpPr>
                <a:spLocks/>
              </p:cNvSpPr>
              <p:nvPr/>
            </p:nvSpPr>
            <p:spPr bwMode="auto">
              <a:xfrm>
                <a:off x="5214204" y="3578791"/>
                <a:ext cx="66081" cy="142042"/>
              </a:xfrm>
              <a:custGeom>
                <a:avLst/>
                <a:gdLst>
                  <a:gd name="T0" fmla="*/ 156 w 215"/>
                  <a:gd name="T1" fmla="*/ 0 h 461"/>
                  <a:gd name="T2" fmla="*/ 171 w 215"/>
                  <a:gd name="T3" fmla="*/ 4 h 461"/>
                  <a:gd name="T4" fmla="*/ 185 w 215"/>
                  <a:gd name="T5" fmla="*/ 12 h 461"/>
                  <a:gd name="T6" fmla="*/ 194 w 215"/>
                  <a:gd name="T7" fmla="*/ 21 h 461"/>
                  <a:gd name="T8" fmla="*/ 202 w 215"/>
                  <a:gd name="T9" fmla="*/ 37 h 461"/>
                  <a:gd name="T10" fmla="*/ 206 w 215"/>
                  <a:gd name="T11" fmla="*/ 50 h 461"/>
                  <a:gd name="T12" fmla="*/ 211 w 215"/>
                  <a:gd name="T13" fmla="*/ 67 h 461"/>
                  <a:gd name="T14" fmla="*/ 213 w 215"/>
                  <a:gd name="T15" fmla="*/ 86 h 461"/>
                  <a:gd name="T16" fmla="*/ 215 w 215"/>
                  <a:gd name="T17" fmla="*/ 105 h 461"/>
                  <a:gd name="T18" fmla="*/ 213 w 215"/>
                  <a:gd name="T19" fmla="*/ 116 h 461"/>
                  <a:gd name="T20" fmla="*/ 213 w 215"/>
                  <a:gd name="T21" fmla="*/ 128 h 461"/>
                  <a:gd name="T22" fmla="*/ 211 w 215"/>
                  <a:gd name="T23" fmla="*/ 139 h 461"/>
                  <a:gd name="T24" fmla="*/ 209 w 215"/>
                  <a:gd name="T25" fmla="*/ 152 h 461"/>
                  <a:gd name="T26" fmla="*/ 206 w 215"/>
                  <a:gd name="T27" fmla="*/ 164 h 461"/>
                  <a:gd name="T28" fmla="*/ 204 w 215"/>
                  <a:gd name="T29" fmla="*/ 175 h 461"/>
                  <a:gd name="T30" fmla="*/ 200 w 215"/>
                  <a:gd name="T31" fmla="*/ 187 h 461"/>
                  <a:gd name="T32" fmla="*/ 198 w 215"/>
                  <a:gd name="T33" fmla="*/ 198 h 461"/>
                  <a:gd name="T34" fmla="*/ 188 w 215"/>
                  <a:gd name="T35" fmla="*/ 217 h 461"/>
                  <a:gd name="T36" fmla="*/ 181 w 215"/>
                  <a:gd name="T37" fmla="*/ 236 h 461"/>
                  <a:gd name="T38" fmla="*/ 171 w 215"/>
                  <a:gd name="T39" fmla="*/ 251 h 461"/>
                  <a:gd name="T40" fmla="*/ 164 w 215"/>
                  <a:gd name="T41" fmla="*/ 265 h 461"/>
                  <a:gd name="T42" fmla="*/ 154 w 215"/>
                  <a:gd name="T43" fmla="*/ 282 h 461"/>
                  <a:gd name="T44" fmla="*/ 145 w 215"/>
                  <a:gd name="T45" fmla="*/ 301 h 461"/>
                  <a:gd name="T46" fmla="*/ 133 w 215"/>
                  <a:gd name="T47" fmla="*/ 318 h 461"/>
                  <a:gd name="T48" fmla="*/ 124 w 215"/>
                  <a:gd name="T49" fmla="*/ 337 h 461"/>
                  <a:gd name="T50" fmla="*/ 111 w 215"/>
                  <a:gd name="T51" fmla="*/ 352 h 461"/>
                  <a:gd name="T52" fmla="*/ 99 w 215"/>
                  <a:gd name="T53" fmla="*/ 369 h 461"/>
                  <a:gd name="T54" fmla="*/ 86 w 215"/>
                  <a:gd name="T55" fmla="*/ 384 h 461"/>
                  <a:gd name="T56" fmla="*/ 73 w 215"/>
                  <a:gd name="T57" fmla="*/ 400 h 461"/>
                  <a:gd name="T58" fmla="*/ 55 w 215"/>
                  <a:gd name="T59" fmla="*/ 415 h 461"/>
                  <a:gd name="T60" fmla="*/ 38 w 215"/>
                  <a:gd name="T61" fmla="*/ 432 h 461"/>
                  <a:gd name="T62" fmla="*/ 19 w 215"/>
                  <a:gd name="T63" fmla="*/ 445 h 461"/>
                  <a:gd name="T64" fmla="*/ 0 w 215"/>
                  <a:gd name="T65" fmla="*/ 461 h 461"/>
                  <a:gd name="T66" fmla="*/ 16 w 215"/>
                  <a:gd name="T67" fmla="*/ 434 h 461"/>
                  <a:gd name="T68" fmla="*/ 31 w 215"/>
                  <a:gd name="T69" fmla="*/ 407 h 461"/>
                  <a:gd name="T70" fmla="*/ 44 w 215"/>
                  <a:gd name="T71" fmla="*/ 379 h 461"/>
                  <a:gd name="T72" fmla="*/ 59 w 215"/>
                  <a:gd name="T73" fmla="*/ 352 h 461"/>
                  <a:gd name="T74" fmla="*/ 71 w 215"/>
                  <a:gd name="T75" fmla="*/ 324 h 461"/>
                  <a:gd name="T76" fmla="*/ 84 w 215"/>
                  <a:gd name="T77" fmla="*/ 295 h 461"/>
                  <a:gd name="T78" fmla="*/ 95 w 215"/>
                  <a:gd name="T79" fmla="*/ 267 h 461"/>
                  <a:gd name="T80" fmla="*/ 107 w 215"/>
                  <a:gd name="T81" fmla="*/ 240 h 461"/>
                  <a:gd name="T82" fmla="*/ 114 w 215"/>
                  <a:gd name="T83" fmla="*/ 210 h 461"/>
                  <a:gd name="T84" fmla="*/ 124 w 215"/>
                  <a:gd name="T85" fmla="*/ 181 h 461"/>
                  <a:gd name="T86" fmla="*/ 131 w 215"/>
                  <a:gd name="T87" fmla="*/ 151 h 461"/>
                  <a:gd name="T88" fmla="*/ 139 w 215"/>
                  <a:gd name="T89" fmla="*/ 122 h 461"/>
                  <a:gd name="T90" fmla="*/ 145 w 215"/>
                  <a:gd name="T91" fmla="*/ 90 h 461"/>
                  <a:gd name="T92" fmla="*/ 150 w 215"/>
                  <a:gd name="T93" fmla="*/ 61 h 461"/>
                  <a:gd name="T94" fmla="*/ 152 w 215"/>
                  <a:gd name="T95" fmla="*/ 29 h 461"/>
                  <a:gd name="T96" fmla="*/ 156 w 215"/>
                  <a:gd name="T97" fmla="*/ 0 h 461"/>
                  <a:gd name="T98" fmla="*/ 156 w 215"/>
                  <a:gd name="T99" fmla="*/ 0 h 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15" h="461">
                    <a:moveTo>
                      <a:pt x="156" y="0"/>
                    </a:moveTo>
                    <a:lnTo>
                      <a:pt x="171" y="4"/>
                    </a:lnTo>
                    <a:lnTo>
                      <a:pt x="185" y="12"/>
                    </a:lnTo>
                    <a:lnTo>
                      <a:pt x="194" y="21"/>
                    </a:lnTo>
                    <a:lnTo>
                      <a:pt x="202" y="37"/>
                    </a:lnTo>
                    <a:lnTo>
                      <a:pt x="206" y="50"/>
                    </a:lnTo>
                    <a:lnTo>
                      <a:pt x="211" y="67"/>
                    </a:lnTo>
                    <a:lnTo>
                      <a:pt x="213" y="86"/>
                    </a:lnTo>
                    <a:lnTo>
                      <a:pt x="215" y="105"/>
                    </a:lnTo>
                    <a:lnTo>
                      <a:pt x="213" y="116"/>
                    </a:lnTo>
                    <a:lnTo>
                      <a:pt x="213" y="128"/>
                    </a:lnTo>
                    <a:lnTo>
                      <a:pt x="211" y="139"/>
                    </a:lnTo>
                    <a:lnTo>
                      <a:pt x="209" y="152"/>
                    </a:lnTo>
                    <a:lnTo>
                      <a:pt x="206" y="164"/>
                    </a:lnTo>
                    <a:lnTo>
                      <a:pt x="204" y="175"/>
                    </a:lnTo>
                    <a:lnTo>
                      <a:pt x="200" y="187"/>
                    </a:lnTo>
                    <a:lnTo>
                      <a:pt x="198" y="198"/>
                    </a:lnTo>
                    <a:lnTo>
                      <a:pt x="188" y="217"/>
                    </a:lnTo>
                    <a:lnTo>
                      <a:pt x="181" y="236"/>
                    </a:lnTo>
                    <a:lnTo>
                      <a:pt x="171" y="251"/>
                    </a:lnTo>
                    <a:lnTo>
                      <a:pt x="164" y="265"/>
                    </a:lnTo>
                    <a:lnTo>
                      <a:pt x="154" y="282"/>
                    </a:lnTo>
                    <a:lnTo>
                      <a:pt x="145" y="301"/>
                    </a:lnTo>
                    <a:lnTo>
                      <a:pt x="133" y="318"/>
                    </a:lnTo>
                    <a:lnTo>
                      <a:pt x="124" y="337"/>
                    </a:lnTo>
                    <a:lnTo>
                      <a:pt x="111" y="352"/>
                    </a:lnTo>
                    <a:lnTo>
                      <a:pt x="99" y="369"/>
                    </a:lnTo>
                    <a:lnTo>
                      <a:pt x="86" y="384"/>
                    </a:lnTo>
                    <a:lnTo>
                      <a:pt x="73" y="400"/>
                    </a:lnTo>
                    <a:lnTo>
                      <a:pt x="55" y="415"/>
                    </a:lnTo>
                    <a:lnTo>
                      <a:pt x="38" y="432"/>
                    </a:lnTo>
                    <a:lnTo>
                      <a:pt x="19" y="445"/>
                    </a:lnTo>
                    <a:lnTo>
                      <a:pt x="0" y="461"/>
                    </a:lnTo>
                    <a:lnTo>
                      <a:pt x="16" y="434"/>
                    </a:lnTo>
                    <a:lnTo>
                      <a:pt x="31" y="407"/>
                    </a:lnTo>
                    <a:lnTo>
                      <a:pt x="44" y="379"/>
                    </a:lnTo>
                    <a:lnTo>
                      <a:pt x="59" y="352"/>
                    </a:lnTo>
                    <a:lnTo>
                      <a:pt x="71" y="324"/>
                    </a:lnTo>
                    <a:lnTo>
                      <a:pt x="84" y="295"/>
                    </a:lnTo>
                    <a:lnTo>
                      <a:pt x="95" y="267"/>
                    </a:lnTo>
                    <a:lnTo>
                      <a:pt x="107" y="240"/>
                    </a:lnTo>
                    <a:lnTo>
                      <a:pt x="114" y="210"/>
                    </a:lnTo>
                    <a:lnTo>
                      <a:pt x="124" y="181"/>
                    </a:lnTo>
                    <a:lnTo>
                      <a:pt x="131" y="151"/>
                    </a:lnTo>
                    <a:lnTo>
                      <a:pt x="139" y="122"/>
                    </a:lnTo>
                    <a:lnTo>
                      <a:pt x="145" y="90"/>
                    </a:lnTo>
                    <a:lnTo>
                      <a:pt x="150" y="61"/>
                    </a:lnTo>
                    <a:lnTo>
                      <a:pt x="152" y="29"/>
                    </a:lnTo>
                    <a:lnTo>
                      <a:pt x="156" y="0"/>
                    </a:lnTo>
                    <a:lnTo>
                      <a:pt x="156" y="0"/>
                    </a:lnTo>
                    <a:close/>
                  </a:path>
                </a:pathLst>
              </a:custGeom>
              <a:solidFill>
                <a:srgbClr val="D1D1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2" name="Freeform 108"/>
              <p:cNvSpPr>
                <a:spLocks/>
              </p:cNvSpPr>
              <p:nvPr/>
            </p:nvSpPr>
            <p:spPr bwMode="auto">
              <a:xfrm>
                <a:off x="5092543" y="3592377"/>
                <a:ext cx="136484" cy="317433"/>
              </a:xfrm>
              <a:custGeom>
                <a:avLst/>
                <a:gdLst>
                  <a:gd name="T0" fmla="*/ 441 w 443"/>
                  <a:gd name="T1" fmla="*/ 17 h 1029"/>
                  <a:gd name="T2" fmla="*/ 435 w 443"/>
                  <a:gd name="T3" fmla="*/ 51 h 1029"/>
                  <a:gd name="T4" fmla="*/ 428 w 443"/>
                  <a:gd name="T5" fmla="*/ 88 h 1029"/>
                  <a:gd name="T6" fmla="*/ 418 w 443"/>
                  <a:gd name="T7" fmla="*/ 122 h 1029"/>
                  <a:gd name="T8" fmla="*/ 401 w 443"/>
                  <a:gd name="T9" fmla="*/ 162 h 1029"/>
                  <a:gd name="T10" fmla="*/ 378 w 443"/>
                  <a:gd name="T11" fmla="*/ 207 h 1029"/>
                  <a:gd name="T12" fmla="*/ 351 w 443"/>
                  <a:gd name="T13" fmla="*/ 253 h 1029"/>
                  <a:gd name="T14" fmla="*/ 325 w 443"/>
                  <a:gd name="T15" fmla="*/ 299 h 1029"/>
                  <a:gd name="T16" fmla="*/ 296 w 443"/>
                  <a:gd name="T17" fmla="*/ 342 h 1029"/>
                  <a:gd name="T18" fmla="*/ 268 w 443"/>
                  <a:gd name="T19" fmla="*/ 388 h 1029"/>
                  <a:gd name="T20" fmla="*/ 241 w 443"/>
                  <a:gd name="T21" fmla="*/ 432 h 1029"/>
                  <a:gd name="T22" fmla="*/ 217 w 443"/>
                  <a:gd name="T23" fmla="*/ 477 h 1029"/>
                  <a:gd name="T24" fmla="*/ 184 w 443"/>
                  <a:gd name="T25" fmla="*/ 531 h 1029"/>
                  <a:gd name="T26" fmla="*/ 152 w 443"/>
                  <a:gd name="T27" fmla="*/ 590 h 1029"/>
                  <a:gd name="T28" fmla="*/ 123 w 443"/>
                  <a:gd name="T29" fmla="*/ 647 h 1029"/>
                  <a:gd name="T30" fmla="*/ 101 w 443"/>
                  <a:gd name="T31" fmla="*/ 709 h 1029"/>
                  <a:gd name="T32" fmla="*/ 80 w 443"/>
                  <a:gd name="T33" fmla="*/ 774 h 1029"/>
                  <a:gd name="T34" fmla="*/ 65 w 443"/>
                  <a:gd name="T35" fmla="*/ 837 h 1029"/>
                  <a:gd name="T36" fmla="*/ 53 w 443"/>
                  <a:gd name="T37" fmla="*/ 901 h 1029"/>
                  <a:gd name="T38" fmla="*/ 44 w 443"/>
                  <a:gd name="T39" fmla="*/ 968 h 1029"/>
                  <a:gd name="T40" fmla="*/ 9 w 443"/>
                  <a:gd name="T41" fmla="*/ 1029 h 1029"/>
                  <a:gd name="T42" fmla="*/ 2 w 443"/>
                  <a:gd name="T43" fmla="*/ 945 h 1029"/>
                  <a:gd name="T44" fmla="*/ 4 w 443"/>
                  <a:gd name="T45" fmla="*/ 871 h 1029"/>
                  <a:gd name="T46" fmla="*/ 11 w 443"/>
                  <a:gd name="T47" fmla="*/ 795 h 1029"/>
                  <a:gd name="T48" fmla="*/ 28 w 443"/>
                  <a:gd name="T49" fmla="*/ 721 h 1029"/>
                  <a:gd name="T50" fmla="*/ 49 w 443"/>
                  <a:gd name="T51" fmla="*/ 645 h 1029"/>
                  <a:gd name="T52" fmla="*/ 76 w 443"/>
                  <a:gd name="T53" fmla="*/ 576 h 1029"/>
                  <a:gd name="T54" fmla="*/ 106 w 443"/>
                  <a:gd name="T55" fmla="*/ 506 h 1029"/>
                  <a:gd name="T56" fmla="*/ 144 w 443"/>
                  <a:gd name="T57" fmla="*/ 441 h 1029"/>
                  <a:gd name="T58" fmla="*/ 167 w 443"/>
                  <a:gd name="T59" fmla="*/ 394 h 1029"/>
                  <a:gd name="T60" fmla="*/ 194 w 443"/>
                  <a:gd name="T61" fmla="*/ 348 h 1029"/>
                  <a:gd name="T62" fmla="*/ 220 w 443"/>
                  <a:gd name="T63" fmla="*/ 304 h 1029"/>
                  <a:gd name="T64" fmla="*/ 249 w 443"/>
                  <a:gd name="T65" fmla="*/ 264 h 1029"/>
                  <a:gd name="T66" fmla="*/ 277 w 443"/>
                  <a:gd name="T67" fmla="*/ 219 h 1029"/>
                  <a:gd name="T68" fmla="*/ 308 w 443"/>
                  <a:gd name="T69" fmla="*/ 177 h 1029"/>
                  <a:gd name="T70" fmla="*/ 338 w 443"/>
                  <a:gd name="T71" fmla="*/ 135 h 1029"/>
                  <a:gd name="T72" fmla="*/ 370 w 443"/>
                  <a:gd name="T73" fmla="*/ 95 h 1029"/>
                  <a:gd name="T74" fmla="*/ 388 w 443"/>
                  <a:gd name="T75" fmla="*/ 69 h 1029"/>
                  <a:gd name="T76" fmla="*/ 407 w 443"/>
                  <a:gd name="T77" fmla="*/ 46 h 1029"/>
                  <a:gd name="T78" fmla="*/ 424 w 443"/>
                  <a:gd name="T79" fmla="*/ 23 h 1029"/>
                  <a:gd name="T80" fmla="*/ 443 w 443"/>
                  <a:gd name="T81" fmla="*/ 0 h 10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3" h="1029">
                    <a:moveTo>
                      <a:pt x="443" y="0"/>
                    </a:moveTo>
                    <a:lnTo>
                      <a:pt x="441" y="17"/>
                    </a:lnTo>
                    <a:lnTo>
                      <a:pt x="439" y="34"/>
                    </a:lnTo>
                    <a:lnTo>
                      <a:pt x="435" y="51"/>
                    </a:lnTo>
                    <a:lnTo>
                      <a:pt x="433" y="70"/>
                    </a:lnTo>
                    <a:lnTo>
                      <a:pt x="428" y="88"/>
                    </a:lnTo>
                    <a:lnTo>
                      <a:pt x="424" y="105"/>
                    </a:lnTo>
                    <a:lnTo>
                      <a:pt x="418" y="122"/>
                    </a:lnTo>
                    <a:lnTo>
                      <a:pt x="412" y="141"/>
                    </a:lnTo>
                    <a:lnTo>
                      <a:pt x="401" y="162"/>
                    </a:lnTo>
                    <a:lnTo>
                      <a:pt x="389" y="185"/>
                    </a:lnTo>
                    <a:lnTo>
                      <a:pt x="378" y="207"/>
                    </a:lnTo>
                    <a:lnTo>
                      <a:pt x="367" y="230"/>
                    </a:lnTo>
                    <a:lnTo>
                      <a:pt x="351" y="253"/>
                    </a:lnTo>
                    <a:lnTo>
                      <a:pt x="338" y="276"/>
                    </a:lnTo>
                    <a:lnTo>
                      <a:pt x="325" y="299"/>
                    </a:lnTo>
                    <a:lnTo>
                      <a:pt x="312" y="321"/>
                    </a:lnTo>
                    <a:lnTo>
                      <a:pt x="296" y="342"/>
                    </a:lnTo>
                    <a:lnTo>
                      <a:pt x="283" y="365"/>
                    </a:lnTo>
                    <a:lnTo>
                      <a:pt x="268" y="388"/>
                    </a:lnTo>
                    <a:lnTo>
                      <a:pt x="255" y="409"/>
                    </a:lnTo>
                    <a:lnTo>
                      <a:pt x="241" y="432"/>
                    </a:lnTo>
                    <a:lnTo>
                      <a:pt x="228" y="455"/>
                    </a:lnTo>
                    <a:lnTo>
                      <a:pt x="217" y="477"/>
                    </a:lnTo>
                    <a:lnTo>
                      <a:pt x="205" y="502"/>
                    </a:lnTo>
                    <a:lnTo>
                      <a:pt x="184" y="531"/>
                    </a:lnTo>
                    <a:lnTo>
                      <a:pt x="169" y="559"/>
                    </a:lnTo>
                    <a:lnTo>
                      <a:pt x="152" y="590"/>
                    </a:lnTo>
                    <a:lnTo>
                      <a:pt x="139" y="618"/>
                    </a:lnTo>
                    <a:lnTo>
                      <a:pt x="123" y="647"/>
                    </a:lnTo>
                    <a:lnTo>
                      <a:pt x="112" y="679"/>
                    </a:lnTo>
                    <a:lnTo>
                      <a:pt x="101" y="709"/>
                    </a:lnTo>
                    <a:lnTo>
                      <a:pt x="91" y="742"/>
                    </a:lnTo>
                    <a:lnTo>
                      <a:pt x="80" y="774"/>
                    </a:lnTo>
                    <a:lnTo>
                      <a:pt x="72" y="804"/>
                    </a:lnTo>
                    <a:lnTo>
                      <a:pt x="65" y="837"/>
                    </a:lnTo>
                    <a:lnTo>
                      <a:pt x="59" y="867"/>
                    </a:lnTo>
                    <a:lnTo>
                      <a:pt x="53" y="901"/>
                    </a:lnTo>
                    <a:lnTo>
                      <a:pt x="47" y="934"/>
                    </a:lnTo>
                    <a:lnTo>
                      <a:pt x="44" y="968"/>
                    </a:lnTo>
                    <a:lnTo>
                      <a:pt x="40" y="1002"/>
                    </a:lnTo>
                    <a:lnTo>
                      <a:pt x="9" y="1029"/>
                    </a:lnTo>
                    <a:lnTo>
                      <a:pt x="4" y="987"/>
                    </a:lnTo>
                    <a:lnTo>
                      <a:pt x="2" y="945"/>
                    </a:lnTo>
                    <a:lnTo>
                      <a:pt x="0" y="909"/>
                    </a:lnTo>
                    <a:lnTo>
                      <a:pt x="4" y="871"/>
                    </a:lnTo>
                    <a:lnTo>
                      <a:pt x="6" y="829"/>
                    </a:lnTo>
                    <a:lnTo>
                      <a:pt x="11" y="795"/>
                    </a:lnTo>
                    <a:lnTo>
                      <a:pt x="17" y="757"/>
                    </a:lnTo>
                    <a:lnTo>
                      <a:pt x="28" y="721"/>
                    </a:lnTo>
                    <a:lnTo>
                      <a:pt x="36" y="681"/>
                    </a:lnTo>
                    <a:lnTo>
                      <a:pt x="49" y="645"/>
                    </a:lnTo>
                    <a:lnTo>
                      <a:pt x="61" y="610"/>
                    </a:lnTo>
                    <a:lnTo>
                      <a:pt x="76" y="576"/>
                    </a:lnTo>
                    <a:lnTo>
                      <a:pt x="89" y="540"/>
                    </a:lnTo>
                    <a:lnTo>
                      <a:pt x="106" y="506"/>
                    </a:lnTo>
                    <a:lnTo>
                      <a:pt x="123" y="472"/>
                    </a:lnTo>
                    <a:lnTo>
                      <a:pt x="144" y="441"/>
                    </a:lnTo>
                    <a:lnTo>
                      <a:pt x="156" y="417"/>
                    </a:lnTo>
                    <a:lnTo>
                      <a:pt x="167" y="394"/>
                    </a:lnTo>
                    <a:lnTo>
                      <a:pt x="179" y="371"/>
                    </a:lnTo>
                    <a:lnTo>
                      <a:pt x="194" y="348"/>
                    </a:lnTo>
                    <a:lnTo>
                      <a:pt x="205" y="325"/>
                    </a:lnTo>
                    <a:lnTo>
                      <a:pt x="220" y="304"/>
                    </a:lnTo>
                    <a:lnTo>
                      <a:pt x="234" y="283"/>
                    </a:lnTo>
                    <a:lnTo>
                      <a:pt x="249" y="264"/>
                    </a:lnTo>
                    <a:lnTo>
                      <a:pt x="262" y="240"/>
                    </a:lnTo>
                    <a:lnTo>
                      <a:pt x="277" y="219"/>
                    </a:lnTo>
                    <a:lnTo>
                      <a:pt x="291" y="198"/>
                    </a:lnTo>
                    <a:lnTo>
                      <a:pt x="308" y="177"/>
                    </a:lnTo>
                    <a:lnTo>
                      <a:pt x="323" y="156"/>
                    </a:lnTo>
                    <a:lnTo>
                      <a:pt x="338" y="135"/>
                    </a:lnTo>
                    <a:lnTo>
                      <a:pt x="353" y="114"/>
                    </a:lnTo>
                    <a:lnTo>
                      <a:pt x="370" y="95"/>
                    </a:lnTo>
                    <a:lnTo>
                      <a:pt x="378" y="82"/>
                    </a:lnTo>
                    <a:lnTo>
                      <a:pt x="388" y="69"/>
                    </a:lnTo>
                    <a:lnTo>
                      <a:pt x="397" y="57"/>
                    </a:lnTo>
                    <a:lnTo>
                      <a:pt x="407" y="46"/>
                    </a:lnTo>
                    <a:lnTo>
                      <a:pt x="414" y="34"/>
                    </a:lnTo>
                    <a:lnTo>
                      <a:pt x="424" y="23"/>
                    </a:lnTo>
                    <a:lnTo>
                      <a:pt x="433" y="12"/>
                    </a:lnTo>
                    <a:lnTo>
                      <a:pt x="443" y="0"/>
                    </a:lnTo>
                    <a:lnTo>
                      <a:pt x="443" y="0"/>
                    </a:lnTo>
                    <a:close/>
                  </a:path>
                </a:pathLst>
              </a:custGeom>
              <a:solidFill>
                <a:srgbClr val="D1D1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3" name="Freeform 129"/>
              <p:cNvSpPr>
                <a:spLocks/>
              </p:cNvSpPr>
              <p:nvPr/>
            </p:nvSpPr>
            <p:spPr bwMode="auto">
              <a:xfrm>
                <a:off x="5174062" y="3742447"/>
                <a:ext cx="43230" cy="179714"/>
              </a:xfrm>
              <a:custGeom>
                <a:avLst/>
                <a:gdLst>
                  <a:gd name="T0" fmla="*/ 36 w 141"/>
                  <a:gd name="T1" fmla="*/ 0 h 582"/>
                  <a:gd name="T2" fmla="*/ 49 w 141"/>
                  <a:gd name="T3" fmla="*/ 7 h 582"/>
                  <a:gd name="T4" fmla="*/ 57 w 141"/>
                  <a:gd name="T5" fmla="*/ 19 h 582"/>
                  <a:gd name="T6" fmla="*/ 59 w 141"/>
                  <a:gd name="T7" fmla="*/ 26 h 582"/>
                  <a:gd name="T8" fmla="*/ 61 w 141"/>
                  <a:gd name="T9" fmla="*/ 38 h 582"/>
                  <a:gd name="T10" fmla="*/ 61 w 141"/>
                  <a:gd name="T11" fmla="*/ 51 h 582"/>
                  <a:gd name="T12" fmla="*/ 63 w 141"/>
                  <a:gd name="T13" fmla="*/ 61 h 582"/>
                  <a:gd name="T14" fmla="*/ 61 w 141"/>
                  <a:gd name="T15" fmla="*/ 78 h 582"/>
                  <a:gd name="T16" fmla="*/ 61 w 141"/>
                  <a:gd name="T17" fmla="*/ 95 h 582"/>
                  <a:gd name="T18" fmla="*/ 61 w 141"/>
                  <a:gd name="T19" fmla="*/ 112 h 582"/>
                  <a:gd name="T20" fmla="*/ 65 w 141"/>
                  <a:gd name="T21" fmla="*/ 131 h 582"/>
                  <a:gd name="T22" fmla="*/ 65 w 141"/>
                  <a:gd name="T23" fmla="*/ 146 h 582"/>
                  <a:gd name="T24" fmla="*/ 72 w 141"/>
                  <a:gd name="T25" fmla="*/ 163 h 582"/>
                  <a:gd name="T26" fmla="*/ 78 w 141"/>
                  <a:gd name="T27" fmla="*/ 177 h 582"/>
                  <a:gd name="T28" fmla="*/ 91 w 141"/>
                  <a:gd name="T29" fmla="*/ 192 h 582"/>
                  <a:gd name="T30" fmla="*/ 97 w 141"/>
                  <a:gd name="T31" fmla="*/ 211 h 582"/>
                  <a:gd name="T32" fmla="*/ 105 w 141"/>
                  <a:gd name="T33" fmla="*/ 236 h 582"/>
                  <a:gd name="T34" fmla="*/ 110 w 141"/>
                  <a:gd name="T35" fmla="*/ 257 h 582"/>
                  <a:gd name="T36" fmla="*/ 118 w 141"/>
                  <a:gd name="T37" fmla="*/ 281 h 582"/>
                  <a:gd name="T38" fmla="*/ 122 w 141"/>
                  <a:gd name="T39" fmla="*/ 306 h 582"/>
                  <a:gd name="T40" fmla="*/ 127 w 141"/>
                  <a:gd name="T41" fmla="*/ 333 h 582"/>
                  <a:gd name="T42" fmla="*/ 131 w 141"/>
                  <a:gd name="T43" fmla="*/ 357 h 582"/>
                  <a:gd name="T44" fmla="*/ 135 w 141"/>
                  <a:gd name="T45" fmla="*/ 384 h 582"/>
                  <a:gd name="T46" fmla="*/ 137 w 141"/>
                  <a:gd name="T47" fmla="*/ 405 h 582"/>
                  <a:gd name="T48" fmla="*/ 139 w 141"/>
                  <a:gd name="T49" fmla="*/ 431 h 582"/>
                  <a:gd name="T50" fmla="*/ 139 w 141"/>
                  <a:gd name="T51" fmla="*/ 456 h 582"/>
                  <a:gd name="T52" fmla="*/ 141 w 141"/>
                  <a:gd name="T53" fmla="*/ 483 h 582"/>
                  <a:gd name="T54" fmla="*/ 139 w 141"/>
                  <a:gd name="T55" fmla="*/ 506 h 582"/>
                  <a:gd name="T56" fmla="*/ 139 w 141"/>
                  <a:gd name="T57" fmla="*/ 528 h 582"/>
                  <a:gd name="T58" fmla="*/ 135 w 141"/>
                  <a:gd name="T59" fmla="*/ 551 h 582"/>
                  <a:gd name="T60" fmla="*/ 133 w 141"/>
                  <a:gd name="T61" fmla="*/ 576 h 582"/>
                  <a:gd name="T62" fmla="*/ 124 w 141"/>
                  <a:gd name="T63" fmla="*/ 582 h 582"/>
                  <a:gd name="T64" fmla="*/ 118 w 141"/>
                  <a:gd name="T65" fmla="*/ 582 h 582"/>
                  <a:gd name="T66" fmla="*/ 108 w 141"/>
                  <a:gd name="T67" fmla="*/ 553 h 582"/>
                  <a:gd name="T68" fmla="*/ 99 w 141"/>
                  <a:gd name="T69" fmla="*/ 525 h 582"/>
                  <a:gd name="T70" fmla="*/ 87 w 141"/>
                  <a:gd name="T71" fmla="*/ 494 h 582"/>
                  <a:gd name="T72" fmla="*/ 78 w 141"/>
                  <a:gd name="T73" fmla="*/ 468 h 582"/>
                  <a:gd name="T74" fmla="*/ 67 w 141"/>
                  <a:gd name="T75" fmla="*/ 437 h 582"/>
                  <a:gd name="T76" fmla="*/ 57 w 141"/>
                  <a:gd name="T77" fmla="*/ 407 h 582"/>
                  <a:gd name="T78" fmla="*/ 46 w 141"/>
                  <a:gd name="T79" fmla="*/ 378 h 582"/>
                  <a:gd name="T80" fmla="*/ 38 w 141"/>
                  <a:gd name="T81" fmla="*/ 350 h 582"/>
                  <a:gd name="T82" fmla="*/ 27 w 141"/>
                  <a:gd name="T83" fmla="*/ 317 h 582"/>
                  <a:gd name="T84" fmla="*/ 19 w 141"/>
                  <a:gd name="T85" fmla="*/ 289 h 582"/>
                  <a:gd name="T86" fmla="*/ 11 w 141"/>
                  <a:gd name="T87" fmla="*/ 255 h 582"/>
                  <a:gd name="T88" fmla="*/ 8 w 141"/>
                  <a:gd name="T89" fmla="*/ 228 h 582"/>
                  <a:gd name="T90" fmla="*/ 2 w 141"/>
                  <a:gd name="T91" fmla="*/ 196 h 582"/>
                  <a:gd name="T92" fmla="*/ 0 w 141"/>
                  <a:gd name="T93" fmla="*/ 165 h 582"/>
                  <a:gd name="T94" fmla="*/ 0 w 141"/>
                  <a:gd name="T95" fmla="*/ 135 h 582"/>
                  <a:gd name="T96" fmla="*/ 6 w 141"/>
                  <a:gd name="T97" fmla="*/ 106 h 582"/>
                  <a:gd name="T98" fmla="*/ 6 w 141"/>
                  <a:gd name="T99" fmla="*/ 91 h 582"/>
                  <a:gd name="T100" fmla="*/ 10 w 141"/>
                  <a:gd name="T101" fmla="*/ 78 h 582"/>
                  <a:gd name="T102" fmla="*/ 11 w 141"/>
                  <a:gd name="T103" fmla="*/ 63 h 582"/>
                  <a:gd name="T104" fmla="*/ 15 w 141"/>
                  <a:gd name="T105" fmla="*/ 51 h 582"/>
                  <a:gd name="T106" fmla="*/ 19 w 141"/>
                  <a:gd name="T107" fmla="*/ 38 h 582"/>
                  <a:gd name="T108" fmla="*/ 25 w 141"/>
                  <a:gd name="T109" fmla="*/ 25 h 582"/>
                  <a:gd name="T110" fmla="*/ 30 w 141"/>
                  <a:gd name="T111" fmla="*/ 11 h 582"/>
                  <a:gd name="T112" fmla="*/ 36 w 141"/>
                  <a:gd name="T113" fmla="*/ 0 h 582"/>
                  <a:gd name="T114" fmla="*/ 36 w 141"/>
                  <a:gd name="T115" fmla="*/ 0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1" h="582">
                    <a:moveTo>
                      <a:pt x="36" y="0"/>
                    </a:moveTo>
                    <a:lnTo>
                      <a:pt x="49" y="7"/>
                    </a:lnTo>
                    <a:lnTo>
                      <a:pt x="57" y="19"/>
                    </a:lnTo>
                    <a:lnTo>
                      <a:pt x="59" y="26"/>
                    </a:lnTo>
                    <a:lnTo>
                      <a:pt x="61" y="38"/>
                    </a:lnTo>
                    <a:lnTo>
                      <a:pt x="61" y="51"/>
                    </a:lnTo>
                    <a:lnTo>
                      <a:pt x="63" y="61"/>
                    </a:lnTo>
                    <a:lnTo>
                      <a:pt x="61" y="78"/>
                    </a:lnTo>
                    <a:lnTo>
                      <a:pt x="61" y="95"/>
                    </a:lnTo>
                    <a:lnTo>
                      <a:pt x="61" y="112"/>
                    </a:lnTo>
                    <a:lnTo>
                      <a:pt x="65" y="131"/>
                    </a:lnTo>
                    <a:lnTo>
                      <a:pt x="65" y="146"/>
                    </a:lnTo>
                    <a:lnTo>
                      <a:pt x="72" y="163"/>
                    </a:lnTo>
                    <a:lnTo>
                      <a:pt x="78" y="177"/>
                    </a:lnTo>
                    <a:lnTo>
                      <a:pt x="91" y="192"/>
                    </a:lnTo>
                    <a:lnTo>
                      <a:pt x="97" y="211"/>
                    </a:lnTo>
                    <a:lnTo>
                      <a:pt x="105" y="236"/>
                    </a:lnTo>
                    <a:lnTo>
                      <a:pt x="110" y="257"/>
                    </a:lnTo>
                    <a:lnTo>
                      <a:pt x="118" y="281"/>
                    </a:lnTo>
                    <a:lnTo>
                      <a:pt x="122" y="306"/>
                    </a:lnTo>
                    <a:lnTo>
                      <a:pt x="127" y="333"/>
                    </a:lnTo>
                    <a:lnTo>
                      <a:pt x="131" y="357"/>
                    </a:lnTo>
                    <a:lnTo>
                      <a:pt x="135" y="384"/>
                    </a:lnTo>
                    <a:lnTo>
                      <a:pt x="137" y="405"/>
                    </a:lnTo>
                    <a:lnTo>
                      <a:pt x="139" y="431"/>
                    </a:lnTo>
                    <a:lnTo>
                      <a:pt x="139" y="456"/>
                    </a:lnTo>
                    <a:lnTo>
                      <a:pt x="141" y="483"/>
                    </a:lnTo>
                    <a:lnTo>
                      <a:pt x="139" y="506"/>
                    </a:lnTo>
                    <a:lnTo>
                      <a:pt x="139" y="528"/>
                    </a:lnTo>
                    <a:lnTo>
                      <a:pt x="135" y="551"/>
                    </a:lnTo>
                    <a:lnTo>
                      <a:pt x="133" y="576"/>
                    </a:lnTo>
                    <a:lnTo>
                      <a:pt x="124" y="582"/>
                    </a:lnTo>
                    <a:lnTo>
                      <a:pt x="118" y="582"/>
                    </a:lnTo>
                    <a:lnTo>
                      <a:pt x="108" y="553"/>
                    </a:lnTo>
                    <a:lnTo>
                      <a:pt x="99" y="525"/>
                    </a:lnTo>
                    <a:lnTo>
                      <a:pt x="87" y="494"/>
                    </a:lnTo>
                    <a:lnTo>
                      <a:pt x="78" y="468"/>
                    </a:lnTo>
                    <a:lnTo>
                      <a:pt x="67" y="437"/>
                    </a:lnTo>
                    <a:lnTo>
                      <a:pt x="57" y="407"/>
                    </a:lnTo>
                    <a:lnTo>
                      <a:pt x="46" y="378"/>
                    </a:lnTo>
                    <a:lnTo>
                      <a:pt x="38" y="350"/>
                    </a:lnTo>
                    <a:lnTo>
                      <a:pt x="27" y="317"/>
                    </a:lnTo>
                    <a:lnTo>
                      <a:pt x="19" y="289"/>
                    </a:lnTo>
                    <a:lnTo>
                      <a:pt x="11" y="255"/>
                    </a:lnTo>
                    <a:lnTo>
                      <a:pt x="8" y="228"/>
                    </a:lnTo>
                    <a:lnTo>
                      <a:pt x="2" y="196"/>
                    </a:lnTo>
                    <a:lnTo>
                      <a:pt x="0" y="165"/>
                    </a:lnTo>
                    <a:lnTo>
                      <a:pt x="0" y="135"/>
                    </a:lnTo>
                    <a:lnTo>
                      <a:pt x="6" y="106"/>
                    </a:lnTo>
                    <a:lnTo>
                      <a:pt x="6" y="91"/>
                    </a:lnTo>
                    <a:lnTo>
                      <a:pt x="10" y="78"/>
                    </a:lnTo>
                    <a:lnTo>
                      <a:pt x="11" y="63"/>
                    </a:lnTo>
                    <a:lnTo>
                      <a:pt x="15" y="51"/>
                    </a:lnTo>
                    <a:lnTo>
                      <a:pt x="19" y="38"/>
                    </a:lnTo>
                    <a:lnTo>
                      <a:pt x="25" y="25"/>
                    </a:lnTo>
                    <a:lnTo>
                      <a:pt x="30" y="11"/>
                    </a:lnTo>
                    <a:lnTo>
                      <a:pt x="36" y="0"/>
                    </a:lnTo>
                    <a:lnTo>
                      <a:pt x="36" y="0"/>
                    </a:lnTo>
                    <a:close/>
                  </a:path>
                </a:pathLst>
              </a:custGeom>
              <a:solidFill>
                <a:srgbClr val="D1D1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4" name="Freeform 137"/>
              <p:cNvSpPr>
                <a:spLocks/>
              </p:cNvSpPr>
              <p:nvPr/>
            </p:nvSpPr>
            <p:spPr bwMode="auto">
              <a:xfrm>
                <a:off x="4939384" y="3804822"/>
                <a:ext cx="47553" cy="92636"/>
              </a:xfrm>
              <a:custGeom>
                <a:avLst/>
                <a:gdLst>
                  <a:gd name="T0" fmla="*/ 131 w 154"/>
                  <a:gd name="T1" fmla="*/ 44 h 301"/>
                  <a:gd name="T2" fmla="*/ 141 w 154"/>
                  <a:gd name="T3" fmla="*/ 63 h 301"/>
                  <a:gd name="T4" fmla="*/ 148 w 154"/>
                  <a:gd name="T5" fmla="*/ 80 h 301"/>
                  <a:gd name="T6" fmla="*/ 152 w 154"/>
                  <a:gd name="T7" fmla="*/ 97 h 301"/>
                  <a:gd name="T8" fmla="*/ 154 w 154"/>
                  <a:gd name="T9" fmla="*/ 116 h 301"/>
                  <a:gd name="T10" fmla="*/ 152 w 154"/>
                  <a:gd name="T11" fmla="*/ 134 h 301"/>
                  <a:gd name="T12" fmla="*/ 150 w 154"/>
                  <a:gd name="T13" fmla="*/ 153 h 301"/>
                  <a:gd name="T14" fmla="*/ 146 w 154"/>
                  <a:gd name="T15" fmla="*/ 170 h 301"/>
                  <a:gd name="T16" fmla="*/ 142 w 154"/>
                  <a:gd name="T17" fmla="*/ 191 h 301"/>
                  <a:gd name="T18" fmla="*/ 133 w 154"/>
                  <a:gd name="T19" fmla="*/ 204 h 301"/>
                  <a:gd name="T20" fmla="*/ 125 w 154"/>
                  <a:gd name="T21" fmla="*/ 221 h 301"/>
                  <a:gd name="T22" fmla="*/ 118 w 154"/>
                  <a:gd name="T23" fmla="*/ 236 h 301"/>
                  <a:gd name="T24" fmla="*/ 110 w 154"/>
                  <a:gd name="T25" fmla="*/ 249 h 301"/>
                  <a:gd name="T26" fmla="*/ 101 w 154"/>
                  <a:gd name="T27" fmla="*/ 263 h 301"/>
                  <a:gd name="T28" fmla="*/ 93 w 154"/>
                  <a:gd name="T29" fmla="*/ 274 h 301"/>
                  <a:gd name="T30" fmla="*/ 85 w 154"/>
                  <a:gd name="T31" fmla="*/ 284 h 301"/>
                  <a:gd name="T32" fmla="*/ 80 w 154"/>
                  <a:gd name="T33" fmla="*/ 291 h 301"/>
                  <a:gd name="T34" fmla="*/ 59 w 154"/>
                  <a:gd name="T35" fmla="*/ 299 h 301"/>
                  <a:gd name="T36" fmla="*/ 44 w 154"/>
                  <a:gd name="T37" fmla="*/ 301 h 301"/>
                  <a:gd name="T38" fmla="*/ 28 w 154"/>
                  <a:gd name="T39" fmla="*/ 297 h 301"/>
                  <a:gd name="T40" fmla="*/ 19 w 154"/>
                  <a:gd name="T41" fmla="*/ 293 h 301"/>
                  <a:gd name="T42" fmla="*/ 9 w 154"/>
                  <a:gd name="T43" fmla="*/ 284 h 301"/>
                  <a:gd name="T44" fmla="*/ 4 w 154"/>
                  <a:gd name="T45" fmla="*/ 274 h 301"/>
                  <a:gd name="T46" fmla="*/ 0 w 154"/>
                  <a:gd name="T47" fmla="*/ 267 h 301"/>
                  <a:gd name="T48" fmla="*/ 0 w 154"/>
                  <a:gd name="T49" fmla="*/ 267 h 301"/>
                  <a:gd name="T50" fmla="*/ 4 w 154"/>
                  <a:gd name="T51" fmla="*/ 248 h 301"/>
                  <a:gd name="T52" fmla="*/ 9 w 154"/>
                  <a:gd name="T53" fmla="*/ 230 h 301"/>
                  <a:gd name="T54" fmla="*/ 15 w 154"/>
                  <a:gd name="T55" fmla="*/ 213 h 301"/>
                  <a:gd name="T56" fmla="*/ 21 w 154"/>
                  <a:gd name="T57" fmla="*/ 200 h 301"/>
                  <a:gd name="T58" fmla="*/ 26 w 154"/>
                  <a:gd name="T59" fmla="*/ 183 h 301"/>
                  <a:gd name="T60" fmla="*/ 32 w 154"/>
                  <a:gd name="T61" fmla="*/ 166 h 301"/>
                  <a:gd name="T62" fmla="*/ 38 w 154"/>
                  <a:gd name="T63" fmla="*/ 149 h 301"/>
                  <a:gd name="T64" fmla="*/ 44 w 154"/>
                  <a:gd name="T65" fmla="*/ 134 h 301"/>
                  <a:gd name="T66" fmla="*/ 49 w 154"/>
                  <a:gd name="T67" fmla="*/ 116 h 301"/>
                  <a:gd name="T68" fmla="*/ 55 w 154"/>
                  <a:gd name="T69" fmla="*/ 97 h 301"/>
                  <a:gd name="T70" fmla="*/ 63 w 154"/>
                  <a:gd name="T71" fmla="*/ 80 h 301"/>
                  <a:gd name="T72" fmla="*/ 70 w 154"/>
                  <a:gd name="T73" fmla="*/ 63 h 301"/>
                  <a:gd name="T74" fmla="*/ 76 w 154"/>
                  <a:gd name="T75" fmla="*/ 46 h 301"/>
                  <a:gd name="T76" fmla="*/ 83 w 154"/>
                  <a:gd name="T77" fmla="*/ 29 h 301"/>
                  <a:gd name="T78" fmla="*/ 91 w 154"/>
                  <a:gd name="T79" fmla="*/ 16 h 301"/>
                  <a:gd name="T80" fmla="*/ 99 w 154"/>
                  <a:gd name="T81" fmla="*/ 0 h 301"/>
                  <a:gd name="T82" fmla="*/ 131 w 154"/>
                  <a:gd name="T83" fmla="*/ 44 h 301"/>
                  <a:gd name="T84" fmla="*/ 131 w 154"/>
                  <a:gd name="T85" fmla="*/ 44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54" h="301">
                    <a:moveTo>
                      <a:pt x="131" y="44"/>
                    </a:moveTo>
                    <a:lnTo>
                      <a:pt x="141" y="63"/>
                    </a:lnTo>
                    <a:lnTo>
                      <a:pt x="148" y="80"/>
                    </a:lnTo>
                    <a:lnTo>
                      <a:pt x="152" y="97"/>
                    </a:lnTo>
                    <a:lnTo>
                      <a:pt x="154" y="116"/>
                    </a:lnTo>
                    <a:lnTo>
                      <a:pt x="152" y="134"/>
                    </a:lnTo>
                    <a:lnTo>
                      <a:pt x="150" y="153"/>
                    </a:lnTo>
                    <a:lnTo>
                      <a:pt x="146" y="170"/>
                    </a:lnTo>
                    <a:lnTo>
                      <a:pt x="142" y="191"/>
                    </a:lnTo>
                    <a:lnTo>
                      <a:pt x="133" y="204"/>
                    </a:lnTo>
                    <a:lnTo>
                      <a:pt x="125" y="221"/>
                    </a:lnTo>
                    <a:lnTo>
                      <a:pt x="118" y="236"/>
                    </a:lnTo>
                    <a:lnTo>
                      <a:pt x="110" y="249"/>
                    </a:lnTo>
                    <a:lnTo>
                      <a:pt x="101" y="263"/>
                    </a:lnTo>
                    <a:lnTo>
                      <a:pt x="93" y="274"/>
                    </a:lnTo>
                    <a:lnTo>
                      <a:pt x="85" y="284"/>
                    </a:lnTo>
                    <a:lnTo>
                      <a:pt x="80" y="291"/>
                    </a:lnTo>
                    <a:lnTo>
                      <a:pt x="59" y="299"/>
                    </a:lnTo>
                    <a:lnTo>
                      <a:pt x="44" y="301"/>
                    </a:lnTo>
                    <a:lnTo>
                      <a:pt x="28" y="297"/>
                    </a:lnTo>
                    <a:lnTo>
                      <a:pt x="19" y="293"/>
                    </a:lnTo>
                    <a:lnTo>
                      <a:pt x="9" y="284"/>
                    </a:lnTo>
                    <a:lnTo>
                      <a:pt x="4" y="274"/>
                    </a:lnTo>
                    <a:lnTo>
                      <a:pt x="0" y="267"/>
                    </a:lnTo>
                    <a:lnTo>
                      <a:pt x="0" y="267"/>
                    </a:lnTo>
                    <a:lnTo>
                      <a:pt x="4" y="248"/>
                    </a:lnTo>
                    <a:lnTo>
                      <a:pt x="9" y="230"/>
                    </a:lnTo>
                    <a:lnTo>
                      <a:pt x="15" y="213"/>
                    </a:lnTo>
                    <a:lnTo>
                      <a:pt x="21" y="200"/>
                    </a:lnTo>
                    <a:lnTo>
                      <a:pt x="26" y="183"/>
                    </a:lnTo>
                    <a:lnTo>
                      <a:pt x="32" y="166"/>
                    </a:lnTo>
                    <a:lnTo>
                      <a:pt x="38" y="149"/>
                    </a:lnTo>
                    <a:lnTo>
                      <a:pt x="44" y="134"/>
                    </a:lnTo>
                    <a:lnTo>
                      <a:pt x="49" y="116"/>
                    </a:lnTo>
                    <a:lnTo>
                      <a:pt x="55" y="97"/>
                    </a:lnTo>
                    <a:lnTo>
                      <a:pt x="63" y="80"/>
                    </a:lnTo>
                    <a:lnTo>
                      <a:pt x="70" y="63"/>
                    </a:lnTo>
                    <a:lnTo>
                      <a:pt x="76" y="46"/>
                    </a:lnTo>
                    <a:lnTo>
                      <a:pt x="83" y="29"/>
                    </a:lnTo>
                    <a:lnTo>
                      <a:pt x="91" y="16"/>
                    </a:lnTo>
                    <a:lnTo>
                      <a:pt x="99" y="0"/>
                    </a:lnTo>
                    <a:lnTo>
                      <a:pt x="131" y="44"/>
                    </a:lnTo>
                    <a:lnTo>
                      <a:pt x="131" y="44"/>
                    </a:lnTo>
                    <a:close/>
                  </a:path>
                </a:pathLst>
              </a:custGeom>
              <a:solidFill>
                <a:srgbClr val="B3B02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5" name="Freeform 141"/>
              <p:cNvSpPr>
                <a:spLocks/>
              </p:cNvSpPr>
              <p:nvPr/>
            </p:nvSpPr>
            <p:spPr bwMode="auto">
              <a:xfrm>
                <a:off x="5130214" y="3834466"/>
                <a:ext cx="33349" cy="46936"/>
              </a:xfrm>
              <a:custGeom>
                <a:avLst/>
                <a:gdLst>
                  <a:gd name="T0" fmla="*/ 76 w 108"/>
                  <a:gd name="T1" fmla="*/ 0 h 153"/>
                  <a:gd name="T2" fmla="*/ 85 w 108"/>
                  <a:gd name="T3" fmla="*/ 2 h 153"/>
                  <a:gd name="T4" fmla="*/ 95 w 108"/>
                  <a:gd name="T5" fmla="*/ 12 h 153"/>
                  <a:gd name="T6" fmla="*/ 100 w 108"/>
                  <a:gd name="T7" fmla="*/ 21 h 153"/>
                  <a:gd name="T8" fmla="*/ 106 w 108"/>
                  <a:gd name="T9" fmla="*/ 37 h 153"/>
                  <a:gd name="T10" fmla="*/ 108 w 108"/>
                  <a:gd name="T11" fmla="*/ 46 h 153"/>
                  <a:gd name="T12" fmla="*/ 108 w 108"/>
                  <a:gd name="T13" fmla="*/ 58 h 153"/>
                  <a:gd name="T14" fmla="*/ 106 w 108"/>
                  <a:gd name="T15" fmla="*/ 71 h 153"/>
                  <a:gd name="T16" fmla="*/ 102 w 108"/>
                  <a:gd name="T17" fmla="*/ 82 h 153"/>
                  <a:gd name="T18" fmla="*/ 93 w 108"/>
                  <a:gd name="T19" fmla="*/ 90 h 153"/>
                  <a:gd name="T20" fmla="*/ 83 w 108"/>
                  <a:gd name="T21" fmla="*/ 99 h 153"/>
                  <a:gd name="T22" fmla="*/ 74 w 108"/>
                  <a:gd name="T23" fmla="*/ 109 h 153"/>
                  <a:gd name="T24" fmla="*/ 64 w 108"/>
                  <a:gd name="T25" fmla="*/ 118 h 153"/>
                  <a:gd name="T26" fmla="*/ 51 w 108"/>
                  <a:gd name="T27" fmla="*/ 126 h 153"/>
                  <a:gd name="T28" fmla="*/ 36 w 108"/>
                  <a:gd name="T29" fmla="*/ 135 h 153"/>
                  <a:gd name="T30" fmla="*/ 17 w 108"/>
                  <a:gd name="T31" fmla="*/ 145 h 153"/>
                  <a:gd name="T32" fmla="*/ 0 w 108"/>
                  <a:gd name="T33" fmla="*/ 153 h 153"/>
                  <a:gd name="T34" fmla="*/ 3 w 108"/>
                  <a:gd name="T35" fmla="*/ 135 h 153"/>
                  <a:gd name="T36" fmla="*/ 9 w 108"/>
                  <a:gd name="T37" fmla="*/ 118 h 153"/>
                  <a:gd name="T38" fmla="*/ 17 w 108"/>
                  <a:gd name="T39" fmla="*/ 101 h 153"/>
                  <a:gd name="T40" fmla="*/ 26 w 108"/>
                  <a:gd name="T41" fmla="*/ 88 h 153"/>
                  <a:gd name="T42" fmla="*/ 32 w 108"/>
                  <a:gd name="T43" fmla="*/ 75 h 153"/>
                  <a:gd name="T44" fmla="*/ 38 w 108"/>
                  <a:gd name="T45" fmla="*/ 65 h 153"/>
                  <a:gd name="T46" fmla="*/ 43 w 108"/>
                  <a:gd name="T47" fmla="*/ 54 h 153"/>
                  <a:gd name="T48" fmla="*/ 51 w 108"/>
                  <a:gd name="T49" fmla="*/ 40 h 153"/>
                  <a:gd name="T50" fmla="*/ 57 w 108"/>
                  <a:gd name="T51" fmla="*/ 29 h 153"/>
                  <a:gd name="T52" fmla="*/ 62 w 108"/>
                  <a:gd name="T53" fmla="*/ 19 h 153"/>
                  <a:gd name="T54" fmla="*/ 68 w 108"/>
                  <a:gd name="T55" fmla="*/ 10 h 153"/>
                  <a:gd name="T56" fmla="*/ 76 w 108"/>
                  <a:gd name="T57" fmla="*/ 0 h 153"/>
                  <a:gd name="T58" fmla="*/ 76 w 108"/>
                  <a:gd name="T59" fmla="*/ 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08" h="153">
                    <a:moveTo>
                      <a:pt x="76" y="0"/>
                    </a:moveTo>
                    <a:lnTo>
                      <a:pt x="85" y="2"/>
                    </a:lnTo>
                    <a:lnTo>
                      <a:pt x="95" y="12"/>
                    </a:lnTo>
                    <a:lnTo>
                      <a:pt x="100" y="21"/>
                    </a:lnTo>
                    <a:lnTo>
                      <a:pt x="106" y="37"/>
                    </a:lnTo>
                    <a:lnTo>
                      <a:pt x="108" y="46"/>
                    </a:lnTo>
                    <a:lnTo>
                      <a:pt x="108" y="58"/>
                    </a:lnTo>
                    <a:lnTo>
                      <a:pt x="106" y="71"/>
                    </a:lnTo>
                    <a:lnTo>
                      <a:pt x="102" y="82"/>
                    </a:lnTo>
                    <a:lnTo>
                      <a:pt x="93" y="90"/>
                    </a:lnTo>
                    <a:lnTo>
                      <a:pt x="83" y="99"/>
                    </a:lnTo>
                    <a:lnTo>
                      <a:pt x="74" y="109"/>
                    </a:lnTo>
                    <a:lnTo>
                      <a:pt x="64" y="118"/>
                    </a:lnTo>
                    <a:lnTo>
                      <a:pt x="51" y="126"/>
                    </a:lnTo>
                    <a:lnTo>
                      <a:pt x="36" y="135"/>
                    </a:lnTo>
                    <a:lnTo>
                      <a:pt x="17" y="145"/>
                    </a:lnTo>
                    <a:lnTo>
                      <a:pt x="0" y="153"/>
                    </a:lnTo>
                    <a:lnTo>
                      <a:pt x="3" y="135"/>
                    </a:lnTo>
                    <a:lnTo>
                      <a:pt x="9" y="118"/>
                    </a:lnTo>
                    <a:lnTo>
                      <a:pt x="17" y="101"/>
                    </a:lnTo>
                    <a:lnTo>
                      <a:pt x="26" y="88"/>
                    </a:lnTo>
                    <a:lnTo>
                      <a:pt x="32" y="75"/>
                    </a:lnTo>
                    <a:lnTo>
                      <a:pt x="38" y="65"/>
                    </a:lnTo>
                    <a:lnTo>
                      <a:pt x="43" y="54"/>
                    </a:lnTo>
                    <a:lnTo>
                      <a:pt x="51" y="40"/>
                    </a:lnTo>
                    <a:lnTo>
                      <a:pt x="57" y="29"/>
                    </a:lnTo>
                    <a:lnTo>
                      <a:pt x="62" y="19"/>
                    </a:lnTo>
                    <a:lnTo>
                      <a:pt x="68" y="10"/>
                    </a:lnTo>
                    <a:lnTo>
                      <a:pt x="76" y="0"/>
                    </a:lnTo>
                    <a:lnTo>
                      <a:pt x="76" y="0"/>
                    </a:lnTo>
                    <a:close/>
                  </a:path>
                </a:pathLst>
              </a:custGeom>
              <a:solidFill>
                <a:srgbClr val="94911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6" name="Freeform 147"/>
              <p:cNvSpPr>
                <a:spLocks/>
              </p:cNvSpPr>
              <p:nvPr/>
            </p:nvSpPr>
            <p:spPr bwMode="auto">
              <a:xfrm>
                <a:off x="4983232" y="3870903"/>
                <a:ext cx="38290" cy="49406"/>
              </a:xfrm>
              <a:custGeom>
                <a:avLst/>
                <a:gdLst>
                  <a:gd name="T0" fmla="*/ 50 w 124"/>
                  <a:gd name="T1" fmla="*/ 10 h 162"/>
                  <a:gd name="T2" fmla="*/ 65 w 124"/>
                  <a:gd name="T3" fmla="*/ 8 h 162"/>
                  <a:gd name="T4" fmla="*/ 80 w 124"/>
                  <a:gd name="T5" fmla="*/ 6 h 162"/>
                  <a:gd name="T6" fmla="*/ 92 w 124"/>
                  <a:gd name="T7" fmla="*/ 0 h 162"/>
                  <a:gd name="T8" fmla="*/ 103 w 124"/>
                  <a:gd name="T9" fmla="*/ 4 h 162"/>
                  <a:gd name="T10" fmla="*/ 107 w 124"/>
                  <a:gd name="T11" fmla="*/ 8 h 162"/>
                  <a:gd name="T12" fmla="*/ 113 w 124"/>
                  <a:gd name="T13" fmla="*/ 16 h 162"/>
                  <a:gd name="T14" fmla="*/ 116 w 124"/>
                  <a:gd name="T15" fmla="*/ 25 h 162"/>
                  <a:gd name="T16" fmla="*/ 122 w 124"/>
                  <a:gd name="T17" fmla="*/ 35 h 162"/>
                  <a:gd name="T18" fmla="*/ 122 w 124"/>
                  <a:gd name="T19" fmla="*/ 48 h 162"/>
                  <a:gd name="T20" fmla="*/ 124 w 124"/>
                  <a:gd name="T21" fmla="*/ 61 h 162"/>
                  <a:gd name="T22" fmla="*/ 124 w 124"/>
                  <a:gd name="T23" fmla="*/ 75 h 162"/>
                  <a:gd name="T24" fmla="*/ 122 w 124"/>
                  <a:gd name="T25" fmla="*/ 88 h 162"/>
                  <a:gd name="T26" fmla="*/ 111 w 124"/>
                  <a:gd name="T27" fmla="*/ 105 h 162"/>
                  <a:gd name="T28" fmla="*/ 94 w 124"/>
                  <a:gd name="T29" fmla="*/ 124 h 162"/>
                  <a:gd name="T30" fmla="*/ 82 w 124"/>
                  <a:gd name="T31" fmla="*/ 135 h 162"/>
                  <a:gd name="T32" fmla="*/ 73 w 124"/>
                  <a:gd name="T33" fmla="*/ 147 h 162"/>
                  <a:gd name="T34" fmla="*/ 63 w 124"/>
                  <a:gd name="T35" fmla="*/ 154 h 162"/>
                  <a:gd name="T36" fmla="*/ 57 w 124"/>
                  <a:gd name="T37" fmla="*/ 162 h 162"/>
                  <a:gd name="T38" fmla="*/ 0 w 124"/>
                  <a:gd name="T39" fmla="*/ 151 h 162"/>
                  <a:gd name="T40" fmla="*/ 4 w 124"/>
                  <a:gd name="T41" fmla="*/ 133 h 162"/>
                  <a:gd name="T42" fmla="*/ 10 w 124"/>
                  <a:gd name="T43" fmla="*/ 114 h 162"/>
                  <a:gd name="T44" fmla="*/ 16 w 124"/>
                  <a:gd name="T45" fmla="*/ 97 h 162"/>
                  <a:gd name="T46" fmla="*/ 23 w 124"/>
                  <a:gd name="T47" fmla="*/ 80 h 162"/>
                  <a:gd name="T48" fmla="*/ 29 w 124"/>
                  <a:gd name="T49" fmla="*/ 61 h 162"/>
                  <a:gd name="T50" fmla="*/ 37 w 124"/>
                  <a:gd name="T51" fmla="*/ 44 h 162"/>
                  <a:gd name="T52" fmla="*/ 42 w 124"/>
                  <a:gd name="T53" fmla="*/ 27 h 162"/>
                  <a:gd name="T54" fmla="*/ 50 w 124"/>
                  <a:gd name="T55" fmla="*/ 10 h 162"/>
                  <a:gd name="T56" fmla="*/ 50 w 124"/>
                  <a:gd name="T57" fmla="*/ 10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24" h="162">
                    <a:moveTo>
                      <a:pt x="50" y="10"/>
                    </a:moveTo>
                    <a:lnTo>
                      <a:pt x="65" y="8"/>
                    </a:lnTo>
                    <a:lnTo>
                      <a:pt x="80" y="6"/>
                    </a:lnTo>
                    <a:lnTo>
                      <a:pt x="92" y="0"/>
                    </a:lnTo>
                    <a:lnTo>
                      <a:pt x="103" y="4"/>
                    </a:lnTo>
                    <a:lnTo>
                      <a:pt x="107" y="8"/>
                    </a:lnTo>
                    <a:lnTo>
                      <a:pt x="113" y="16"/>
                    </a:lnTo>
                    <a:lnTo>
                      <a:pt x="116" y="25"/>
                    </a:lnTo>
                    <a:lnTo>
                      <a:pt x="122" y="35"/>
                    </a:lnTo>
                    <a:lnTo>
                      <a:pt x="122" y="48"/>
                    </a:lnTo>
                    <a:lnTo>
                      <a:pt x="124" y="61"/>
                    </a:lnTo>
                    <a:lnTo>
                      <a:pt x="124" y="75"/>
                    </a:lnTo>
                    <a:lnTo>
                      <a:pt x="122" y="88"/>
                    </a:lnTo>
                    <a:lnTo>
                      <a:pt x="111" y="105"/>
                    </a:lnTo>
                    <a:lnTo>
                      <a:pt x="94" y="124"/>
                    </a:lnTo>
                    <a:lnTo>
                      <a:pt x="82" y="135"/>
                    </a:lnTo>
                    <a:lnTo>
                      <a:pt x="73" y="147"/>
                    </a:lnTo>
                    <a:lnTo>
                      <a:pt x="63" y="154"/>
                    </a:lnTo>
                    <a:lnTo>
                      <a:pt x="57" y="162"/>
                    </a:lnTo>
                    <a:lnTo>
                      <a:pt x="0" y="151"/>
                    </a:lnTo>
                    <a:lnTo>
                      <a:pt x="4" y="133"/>
                    </a:lnTo>
                    <a:lnTo>
                      <a:pt x="10" y="114"/>
                    </a:lnTo>
                    <a:lnTo>
                      <a:pt x="16" y="97"/>
                    </a:lnTo>
                    <a:lnTo>
                      <a:pt x="23" y="80"/>
                    </a:lnTo>
                    <a:lnTo>
                      <a:pt x="29" y="61"/>
                    </a:lnTo>
                    <a:lnTo>
                      <a:pt x="37" y="44"/>
                    </a:lnTo>
                    <a:lnTo>
                      <a:pt x="42" y="27"/>
                    </a:lnTo>
                    <a:lnTo>
                      <a:pt x="50" y="10"/>
                    </a:lnTo>
                    <a:lnTo>
                      <a:pt x="50" y="10"/>
                    </a:lnTo>
                    <a:close/>
                  </a:path>
                </a:pathLst>
              </a:custGeom>
              <a:solidFill>
                <a:srgbClr val="B3B02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7" name="Freeform 136"/>
              <p:cNvSpPr>
                <a:spLocks/>
              </p:cNvSpPr>
              <p:nvPr/>
            </p:nvSpPr>
            <p:spPr bwMode="auto">
              <a:xfrm>
                <a:off x="5146271" y="3884489"/>
                <a:ext cx="33967" cy="51259"/>
              </a:xfrm>
              <a:custGeom>
                <a:avLst/>
                <a:gdLst>
                  <a:gd name="T0" fmla="*/ 68 w 110"/>
                  <a:gd name="T1" fmla="*/ 0 h 167"/>
                  <a:gd name="T2" fmla="*/ 78 w 110"/>
                  <a:gd name="T3" fmla="*/ 6 h 167"/>
                  <a:gd name="T4" fmla="*/ 87 w 110"/>
                  <a:gd name="T5" fmla="*/ 10 h 167"/>
                  <a:gd name="T6" fmla="*/ 93 w 110"/>
                  <a:gd name="T7" fmla="*/ 15 h 167"/>
                  <a:gd name="T8" fmla="*/ 100 w 110"/>
                  <a:gd name="T9" fmla="*/ 19 h 167"/>
                  <a:gd name="T10" fmla="*/ 106 w 110"/>
                  <a:gd name="T11" fmla="*/ 32 h 167"/>
                  <a:gd name="T12" fmla="*/ 110 w 110"/>
                  <a:gd name="T13" fmla="*/ 44 h 167"/>
                  <a:gd name="T14" fmla="*/ 110 w 110"/>
                  <a:gd name="T15" fmla="*/ 57 h 167"/>
                  <a:gd name="T16" fmla="*/ 104 w 110"/>
                  <a:gd name="T17" fmla="*/ 70 h 167"/>
                  <a:gd name="T18" fmla="*/ 97 w 110"/>
                  <a:gd name="T19" fmla="*/ 80 h 167"/>
                  <a:gd name="T20" fmla="*/ 87 w 110"/>
                  <a:gd name="T21" fmla="*/ 95 h 167"/>
                  <a:gd name="T22" fmla="*/ 74 w 110"/>
                  <a:gd name="T23" fmla="*/ 105 h 167"/>
                  <a:gd name="T24" fmla="*/ 61 w 110"/>
                  <a:gd name="T25" fmla="*/ 114 h 167"/>
                  <a:gd name="T26" fmla="*/ 47 w 110"/>
                  <a:gd name="T27" fmla="*/ 124 h 167"/>
                  <a:gd name="T28" fmla="*/ 34 w 110"/>
                  <a:gd name="T29" fmla="*/ 137 h 167"/>
                  <a:gd name="T30" fmla="*/ 17 w 110"/>
                  <a:gd name="T31" fmla="*/ 150 h 167"/>
                  <a:gd name="T32" fmla="*/ 0 w 110"/>
                  <a:gd name="T33" fmla="*/ 167 h 167"/>
                  <a:gd name="T34" fmla="*/ 0 w 110"/>
                  <a:gd name="T35" fmla="*/ 156 h 167"/>
                  <a:gd name="T36" fmla="*/ 2 w 110"/>
                  <a:gd name="T37" fmla="*/ 145 h 167"/>
                  <a:gd name="T38" fmla="*/ 4 w 110"/>
                  <a:gd name="T39" fmla="*/ 133 h 167"/>
                  <a:gd name="T40" fmla="*/ 5 w 110"/>
                  <a:gd name="T41" fmla="*/ 122 h 167"/>
                  <a:gd name="T42" fmla="*/ 7 w 110"/>
                  <a:gd name="T43" fmla="*/ 110 h 167"/>
                  <a:gd name="T44" fmla="*/ 11 w 110"/>
                  <a:gd name="T45" fmla="*/ 97 h 167"/>
                  <a:gd name="T46" fmla="*/ 13 w 110"/>
                  <a:gd name="T47" fmla="*/ 89 h 167"/>
                  <a:gd name="T48" fmla="*/ 19 w 110"/>
                  <a:gd name="T49" fmla="*/ 80 h 167"/>
                  <a:gd name="T50" fmla="*/ 26 w 110"/>
                  <a:gd name="T51" fmla="*/ 59 h 167"/>
                  <a:gd name="T52" fmla="*/ 38 w 110"/>
                  <a:gd name="T53" fmla="*/ 40 h 167"/>
                  <a:gd name="T54" fmla="*/ 51 w 110"/>
                  <a:gd name="T55" fmla="*/ 17 h 167"/>
                  <a:gd name="T56" fmla="*/ 68 w 110"/>
                  <a:gd name="T57" fmla="*/ 0 h 167"/>
                  <a:gd name="T58" fmla="*/ 68 w 110"/>
                  <a:gd name="T59" fmla="*/ 0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0" h="167">
                    <a:moveTo>
                      <a:pt x="68" y="0"/>
                    </a:moveTo>
                    <a:lnTo>
                      <a:pt x="78" y="6"/>
                    </a:lnTo>
                    <a:lnTo>
                      <a:pt x="87" y="10"/>
                    </a:lnTo>
                    <a:lnTo>
                      <a:pt x="93" y="15"/>
                    </a:lnTo>
                    <a:lnTo>
                      <a:pt x="100" y="19"/>
                    </a:lnTo>
                    <a:lnTo>
                      <a:pt x="106" y="32"/>
                    </a:lnTo>
                    <a:lnTo>
                      <a:pt x="110" y="44"/>
                    </a:lnTo>
                    <a:lnTo>
                      <a:pt x="110" y="57"/>
                    </a:lnTo>
                    <a:lnTo>
                      <a:pt x="104" y="70"/>
                    </a:lnTo>
                    <a:lnTo>
                      <a:pt x="97" y="80"/>
                    </a:lnTo>
                    <a:lnTo>
                      <a:pt x="87" y="95"/>
                    </a:lnTo>
                    <a:lnTo>
                      <a:pt x="74" y="105"/>
                    </a:lnTo>
                    <a:lnTo>
                      <a:pt x="61" y="114"/>
                    </a:lnTo>
                    <a:lnTo>
                      <a:pt x="47" y="124"/>
                    </a:lnTo>
                    <a:lnTo>
                      <a:pt x="34" y="137"/>
                    </a:lnTo>
                    <a:lnTo>
                      <a:pt x="17" y="150"/>
                    </a:lnTo>
                    <a:lnTo>
                      <a:pt x="0" y="167"/>
                    </a:lnTo>
                    <a:lnTo>
                      <a:pt x="0" y="156"/>
                    </a:lnTo>
                    <a:lnTo>
                      <a:pt x="2" y="145"/>
                    </a:lnTo>
                    <a:lnTo>
                      <a:pt x="4" y="133"/>
                    </a:lnTo>
                    <a:lnTo>
                      <a:pt x="5" y="122"/>
                    </a:lnTo>
                    <a:lnTo>
                      <a:pt x="7" y="110"/>
                    </a:lnTo>
                    <a:lnTo>
                      <a:pt x="11" y="97"/>
                    </a:lnTo>
                    <a:lnTo>
                      <a:pt x="13" y="89"/>
                    </a:lnTo>
                    <a:lnTo>
                      <a:pt x="19" y="80"/>
                    </a:lnTo>
                    <a:lnTo>
                      <a:pt x="26" y="59"/>
                    </a:lnTo>
                    <a:lnTo>
                      <a:pt x="38" y="40"/>
                    </a:lnTo>
                    <a:lnTo>
                      <a:pt x="51" y="17"/>
                    </a:lnTo>
                    <a:lnTo>
                      <a:pt x="68" y="0"/>
                    </a:lnTo>
                    <a:lnTo>
                      <a:pt x="68" y="0"/>
                    </a:lnTo>
                    <a:close/>
                  </a:path>
                </a:pathLst>
              </a:custGeom>
              <a:solidFill>
                <a:srgbClr val="D1D1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47" name="Group 46"/>
            <p:cNvGrpSpPr/>
            <p:nvPr/>
          </p:nvGrpSpPr>
          <p:grpSpPr>
            <a:xfrm>
              <a:off x="5747450" y="4111689"/>
              <a:ext cx="406679" cy="334464"/>
              <a:chOff x="4412594" y="3521356"/>
              <a:chExt cx="528643" cy="434771"/>
            </a:xfrm>
          </p:grpSpPr>
          <p:sp>
            <p:nvSpPr>
              <p:cNvPr id="106" name="Freeform 99"/>
              <p:cNvSpPr>
                <a:spLocks/>
              </p:cNvSpPr>
              <p:nvPr/>
            </p:nvSpPr>
            <p:spPr bwMode="auto">
              <a:xfrm>
                <a:off x="4811546" y="3521356"/>
                <a:ext cx="35819" cy="172921"/>
              </a:xfrm>
              <a:custGeom>
                <a:avLst/>
                <a:gdLst>
                  <a:gd name="T0" fmla="*/ 96 w 115"/>
                  <a:gd name="T1" fmla="*/ 0 h 559"/>
                  <a:gd name="T2" fmla="*/ 93 w 115"/>
                  <a:gd name="T3" fmla="*/ 34 h 559"/>
                  <a:gd name="T4" fmla="*/ 91 w 115"/>
                  <a:gd name="T5" fmla="*/ 69 h 559"/>
                  <a:gd name="T6" fmla="*/ 91 w 115"/>
                  <a:gd name="T7" fmla="*/ 103 h 559"/>
                  <a:gd name="T8" fmla="*/ 91 w 115"/>
                  <a:gd name="T9" fmla="*/ 137 h 559"/>
                  <a:gd name="T10" fmla="*/ 91 w 115"/>
                  <a:gd name="T11" fmla="*/ 171 h 559"/>
                  <a:gd name="T12" fmla="*/ 91 w 115"/>
                  <a:gd name="T13" fmla="*/ 207 h 559"/>
                  <a:gd name="T14" fmla="*/ 93 w 115"/>
                  <a:gd name="T15" fmla="*/ 242 h 559"/>
                  <a:gd name="T16" fmla="*/ 95 w 115"/>
                  <a:gd name="T17" fmla="*/ 278 h 559"/>
                  <a:gd name="T18" fmla="*/ 95 w 115"/>
                  <a:gd name="T19" fmla="*/ 312 h 559"/>
                  <a:gd name="T20" fmla="*/ 98 w 115"/>
                  <a:gd name="T21" fmla="*/ 348 h 559"/>
                  <a:gd name="T22" fmla="*/ 100 w 115"/>
                  <a:gd name="T23" fmla="*/ 382 h 559"/>
                  <a:gd name="T24" fmla="*/ 104 w 115"/>
                  <a:gd name="T25" fmla="*/ 418 h 559"/>
                  <a:gd name="T26" fmla="*/ 106 w 115"/>
                  <a:gd name="T27" fmla="*/ 453 h 559"/>
                  <a:gd name="T28" fmla="*/ 110 w 115"/>
                  <a:gd name="T29" fmla="*/ 489 h 559"/>
                  <a:gd name="T30" fmla="*/ 112 w 115"/>
                  <a:gd name="T31" fmla="*/ 523 h 559"/>
                  <a:gd name="T32" fmla="*/ 115 w 115"/>
                  <a:gd name="T33" fmla="*/ 559 h 559"/>
                  <a:gd name="T34" fmla="*/ 98 w 115"/>
                  <a:gd name="T35" fmla="*/ 548 h 559"/>
                  <a:gd name="T36" fmla="*/ 87 w 115"/>
                  <a:gd name="T37" fmla="*/ 531 h 559"/>
                  <a:gd name="T38" fmla="*/ 79 w 115"/>
                  <a:gd name="T39" fmla="*/ 513 h 559"/>
                  <a:gd name="T40" fmla="*/ 76 w 115"/>
                  <a:gd name="T41" fmla="*/ 498 h 559"/>
                  <a:gd name="T42" fmla="*/ 70 w 115"/>
                  <a:gd name="T43" fmla="*/ 479 h 559"/>
                  <a:gd name="T44" fmla="*/ 68 w 115"/>
                  <a:gd name="T45" fmla="*/ 460 h 559"/>
                  <a:gd name="T46" fmla="*/ 66 w 115"/>
                  <a:gd name="T47" fmla="*/ 441 h 559"/>
                  <a:gd name="T48" fmla="*/ 64 w 115"/>
                  <a:gd name="T49" fmla="*/ 424 h 559"/>
                  <a:gd name="T50" fmla="*/ 32 w 115"/>
                  <a:gd name="T51" fmla="*/ 439 h 559"/>
                  <a:gd name="T52" fmla="*/ 15 w 115"/>
                  <a:gd name="T53" fmla="*/ 468 h 559"/>
                  <a:gd name="T54" fmla="*/ 11 w 115"/>
                  <a:gd name="T55" fmla="*/ 449 h 559"/>
                  <a:gd name="T56" fmla="*/ 5 w 115"/>
                  <a:gd name="T57" fmla="*/ 432 h 559"/>
                  <a:gd name="T58" fmla="*/ 3 w 115"/>
                  <a:gd name="T59" fmla="*/ 415 h 559"/>
                  <a:gd name="T60" fmla="*/ 3 w 115"/>
                  <a:gd name="T61" fmla="*/ 397 h 559"/>
                  <a:gd name="T62" fmla="*/ 1 w 115"/>
                  <a:gd name="T63" fmla="*/ 378 h 559"/>
                  <a:gd name="T64" fmla="*/ 0 w 115"/>
                  <a:gd name="T65" fmla="*/ 361 h 559"/>
                  <a:gd name="T66" fmla="*/ 0 w 115"/>
                  <a:gd name="T67" fmla="*/ 342 h 559"/>
                  <a:gd name="T68" fmla="*/ 1 w 115"/>
                  <a:gd name="T69" fmla="*/ 325 h 559"/>
                  <a:gd name="T70" fmla="*/ 1 w 115"/>
                  <a:gd name="T71" fmla="*/ 306 h 559"/>
                  <a:gd name="T72" fmla="*/ 1 w 115"/>
                  <a:gd name="T73" fmla="*/ 287 h 559"/>
                  <a:gd name="T74" fmla="*/ 3 w 115"/>
                  <a:gd name="T75" fmla="*/ 268 h 559"/>
                  <a:gd name="T76" fmla="*/ 3 w 115"/>
                  <a:gd name="T77" fmla="*/ 251 h 559"/>
                  <a:gd name="T78" fmla="*/ 5 w 115"/>
                  <a:gd name="T79" fmla="*/ 232 h 559"/>
                  <a:gd name="T80" fmla="*/ 11 w 115"/>
                  <a:gd name="T81" fmla="*/ 213 h 559"/>
                  <a:gd name="T82" fmla="*/ 13 w 115"/>
                  <a:gd name="T83" fmla="*/ 196 h 559"/>
                  <a:gd name="T84" fmla="*/ 20 w 115"/>
                  <a:gd name="T85" fmla="*/ 179 h 559"/>
                  <a:gd name="T86" fmla="*/ 20 w 115"/>
                  <a:gd name="T87" fmla="*/ 165 h 559"/>
                  <a:gd name="T88" fmla="*/ 24 w 115"/>
                  <a:gd name="T89" fmla="*/ 154 h 559"/>
                  <a:gd name="T90" fmla="*/ 28 w 115"/>
                  <a:gd name="T91" fmla="*/ 141 h 559"/>
                  <a:gd name="T92" fmla="*/ 32 w 115"/>
                  <a:gd name="T93" fmla="*/ 129 h 559"/>
                  <a:gd name="T94" fmla="*/ 38 w 115"/>
                  <a:gd name="T95" fmla="*/ 118 h 559"/>
                  <a:gd name="T96" fmla="*/ 39 w 115"/>
                  <a:gd name="T97" fmla="*/ 107 h 559"/>
                  <a:gd name="T98" fmla="*/ 47 w 115"/>
                  <a:gd name="T99" fmla="*/ 95 h 559"/>
                  <a:gd name="T100" fmla="*/ 51 w 115"/>
                  <a:gd name="T101" fmla="*/ 84 h 559"/>
                  <a:gd name="T102" fmla="*/ 57 w 115"/>
                  <a:gd name="T103" fmla="*/ 72 h 559"/>
                  <a:gd name="T104" fmla="*/ 60 w 115"/>
                  <a:gd name="T105" fmla="*/ 61 h 559"/>
                  <a:gd name="T106" fmla="*/ 66 w 115"/>
                  <a:gd name="T107" fmla="*/ 49 h 559"/>
                  <a:gd name="T108" fmla="*/ 74 w 115"/>
                  <a:gd name="T109" fmla="*/ 40 h 559"/>
                  <a:gd name="T110" fmla="*/ 83 w 115"/>
                  <a:gd name="T111" fmla="*/ 19 h 559"/>
                  <a:gd name="T112" fmla="*/ 96 w 115"/>
                  <a:gd name="T113" fmla="*/ 0 h 559"/>
                  <a:gd name="T114" fmla="*/ 96 w 115"/>
                  <a:gd name="T115"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15" h="559">
                    <a:moveTo>
                      <a:pt x="96" y="0"/>
                    </a:moveTo>
                    <a:lnTo>
                      <a:pt x="93" y="34"/>
                    </a:lnTo>
                    <a:lnTo>
                      <a:pt x="91" y="69"/>
                    </a:lnTo>
                    <a:lnTo>
                      <a:pt x="91" y="103"/>
                    </a:lnTo>
                    <a:lnTo>
                      <a:pt x="91" y="137"/>
                    </a:lnTo>
                    <a:lnTo>
                      <a:pt x="91" y="171"/>
                    </a:lnTo>
                    <a:lnTo>
                      <a:pt x="91" y="207"/>
                    </a:lnTo>
                    <a:lnTo>
                      <a:pt x="93" y="242"/>
                    </a:lnTo>
                    <a:lnTo>
                      <a:pt x="95" y="278"/>
                    </a:lnTo>
                    <a:lnTo>
                      <a:pt x="95" y="312"/>
                    </a:lnTo>
                    <a:lnTo>
                      <a:pt x="98" y="348"/>
                    </a:lnTo>
                    <a:lnTo>
                      <a:pt x="100" y="382"/>
                    </a:lnTo>
                    <a:lnTo>
                      <a:pt x="104" y="418"/>
                    </a:lnTo>
                    <a:lnTo>
                      <a:pt x="106" y="453"/>
                    </a:lnTo>
                    <a:lnTo>
                      <a:pt x="110" y="489"/>
                    </a:lnTo>
                    <a:lnTo>
                      <a:pt x="112" y="523"/>
                    </a:lnTo>
                    <a:lnTo>
                      <a:pt x="115" y="559"/>
                    </a:lnTo>
                    <a:lnTo>
                      <a:pt x="98" y="548"/>
                    </a:lnTo>
                    <a:lnTo>
                      <a:pt x="87" y="531"/>
                    </a:lnTo>
                    <a:lnTo>
                      <a:pt x="79" y="513"/>
                    </a:lnTo>
                    <a:lnTo>
                      <a:pt x="76" y="498"/>
                    </a:lnTo>
                    <a:lnTo>
                      <a:pt x="70" y="479"/>
                    </a:lnTo>
                    <a:lnTo>
                      <a:pt x="68" y="460"/>
                    </a:lnTo>
                    <a:lnTo>
                      <a:pt x="66" y="441"/>
                    </a:lnTo>
                    <a:lnTo>
                      <a:pt x="64" y="424"/>
                    </a:lnTo>
                    <a:lnTo>
                      <a:pt x="32" y="439"/>
                    </a:lnTo>
                    <a:lnTo>
                      <a:pt x="15" y="468"/>
                    </a:lnTo>
                    <a:lnTo>
                      <a:pt x="11" y="449"/>
                    </a:lnTo>
                    <a:lnTo>
                      <a:pt x="5" y="432"/>
                    </a:lnTo>
                    <a:lnTo>
                      <a:pt x="3" y="415"/>
                    </a:lnTo>
                    <a:lnTo>
                      <a:pt x="3" y="397"/>
                    </a:lnTo>
                    <a:lnTo>
                      <a:pt x="1" y="378"/>
                    </a:lnTo>
                    <a:lnTo>
                      <a:pt x="0" y="361"/>
                    </a:lnTo>
                    <a:lnTo>
                      <a:pt x="0" y="342"/>
                    </a:lnTo>
                    <a:lnTo>
                      <a:pt x="1" y="325"/>
                    </a:lnTo>
                    <a:lnTo>
                      <a:pt x="1" y="306"/>
                    </a:lnTo>
                    <a:lnTo>
                      <a:pt x="1" y="287"/>
                    </a:lnTo>
                    <a:lnTo>
                      <a:pt x="3" y="268"/>
                    </a:lnTo>
                    <a:lnTo>
                      <a:pt x="3" y="251"/>
                    </a:lnTo>
                    <a:lnTo>
                      <a:pt x="5" y="232"/>
                    </a:lnTo>
                    <a:lnTo>
                      <a:pt x="11" y="213"/>
                    </a:lnTo>
                    <a:lnTo>
                      <a:pt x="13" y="196"/>
                    </a:lnTo>
                    <a:lnTo>
                      <a:pt x="20" y="179"/>
                    </a:lnTo>
                    <a:lnTo>
                      <a:pt x="20" y="165"/>
                    </a:lnTo>
                    <a:lnTo>
                      <a:pt x="24" y="154"/>
                    </a:lnTo>
                    <a:lnTo>
                      <a:pt x="28" y="141"/>
                    </a:lnTo>
                    <a:lnTo>
                      <a:pt x="32" y="129"/>
                    </a:lnTo>
                    <a:lnTo>
                      <a:pt x="38" y="118"/>
                    </a:lnTo>
                    <a:lnTo>
                      <a:pt x="39" y="107"/>
                    </a:lnTo>
                    <a:lnTo>
                      <a:pt x="47" y="95"/>
                    </a:lnTo>
                    <a:lnTo>
                      <a:pt x="51" y="84"/>
                    </a:lnTo>
                    <a:lnTo>
                      <a:pt x="57" y="72"/>
                    </a:lnTo>
                    <a:lnTo>
                      <a:pt x="60" y="61"/>
                    </a:lnTo>
                    <a:lnTo>
                      <a:pt x="66" y="49"/>
                    </a:lnTo>
                    <a:lnTo>
                      <a:pt x="74" y="40"/>
                    </a:lnTo>
                    <a:lnTo>
                      <a:pt x="83" y="19"/>
                    </a:lnTo>
                    <a:lnTo>
                      <a:pt x="96" y="0"/>
                    </a:lnTo>
                    <a:lnTo>
                      <a:pt x="96" y="0"/>
                    </a:lnTo>
                    <a:close/>
                  </a:path>
                </a:pathLst>
              </a:custGeom>
              <a:solidFill>
                <a:srgbClr val="B3B02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7" name="Freeform 106"/>
              <p:cNvSpPr>
                <a:spLocks/>
              </p:cNvSpPr>
              <p:nvPr/>
            </p:nvSpPr>
            <p:spPr bwMode="auto">
              <a:xfrm>
                <a:off x="4866511" y="3578791"/>
                <a:ext cx="30879" cy="193301"/>
              </a:xfrm>
              <a:custGeom>
                <a:avLst/>
                <a:gdLst>
                  <a:gd name="T0" fmla="*/ 78 w 101"/>
                  <a:gd name="T1" fmla="*/ 14 h 626"/>
                  <a:gd name="T2" fmla="*/ 86 w 101"/>
                  <a:gd name="T3" fmla="*/ 42 h 626"/>
                  <a:gd name="T4" fmla="*/ 91 w 101"/>
                  <a:gd name="T5" fmla="*/ 71 h 626"/>
                  <a:gd name="T6" fmla="*/ 95 w 101"/>
                  <a:gd name="T7" fmla="*/ 99 h 626"/>
                  <a:gd name="T8" fmla="*/ 99 w 101"/>
                  <a:gd name="T9" fmla="*/ 128 h 626"/>
                  <a:gd name="T10" fmla="*/ 99 w 101"/>
                  <a:gd name="T11" fmla="*/ 156 h 626"/>
                  <a:gd name="T12" fmla="*/ 99 w 101"/>
                  <a:gd name="T13" fmla="*/ 185 h 626"/>
                  <a:gd name="T14" fmla="*/ 99 w 101"/>
                  <a:gd name="T15" fmla="*/ 215 h 626"/>
                  <a:gd name="T16" fmla="*/ 95 w 101"/>
                  <a:gd name="T17" fmla="*/ 253 h 626"/>
                  <a:gd name="T18" fmla="*/ 88 w 101"/>
                  <a:gd name="T19" fmla="*/ 303 h 626"/>
                  <a:gd name="T20" fmla="*/ 78 w 101"/>
                  <a:gd name="T21" fmla="*/ 350 h 626"/>
                  <a:gd name="T22" fmla="*/ 71 w 101"/>
                  <a:gd name="T23" fmla="*/ 400 h 626"/>
                  <a:gd name="T24" fmla="*/ 63 w 101"/>
                  <a:gd name="T25" fmla="*/ 449 h 626"/>
                  <a:gd name="T26" fmla="*/ 55 w 101"/>
                  <a:gd name="T27" fmla="*/ 499 h 626"/>
                  <a:gd name="T28" fmla="*/ 52 w 101"/>
                  <a:gd name="T29" fmla="*/ 548 h 626"/>
                  <a:gd name="T30" fmla="*/ 50 w 101"/>
                  <a:gd name="T31" fmla="*/ 599 h 626"/>
                  <a:gd name="T32" fmla="*/ 40 w 101"/>
                  <a:gd name="T33" fmla="*/ 599 h 626"/>
                  <a:gd name="T34" fmla="*/ 23 w 101"/>
                  <a:gd name="T35" fmla="*/ 546 h 626"/>
                  <a:gd name="T36" fmla="*/ 12 w 101"/>
                  <a:gd name="T37" fmla="*/ 493 h 626"/>
                  <a:gd name="T38" fmla="*/ 2 w 101"/>
                  <a:gd name="T39" fmla="*/ 436 h 626"/>
                  <a:gd name="T40" fmla="*/ 0 w 101"/>
                  <a:gd name="T41" fmla="*/ 379 h 626"/>
                  <a:gd name="T42" fmla="*/ 0 w 101"/>
                  <a:gd name="T43" fmla="*/ 322 h 626"/>
                  <a:gd name="T44" fmla="*/ 4 w 101"/>
                  <a:gd name="T45" fmla="*/ 265 h 626"/>
                  <a:gd name="T46" fmla="*/ 12 w 101"/>
                  <a:gd name="T47" fmla="*/ 208 h 626"/>
                  <a:gd name="T48" fmla="*/ 19 w 101"/>
                  <a:gd name="T49" fmla="*/ 168 h 626"/>
                  <a:gd name="T50" fmla="*/ 25 w 101"/>
                  <a:gd name="T51" fmla="*/ 145 h 626"/>
                  <a:gd name="T52" fmla="*/ 31 w 101"/>
                  <a:gd name="T53" fmla="*/ 122 h 626"/>
                  <a:gd name="T54" fmla="*/ 36 w 101"/>
                  <a:gd name="T55" fmla="*/ 99 h 626"/>
                  <a:gd name="T56" fmla="*/ 42 w 101"/>
                  <a:gd name="T57" fmla="*/ 76 h 626"/>
                  <a:gd name="T58" fmla="*/ 50 w 101"/>
                  <a:gd name="T59" fmla="*/ 54 h 626"/>
                  <a:gd name="T60" fmla="*/ 59 w 101"/>
                  <a:gd name="T61" fmla="*/ 31 h 626"/>
                  <a:gd name="T62" fmla="*/ 69 w 101"/>
                  <a:gd name="T63" fmla="*/ 10 h 626"/>
                  <a:gd name="T64" fmla="*/ 74 w 101"/>
                  <a:gd name="T65" fmla="*/ 0 h 6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1" h="626">
                    <a:moveTo>
                      <a:pt x="74" y="0"/>
                    </a:moveTo>
                    <a:lnTo>
                      <a:pt x="78" y="14"/>
                    </a:lnTo>
                    <a:lnTo>
                      <a:pt x="82" y="29"/>
                    </a:lnTo>
                    <a:lnTo>
                      <a:pt x="86" y="42"/>
                    </a:lnTo>
                    <a:lnTo>
                      <a:pt x="90" y="57"/>
                    </a:lnTo>
                    <a:lnTo>
                      <a:pt x="91" y="71"/>
                    </a:lnTo>
                    <a:lnTo>
                      <a:pt x="93" y="86"/>
                    </a:lnTo>
                    <a:lnTo>
                      <a:pt x="95" y="99"/>
                    </a:lnTo>
                    <a:lnTo>
                      <a:pt x="99" y="114"/>
                    </a:lnTo>
                    <a:lnTo>
                      <a:pt x="99" y="128"/>
                    </a:lnTo>
                    <a:lnTo>
                      <a:pt x="99" y="143"/>
                    </a:lnTo>
                    <a:lnTo>
                      <a:pt x="99" y="156"/>
                    </a:lnTo>
                    <a:lnTo>
                      <a:pt x="101" y="172"/>
                    </a:lnTo>
                    <a:lnTo>
                      <a:pt x="99" y="185"/>
                    </a:lnTo>
                    <a:lnTo>
                      <a:pt x="99" y="200"/>
                    </a:lnTo>
                    <a:lnTo>
                      <a:pt x="99" y="215"/>
                    </a:lnTo>
                    <a:lnTo>
                      <a:pt x="99" y="230"/>
                    </a:lnTo>
                    <a:lnTo>
                      <a:pt x="95" y="253"/>
                    </a:lnTo>
                    <a:lnTo>
                      <a:pt x="91" y="278"/>
                    </a:lnTo>
                    <a:lnTo>
                      <a:pt x="88" y="303"/>
                    </a:lnTo>
                    <a:lnTo>
                      <a:pt x="84" y="327"/>
                    </a:lnTo>
                    <a:lnTo>
                      <a:pt x="78" y="350"/>
                    </a:lnTo>
                    <a:lnTo>
                      <a:pt x="74" y="375"/>
                    </a:lnTo>
                    <a:lnTo>
                      <a:pt x="71" y="400"/>
                    </a:lnTo>
                    <a:lnTo>
                      <a:pt x="69" y="426"/>
                    </a:lnTo>
                    <a:lnTo>
                      <a:pt x="63" y="449"/>
                    </a:lnTo>
                    <a:lnTo>
                      <a:pt x="59" y="476"/>
                    </a:lnTo>
                    <a:lnTo>
                      <a:pt x="55" y="499"/>
                    </a:lnTo>
                    <a:lnTo>
                      <a:pt x="53" y="523"/>
                    </a:lnTo>
                    <a:lnTo>
                      <a:pt x="52" y="548"/>
                    </a:lnTo>
                    <a:lnTo>
                      <a:pt x="50" y="575"/>
                    </a:lnTo>
                    <a:lnTo>
                      <a:pt x="50" y="599"/>
                    </a:lnTo>
                    <a:lnTo>
                      <a:pt x="52" y="626"/>
                    </a:lnTo>
                    <a:lnTo>
                      <a:pt x="40" y="599"/>
                    </a:lnTo>
                    <a:lnTo>
                      <a:pt x="31" y="573"/>
                    </a:lnTo>
                    <a:lnTo>
                      <a:pt x="23" y="546"/>
                    </a:lnTo>
                    <a:lnTo>
                      <a:pt x="17" y="519"/>
                    </a:lnTo>
                    <a:lnTo>
                      <a:pt x="12" y="493"/>
                    </a:lnTo>
                    <a:lnTo>
                      <a:pt x="6" y="466"/>
                    </a:lnTo>
                    <a:lnTo>
                      <a:pt x="2" y="436"/>
                    </a:lnTo>
                    <a:lnTo>
                      <a:pt x="2" y="409"/>
                    </a:lnTo>
                    <a:lnTo>
                      <a:pt x="0" y="379"/>
                    </a:lnTo>
                    <a:lnTo>
                      <a:pt x="0" y="350"/>
                    </a:lnTo>
                    <a:lnTo>
                      <a:pt x="0" y="322"/>
                    </a:lnTo>
                    <a:lnTo>
                      <a:pt x="2" y="293"/>
                    </a:lnTo>
                    <a:lnTo>
                      <a:pt x="4" y="265"/>
                    </a:lnTo>
                    <a:lnTo>
                      <a:pt x="8" y="236"/>
                    </a:lnTo>
                    <a:lnTo>
                      <a:pt x="12" y="208"/>
                    </a:lnTo>
                    <a:lnTo>
                      <a:pt x="17" y="181"/>
                    </a:lnTo>
                    <a:lnTo>
                      <a:pt x="19" y="168"/>
                    </a:lnTo>
                    <a:lnTo>
                      <a:pt x="23" y="156"/>
                    </a:lnTo>
                    <a:lnTo>
                      <a:pt x="25" y="145"/>
                    </a:lnTo>
                    <a:lnTo>
                      <a:pt x="29" y="133"/>
                    </a:lnTo>
                    <a:lnTo>
                      <a:pt x="31" y="122"/>
                    </a:lnTo>
                    <a:lnTo>
                      <a:pt x="34" y="111"/>
                    </a:lnTo>
                    <a:lnTo>
                      <a:pt x="36" y="99"/>
                    </a:lnTo>
                    <a:lnTo>
                      <a:pt x="40" y="88"/>
                    </a:lnTo>
                    <a:lnTo>
                      <a:pt x="42" y="76"/>
                    </a:lnTo>
                    <a:lnTo>
                      <a:pt x="46" y="65"/>
                    </a:lnTo>
                    <a:lnTo>
                      <a:pt x="50" y="54"/>
                    </a:lnTo>
                    <a:lnTo>
                      <a:pt x="55" y="42"/>
                    </a:lnTo>
                    <a:lnTo>
                      <a:pt x="59" y="31"/>
                    </a:lnTo>
                    <a:lnTo>
                      <a:pt x="63" y="21"/>
                    </a:lnTo>
                    <a:lnTo>
                      <a:pt x="69" y="10"/>
                    </a:lnTo>
                    <a:lnTo>
                      <a:pt x="74" y="0"/>
                    </a:lnTo>
                    <a:lnTo>
                      <a:pt x="74" y="0"/>
                    </a:lnTo>
                    <a:close/>
                  </a:path>
                </a:pathLst>
              </a:custGeom>
              <a:solidFill>
                <a:srgbClr val="D1D1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8" name="Freeform 110"/>
              <p:cNvSpPr>
                <a:spLocks/>
              </p:cNvSpPr>
              <p:nvPr/>
            </p:nvSpPr>
            <p:spPr bwMode="auto">
              <a:xfrm>
                <a:off x="4751024" y="3612139"/>
                <a:ext cx="113016" cy="326079"/>
              </a:xfrm>
              <a:custGeom>
                <a:avLst/>
                <a:gdLst>
                  <a:gd name="T0" fmla="*/ 26 w 367"/>
                  <a:gd name="T1" fmla="*/ 4 h 1055"/>
                  <a:gd name="T2" fmla="*/ 74 w 367"/>
                  <a:gd name="T3" fmla="*/ 28 h 1055"/>
                  <a:gd name="T4" fmla="*/ 108 w 367"/>
                  <a:gd name="T5" fmla="*/ 64 h 1055"/>
                  <a:gd name="T6" fmla="*/ 137 w 367"/>
                  <a:gd name="T7" fmla="*/ 110 h 1055"/>
                  <a:gd name="T8" fmla="*/ 163 w 367"/>
                  <a:gd name="T9" fmla="*/ 161 h 1055"/>
                  <a:gd name="T10" fmla="*/ 180 w 367"/>
                  <a:gd name="T11" fmla="*/ 215 h 1055"/>
                  <a:gd name="T12" fmla="*/ 201 w 367"/>
                  <a:gd name="T13" fmla="*/ 270 h 1055"/>
                  <a:gd name="T14" fmla="*/ 226 w 367"/>
                  <a:gd name="T15" fmla="*/ 319 h 1055"/>
                  <a:gd name="T16" fmla="*/ 243 w 367"/>
                  <a:gd name="T17" fmla="*/ 361 h 1055"/>
                  <a:gd name="T18" fmla="*/ 253 w 367"/>
                  <a:gd name="T19" fmla="*/ 397 h 1055"/>
                  <a:gd name="T20" fmla="*/ 260 w 367"/>
                  <a:gd name="T21" fmla="*/ 433 h 1055"/>
                  <a:gd name="T22" fmla="*/ 266 w 367"/>
                  <a:gd name="T23" fmla="*/ 473 h 1055"/>
                  <a:gd name="T24" fmla="*/ 273 w 367"/>
                  <a:gd name="T25" fmla="*/ 507 h 1055"/>
                  <a:gd name="T26" fmla="*/ 279 w 367"/>
                  <a:gd name="T27" fmla="*/ 545 h 1055"/>
                  <a:gd name="T28" fmla="*/ 287 w 367"/>
                  <a:gd name="T29" fmla="*/ 582 h 1055"/>
                  <a:gd name="T30" fmla="*/ 298 w 367"/>
                  <a:gd name="T31" fmla="*/ 622 h 1055"/>
                  <a:gd name="T32" fmla="*/ 306 w 367"/>
                  <a:gd name="T33" fmla="*/ 629 h 1055"/>
                  <a:gd name="T34" fmla="*/ 311 w 367"/>
                  <a:gd name="T35" fmla="*/ 606 h 1055"/>
                  <a:gd name="T36" fmla="*/ 313 w 367"/>
                  <a:gd name="T37" fmla="*/ 585 h 1055"/>
                  <a:gd name="T38" fmla="*/ 313 w 367"/>
                  <a:gd name="T39" fmla="*/ 561 h 1055"/>
                  <a:gd name="T40" fmla="*/ 311 w 367"/>
                  <a:gd name="T41" fmla="*/ 536 h 1055"/>
                  <a:gd name="T42" fmla="*/ 311 w 367"/>
                  <a:gd name="T43" fmla="*/ 511 h 1055"/>
                  <a:gd name="T44" fmla="*/ 310 w 367"/>
                  <a:gd name="T45" fmla="*/ 487 h 1055"/>
                  <a:gd name="T46" fmla="*/ 310 w 367"/>
                  <a:gd name="T47" fmla="*/ 464 h 1055"/>
                  <a:gd name="T48" fmla="*/ 317 w 367"/>
                  <a:gd name="T49" fmla="*/ 473 h 1055"/>
                  <a:gd name="T50" fmla="*/ 330 w 367"/>
                  <a:gd name="T51" fmla="*/ 519 h 1055"/>
                  <a:gd name="T52" fmla="*/ 342 w 367"/>
                  <a:gd name="T53" fmla="*/ 568 h 1055"/>
                  <a:gd name="T54" fmla="*/ 351 w 367"/>
                  <a:gd name="T55" fmla="*/ 616 h 1055"/>
                  <a:gd name="T56" fmla="*/ 359 w 367"/>
                  <a:gd name="T57" fmla="*/ 667 h 1055"/>
                  <a:gd name="T58" fmla="*/ 363 w 367"/>
                  <a:gd name="T59" fmla="*/ 720 h 1055"/>
                  <a:gd name="T60" fmla="*/ 365 w 367"/>
                  <a:gd name="T61" fmla="*/ 772 h 1055"/>
                  <a:gd name="T62" fmla="*/ 365 w 367"/>
                  <a:gd name="T63" fmla="*/ 825 h 1055"/>
                  <a:gd name="T64" fmla="*/ 363 w 367"/>
                  <a:gd name="T65" fmla="*/ 863 h 1055"/>
                  <a:gd name="T66" fmla="*/ 359 w 367"/>
                  <a:gd name="T67" fmla="*/ 890 h 1055"/>
                  <a:gd name="T68" fmla="*/ 355 w 367"/>
                  <a:gd name="T69" fmla="*/ 914 h 1055"/>
                  <a:gd name="T70" fmla="*/ 351 w 367"/>
                  <a:gd name="T71" fmla="*/ 941 h 1055"/>
                  <a:gd name="T72" fmla="*/ 346 w 367"/>
                  <a:gd name="T73" fmla="*/ 966 h 1055"/>
                  <a:gd name="T74" fmla="*/ 338 w 367"/>
                  <a:gd name="T75" fmla="*/ 990 h 1055"/>
                  <a:gd name="T76" fmla="*/ 330 w 367"/>
                  <a:gd name="T77" fmla="*/ 1015 h 1055"/>
                  <a:gd name="T78" fmla="*/ 323 w 367"/>
                  <a:gd name="T79" fmla="*/ 1042 h 1055"/>
                  <a:gd name="T80" fmla="*/ 311 w 367"/>
                  <a:gd name="T81" fmla="*/ 1030 h 1055"/>
                  <a:gd name="T82" fmla="*/ 300 w 367"/>
                  <a:gd name="T83" fmla="*/ 985 h 1055"/>
                  <a:gd name="T84" fmla="*/ 294 w 367"/>
                  <a:gd name="T85" fmla="*/ 933 h 1055"/>
                  <a:gd name="T86" fmla="*/ 289 w 367"/>
                  <a:gd name="T87" fmla="*/ 880 h 1055"/>
                  <a:gd name="T88" fmla="*/ 285 w 367"/>
                  <a:gd name="T89" fmla="*/ 825 h 1055"/>
                  <a:gd name="T90" fmla="*/ 281 w 367"/>
                  <a:gd name="T91" fmla="*/ 770 h 1055"/>
                  <a:gd name="T92" fmla="*/ 275 w 367"/>
                  <a:gd name="T93" fmla="*/ 715 h 1055"/>
                  <a:gd name="T94" fmla="*/ 266 w 367"/>
                  <a:gd name="T95" fmla="*/ 667 h 1055"/>
                  <a:gd name="T96" fmla="*/ 249 w 367"/>
                  <a:gd name="T97" fmla="*/ 599 h 1055"/>
                  <a:gd name="T98" fmla="*/ 226 w 367"/>
                  <a:gd name="T99" fmla="*/ 513 h 1055"/>
                  <a:gd name="T100" fmla="*/ 196 w 367"/>
                  <a:gd name="T101" fmla="*/ 431 h 1055"/>
                  <a:gd name="T102" fmla="*/ 161 w 367"/>
                  <a:gd name="T103" fmla="*/ 352 h 1055"/>
                  <a:gd name="T104" fmla="*/ 127 w 367"/>
                  <a:gd name="T105" fmla="*/ 272 h 1055"/>
                  <a:gd name="T106" fmla="*/ 89 w 367"/>
                  <a:gd name="T107" fmla="*/ 192 h 1055"/>
                  <a:gd name="T108" fmla="*/ 53 w 367"/>
                  <a:gd name="T109" fmla="*/ 112 h 1055"/>
                  <a:gd name="T110" fmla="*/ 17 w 367"/>
                  <a:gd name="T111" fmla="*/ 36 h 1055"/>
                  <a:gd name="T112" fmla="*/ 0 w 367"/>
                  <a:gd name="T113" fmla="*/ 0 h 10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67" h="1055">
                    <a:moveTo>
                      <a:pt x="0" y="0"/>
                    </a:moveTo>
                    <a:lnTo>
                      <a:pt x="26" y="4"/>
                    </a:lnTo>
                    <a:lnTo>
                      <a:pt x="51" y="15"/>
                    </a:lnTo>
                    <a:lnTo>
                      <a:pt x="74" y="28"/>
                    </a:lnTo>
                    <a:lnTo>
                      <a:pt x="93" y="45"/>
                    </a:lnTo>
                    <a:lnTo>
                      <a:pt x="108" y="64"/>
                    </a:lnTo>
                    <a:lnTo>
                      <a:pt x="125" y="87"/>
                    </a:lnTo>
                    <a:lnTo>
                      <a:pt x="137" y="110"/>
                    </a:lnTo>
                    <a:lnTo>
                      <a:pt x="154" y="137"/>
                    </a:lnTo>
                    <a:lnTo>
                      <a:pt x="163" y="161"/>
                    </a:lnTo>
                    <a:lnTo>
                      <a:pt x="173" y="188"/>
                    </a:lnTo>
                    <a:lnTo>
                      <a:pt x="180" y="215"/>
                    </a:lnTo>
                    <a:lnTo>
                      <a:pt x="192" y="243"/>
                    </a:lnTo>
                    <a:lnTo>
                      <a:pt x="201" y="270"/>
                    </a:lnTo>
                    <a:lnTo>
                      <a:pt x="215" y="296"/>
                    </a:lnTo>
                    <a:lnTo>
                      <a:pt x="226" y="319"/>
                    </a:lnTo>
                    <a:lnTo>
                      <a:pt x="239" y="344"/>
                    </a:lnTo>
                    <a:lnTo>
                      <a:pt x="243" y="361"/>
                    </a:lnTo>
                    <a:lnTo>
                      <a:pt x="249" y="378"/>
                    </a:lnTo>
                    <a:lnTo>
                      <a:pt x="253" y="397"/>
                    </a:lnTo>
                    <a:lnTo>
                      <a:pt x="256" y="416"/>
                    </a:lnTo>
                    <a:lnTo>
                      <a:pt x="260" y="433"/>
                    </a:lnTo>
                    <a:lnTo>
                      <a:pt x="264" y="454"/>
                    </a:lnTo>
                    <a:lnTo>
                      <a:pt x="266" y="473"/>
                    </a:lnTo>
                    <a:lnTo>
                      <a:pt x="272" y="490"/>
                    </a:lnTo>
                    <a:lnTo>
                      <a:pt x="273" y="507"/>
                    </a:lnTo>
                    <a:lnTo>
                      <a:pt x="279" y="526"/>
                    </a:lnTo>
                    <a:lnTo>
                      <a:pt x="279" y="545"/>
                    </a:lnTo>
                    <a:lnTo>
                      <a:pt x="285" y="564"/>
                    </a:lnTo>
                    <a:lnTo>
                      <a:pt x="287" y="582"/>
                    </a:lnTo>
                    <a:lnTo>
                      <a:pt x="292" y="601"/>
                    </a:lnTo>
                    <a:lnTo>
                      <a:pt x="298" y="622"/>
                    </a:lnTo>
                    <a:lnTo>
                      <a:pt x="304" y="641"/>
                    </a:lnTo>
                    <a:lnTo>
                      <a:pt x="306" y="629"/>
                    </a:lnTo>
                    <a:lnTo>
                      <a:pt x="310" y="616"/>
                    </a:lnTo>
                    <a:lnTo>
                      <a:pt x="311" y="606"/>
                    </a:lnTo>
                    <a:lnTo>
                      <a:pt x="313" y="597"/>
                    </a:lnTo>
                    <a:lnTo>
                      <a:pt x="313" y="585"/>
                    </a:lnTo>
                    <a:lnTo>
                      <a:pt x="313" y="572"/>
                    </a:lnTo>
                    <a:lnTo>
                      <a:pt x="313" y="561"/>
                    </a:lnTo>
                    <a:lnTo>
                      <a:pt x="313" y="551"/>
                    </a:lnTo>
                    <a:lnTo>
                      <a:pt x="311" y="536"/>
                    </a:lnTo>
                    <a:lnTo>
                      <a:pt x="311" y="526"/>
                    </a:lnTo>
                    <a:lnTo>
                      <a:pt x="311" y="511"/>
                    </a:lnTo>
                    <a:lnTo>
                      <a:pt x="311" y="500"/>
                    </a:lnTo>
                    <a:lnTo>
                      <a:pt x="310" y="487"/>
                    </a:lnTo>
                    <a:lnTo>
                      <a:pt x="310" y="475"/>
                    </a:lnTo>
                    <a:lnTo>
                      <a:pt x="310" y="464"/>
                    </a:lnTo>
                    <a:lnTo>
                      <a:pt x="311" y="454"/>
                    </a:lnTo>
                    <a:lnTo>
                      <a:pt x="317" y="473"/>
                    </a:lnTo>
                    <a:lnTo>
                      <a:pt x="325" y="498"/>
                    </a:lnTo>
                    <a:lnTo>
                      <a:pt x="330" y="519"/>
                    </a:lnTo>
                    <a:lnTo>
                      <a:pt x="338" y="544"/>
                    </a:lnTo>
                    <a:lnTo>
                      <a:pt x="342" y="568"/>
                    </a:lnTo>
                    <a:lnTo>
                      <a:pt x="348" y="591"/>
                    </a:lnTo>
                    <a:lnTo>
                      <a:pt x="351" y="616"/>
                    </a:lnTo>
                    <a:lnTo>
                      <a:pt x="357" y="642"/>
                    </a:lnTo>
                    <a:lnTo>
                      <a:pt x="359" y="667"/>
                    </a:lnTo>
                    <a:lnTo>
                      <a:pt x="361" y="694"/>
                    </a:lnTo>
                    <a:lnTo>
                      <a:pt x="363" y="720"/>
                    </a:lnTo>
                    <a:lnTo>
                      <a:pt x="367" y="747"/>
                    </a:lnTo>
                    <a:lnTo>
                      <a:pt x="365" y="772"/>
                    </a:lnTo>
                    <a:lnTo>
                      <a:pt x="365" y="798"/>
                    </a:lnTo>
                    <a:lnTo>
                      <a:pt x="365" y="825"/>
                    </a:lnTo>
                    <a:lnTo>
                      <a:pt x="365" y="852"/>
                    </a:lnTo>
                    <a:lnTo>
                      <a:pt x="363" y="863"/>
                    </a:lnTo>
                    <a:lnTo>
                      <a:pt x="361" y="876"/>
                    </a:lnTo>
                    <a:lnTo>
                      <a:pt x="359" y="890"/>
                    </a:lnTo>
                    <a:lnTo>
                      <a:pt x="359" y="903"/>
                    </a:lnTo>
                    <a:lnTo>
                      <a:pt x="355" y="914"/>
                    </a:lnTo>
                    <a:lnTo>
                      <a:pt x="353" y="928"/>
                    </a:lnTo>
                    <a:lnTo>
                      <a:pt x="351" y="941"/>
                    </a:lnTo>
                    <a:lnTo>
                      <a:pt x="349" y="954"/>
                    </a:lnTo>
                    <a:lnTo>
                      <a:pt x="346" y="966"/>
                    </a:lnTo>
                    <a:lnTo>
                      <a:pt x="342" y="977"/>
                    </a:lnTo>
                    <a:lnTo>
                      <a:pt x="338" y="990"/>
                    </a:lnTo>
                    <a:lnTo>
                      <a:pt x="336" y="1004"/>
                    </a:lnTo>
                    <a:lnTo>
                      <a:pt x="330" y="1015"/>
                    </a:lnTo>
                    <a:lnTo>
                      <a:pt x="327" y="1028"/>
                    </a:lnTo>
                    <a:lnTo>
                      <a:pt x="323" y="1042"/>
                    </a:lnTo>
                    <a:lnTo>
                      <a:pt x="319" y="1055"/>
                    </a:lnTo>
                    <a:lnTo>
                      <a:pt x="311" y="1030"/>
                    </a:lnTo>
                    <a:lnTo>
                      <a:pt x="306" y="1009"/>
                    </a:lnTo>
                    <a:lnTo>
                      <a:pt x="300" y="985"/>
                    </a:lnTo>
                    <a:lnTo>
                      <a:pt x="298" y="960"/>
                    </a:lnTo>
                    <a:lnTo>
                      <a:pt x="294" y="933"/>
                    </a:lnTo>
                    <a:lnTo>
                      <a:pt x="292" y="907"/>
                    </a:lnTo>
                    <a:lnTo>
                      <a:pt x="289" y="880"/>
                    </a:lnTo>
                    <a:lnTo>
                      <a:pt x="289" y="853"/>
                    </a:lnTo>
                    <a:lnTo>
                      <a:pt x="285" y="825"/>
                    </a:lnTo>
                    <a:lnTo>
                      <a:pt x="283" y="798"/>
                    </a:lnTo>
                    <a:lnTo>
                      <a:pt x="281" y="770"/>
                    </a:lnTo>
                    <a:lnTo>
                      <a:pt x="279" y="745"/>
                    </a:lnTo>
                    <a:lnTo>
                      <a:pt x="275" y="715"/>
                    </a:lnTo>
                    <a:lnTo>
                      <a:pt x="272" y="692"/>
                    </a:lnTo>
                    <a:lnTo>
                      <a:pt x="266" y="667"/>
                    </a:lnTo>
                    <a:lnTo>
                      <a:pt x="262" y="642"/>
                    </a:lnTo>
                    <a:lnTo>
                      <a:pt x="249" y="599"/>
                    </a:lnTo>
                    <a:lnTo>
                      <a:pt x="237" y="557"/>
                    </a:lnTo>
                    <a:lnTo>
                      <a:pt x="226" y="513"/>
                    </a:lnTo>
                    <a:lnTo>
                      <a:pt x="211" y="473"/>
                    </a:lnTo>
                    <a:lnTo>
                      <a:pt x="196" y="431"/>
                    </a:lnTo>
                    <a:lnTo>
                      <a:pt x="178" y="393"/>
                    </a:lnTo>
                    <a:lnTo>
                      <a:pt x="161" y="352"/>
                    </a:lnTo>
                    <a:lnTo>
                      <a:pt x="146" y="313"/>
                    </a:lnTo>
                    <a:lnTo>
                      <a:pt x="127" y="272"/>
                    </a:lnTo>
                    <a:lnTo>
                      <a:pt x="108" y="232"/>
                    </a:lnTo>
                    <a:lnTo>
                      <a:pt x="89" y="192"/>
                    </a:lnTo>
                    <a:lnTo>
                      <a:pt x="72" y="152"/>
                    </a:lnTo>
                    <a:lnTo>
                      <a:pt x="53" y="112"/>
                    </a:lnTo>
                    <a:lnTo>
                      <a:pt x="34" y="74"/>
                    </a:lnTo>
                    <a:lnTo>
                      <a:pt x="17" y="36"/>
                    </a:lnTo>
                    <a:lnTo>
                      <a:pt x="0" y="0"/>
                    </a:lnTo>
                    <a:lnTo>
                      <a:pt x="0" y="0"/>
                    </a:lnTo>
                    <a:close/>
                  </a:path>
                </a:pathLst>
              </a:custGeom>
              <a:solidFill>
                <a:srgbClr val="D1D1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9" name="Freeform 113"/>
              <p:cNvSpPr>
                <a:spLocks/>
              </p:cNvSpPr>
              <p:nvPr/>
            </p:nvSpPr>
            <p:spPr bwMode="auto">
              <a:xfrm>
                <a:off x="4696678" y="3627579"/>
                <a:ext cx="25938" cy="81520"/>
              </a:xfrm>
              <a:custGeom>
                <a:avLst/>
                <a:gdLst>
                  <a:gd name="T0" fmla="*/ 68 w 86"/>
                  <a:gd name="T1" fmla="*/ 0 h 264"/>
                  <a:gd name="T2" fmla="*/ 70 w 86"/>
                  <a:gd name="T3" fmla="*/ 10 h 264"/>
                  <a:gd name="T4" fmla="*/ 72 w 86"/>
                  <a:gd name="T5" fmla="*/ 21 h 264"/>
                  <a:gd name="T6" fmla="*/ 74 w 86"/>
                  <a:gd name="T7" fmla="*/ 34 h 264"/>
                  <a:gd name="T8" fmla="*/ 78 w 86"/>
                  <a:gd name="T9" fmla="*/ 48 h 264"/>
                  <a:gd name="T10" fmla="*/ 80 w 86"/>
                  <a:gd name="T11" fmla="*/ 59 h 264"/>
                  <a:gd name="T12" fmla="*/ 82 w 86"/>
                  <a:gd name="T13" fmla="*/ 74 h 264"/>
                  <a:gd name="T14" fmla="*/ 84 w 86"/>
                  <a:gd name="T15" fmla="*/ 88 h 264"/>
                  <a:gd name="T16" fmla="*/ 86 w 86"/>
                  <a:gd name="T17" fmla="*/ 103 h 264"/>
                  <a:gd name="T18" fmla="*/ 84 w 86"/>
                  <a:gd name="T19" fmla="*/ 116 h 264"/>
                  <a:gd name="T20" fmla="*/ 84 w 86"/>
                  <a:gd name="T21" fmla="*/ 131 h 264"/>
                  <a:gd name="T22" fmla="*/ 84 w 86"/>
                  <a:gd name="T23" fmla="*/ 145 h 264"/>
                  <a:gd name="T24" fmla="*/ 84 w 86"/>
                  <a:gd name="T25" fmla="*/ 160 h 264"/>
                  <a:gd name="T26" fmla="*/ 80 w 86"/>
                  <a:gd name="T27" fmla="*/ 171 h 264"/>
                  <a:gd name="T28" fmla="*/ 78 w 86"/>
                  <a:gd name="T29" fmla="*/ 185 h 264"/>
                  <a:gd name="T30" fmla="*/ 74 w 86"/>
                  <a:gd name="T31" fmla="*/ 198 h 264"/>
                  <a:gd name="T32" fmla="*/ 72 w 86"/>
                  <a:gd name="T33" fmla="*/ 211 h 264"/>
                  <a:gd name="T34" fmla="*/ 65 w 86"/>
                  <a:gd name="T35" fmla="*/ 226 h 264"/>
                  <a:gd name="T36" fmla="*/ 53 w 86"/>
                  <a:gd name="T37" fmla="*/ 242 h 264"/>
                  <a:gd name="T38" fmla="*/ 40 w 86"/>
                  <a:gd name="T39" fmla="*/ 253 h 264"/>
                  <a:gd name="T40" fmla="*/ 23 w 86"/>
                  <a:gd name="T41" fmla="*/ 264 h 264"/>
                  <a:gd name="T42" fmla="*/ 23 w 86"/>
                  <a:gd name="T43" fmla="*/ 238 h 264"/>
                  <a:gd name="T44" fmla="*/ 11 w 86"/>
                  <a:gd name="T45" fmla="*/ 226 h 264"/>
                  <a:gd name="T46" fmla="*/ 6 w 86"/>
                  <a:gd name="T47" fmla="*/ 215 h 264"/>
                  <a:gd name="T48" fmla="*/ 0 w 86"/>
                  <a:gd name="T49" fmla="*/ 200 h 264"/>
                  <a:gd name="T50" fmla="*/ 0 w 86"/>
                  <a:gd name="T51" fmla="*/ 185 h 264"/>
                  <a:gd name="T52" fmla="*/ 0 w 86"/>
                  <a:gd name="T53" fmla="*/ 171 h 264"/>
                  <a:gd name="T54" fmla="*/ 0 w 86"/>
                  <a:gd name="T55" fmla="*/ 160 h 264"/>
                  <a:gd name="T56" fmla="*/ 2 w 86"/>
                  <a:gd name="T57" fmla="*/ 150 h 264"/>
                  <a:gd name="T58" fmla="*/ 8 w 86"/>
                  <a:gd name="T59" fmla="*/ 137 h 264"/>
                  <a:gd name="T60" fmla="*/ 10 w 86"/>
                  <a:gd name="T61" fmla="*/ 124 h 264"/>
                  <a:gd name="T62" fmla="*/ 15 w 86"/>
                  <a:gd name="T63" fmla="*/ 112 h 264"/>
                  <a:gd name="T64" fmla="*/ 21 w 86"/>
                  <a:gd name="T65" fmla="*/ 101 h 264"/>
                  <a:gd name="T66" fmla="*/ 27 w 86"/>
                  <a:gd name="T67" fmla="*/ 90 h 264"/>
                  <a:gd name="T68" fmla="*/ 32 w 86"/>
                  <a:gd name="T69" fmla="*/ 76 h 264"/>
                  <a:gd name="T70" fmla="*/ 38 w 86"/>
                  <a:gd name="T71" fmla="*/ 65 h 264"/>
                  <a:gd name="T72" fmla="*/ 44 w 86"/>
                  <a:gd name="T73" fmla="*/ 53 h 264"/>
                  <a:gd name="T74" fmla="*/ 49 w 86"/>
                  <a:gd name="T75" fmla="*/ 42 h 264"/>
                  <a:gd name="T76" fmla="*/ 53 w 86"/>
                  <a:gd name="T77" fmla="*/ 31 h 264"/>
                  <a:gd name="T78" fmla="*/ 59 w 86"/>
                  <a:gd name="T79" fmla="*/ 19 h 264"/>
                  <a:gd name="T80" fmla="*/ 63 w 86"/>
                  <a:gd name="T81" fmla="*/ 10 h 264"/>
                  <a:gd name="T82" fmla="*/ 68 w 86"/>
                  <a:gd name="T83" fmla="*/ 0 h 264"/>
                  <a:gd name="T84" fmla="*/ 68 w 86"/>
                  <a:gd name="T85" fmla="*/ 0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6" h="264">
                    <a:moveTo>
                      <a:pt x="68" y="0"/>
                    </a:moveTo>
                    <a:lnTo>
                      <a:pt x="70" y="10"/>
                    </a:lnTo>
                    <a:lnTo>
                      <a:pt x="72" y="21"/>
                    </a:lnTo>
                    <a:lnTo>
                      <a:pt x="74" y="34"/>
                    </a:lnTo>
                    <a:lnTo>
                      <a:pt x="78" y="48"/>
                    </a:lnTo>
                    <a:lnTo>
                      <a:pt x="80" y="59"/>
                    </a:lnTo>
                    <a:lnTo>
                      <a:pt x="82" y="74"/>
                    </a:lnTo>
                    <a:lnTo>
                      <a:pt x="84" y="88"/>
                    </a:lnTo>
                    <a:lnTo>
                      <a:pt x="86" y="103"/>
                    </a:lnTo>
                    <a:lnTo>
                      <a:pt x="84" y="116"/>
                    </a:lnTo>
                    <a:lnTo>
                      <a:pt x="84" y="131"/>
                    </a:lnTo>
                    <a:lnTo>
                      <a:pt x="84" y="145"/>
                    </a:lnTo>
                    <a:lnTo>
                      <a:pt x="84" y="160"/>
                    </a:lnTo>
                    <a:lnTo>
                      <a:pt x="80" y="171"/>
                    </a:lnTo>
                    <a:lnTo>
                      <a:pt x="78" y="185"/>
                    </a:lnTo>
                    <a:lnTo>
                      <a:pt x="74" y="198"/>
                    </a:lnTo>
                    <a:lnTo>
                      <a:pt x="72" y="211"/>
                    </a:lnTo>
                    <a:lnTo>
                      <a:pt x="65" y="226"/>
                    </a:lnTo>
                    <a:lnTo>
                      <a:pt x="53" y="242"/>
                    </a:lnTo>
                    <a:lnTo>
                      <a:pt x="40" y="253"/>
                    </a:lnTo>
                    <a:lnTo>
                      <a:pt x="23" y="264"/>
                    </a:lnTo>
                    <a:lnTo>
                      <a:pt x="23" y="238"/>
                    </a:lnTo>
                    <a:lnTo>
                      <a:pt x="11" y="226"/>
                    </a:lnTo>
                    <a:lnTo>
                      <a:pt x="6" y="215"/>
                    </a:lnTo>
                    <a:lnTo>
                      <a:pt x="0" y="200"/>
                    </a:lnTo>
                    <a:lnTo>
                      <a:pt x="0" y="185"/>
                    </a:lnTo>
                    <a:lnTo>
                      <a:pt x="0" y="171"/>
                    </a:lnTo>
                    <a:lnTo>
                      <a:pt x="0" y="160"/>
                    </a:lnTo>
                    <a:lnTo>
                      <a:pt x="2" y="150"/>
                    </a:lnTo>
                    <a:lnTo>
                      <a:pt x="8" y="137"/>
                    </a:lnTo>
                    <a:lnTo>
                      <a:pt x="10" y="124"/>
                    </a:lnTo>
                    <a:lnTo>
                      <a:pt x="15" y="112"/>
                    </a:lnTo>
                    <a:lnTo>
                      <a:pt x="21" y="101"/>
                    </a:lnTo>
                    <a:lnTo>
                      <a:pt x="27" y="90"/>
                    </a:lnTo>
                    <a:lnTo>
                      <a:pt x="32" y="76"/>
                    </a:lnTo>
                    <a:lnTo>
                      <a:pt x="38" y="65"/>
                    </a:lnTo>
                    <a:lnTo>
                      <a:pt x="44" y="53"/>
                    </a:lnTo>
                    <a:lnTo>
                      <a:pt x="49" y="42"/>
                    </a:lnTo>
                    <a:lnTo>
                      <a:pt x="53" y="31"/>
                    </a:lnTo>
                    <a:lnTo>
                      <a:pt x="59" y="19"/>
                    </a:lnTo>
                    <a:lnTo>
                      <a:pt x="63" y="10"/>
                    </a:lnTo>
                    <a:lnTo>
                      <a:pt x="68" y="0"/>
                    </a:lnTo>
                    <a:lnTo>
                      <a:pt x="68" y="0"/>
                    </a:lnTo>
                    <a:close/>
                  </a:path>
                </a:pathLst>
              </a:custGeom>
              <a:solidFill>
                <a:srgbClr val="D1D1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0" name="Freeform 115"/>
              <p:cNvSpPr>
                <a:spLocks/>
              </p:cNvSpPr>
              <p:nvPr/>
            </p:nvSpPr>
            <p:spPr bwMode="auto">
              <a:xfrm>
                <a:off x="4509553" y="3668338"/>
                <a:ext cx="103135" cy="287789"/>
              </a:xfrm>
              <a:custGeom>
                <a:avLst/>
                <a:gdLst>
                  <a:gd name="T0" fmla="*/ 19 w 332"/>
                  <a:gd name="T1" fmla="*/ 12 h 932"/>
                  <a:gd name="T2" fmla="*/ 30 w 332"/>
                  <a:gd name="T3" fmla="*/ 42 h 932"/>
                  <a:gd name="T4" fmla="*/ 38 w 332"/>
                  <a:gd name="T5" fmla="*/ 78 h 932"/>
                  <a:gd name="T6" fmla="*/ 43 w 332"/>
                  <a:gd name="T7" fmla="*/ 120 h 932"/>
                  <a:gd name="T8" fmla="*/ 49 w 332"/>
                  <a:gd name="T9" fmla="*/ 164 h 932"/>
                  <a:gd name="T10" fmla="*/ 55 w 332"/>
                  <a:gd name="T11" fmla="*/ 208 h 932"/>
                  <a:gd name="T12" fmla="*/ 64 w 332"/>
                  <a:gd name="T13" fmla="*/ 249 h 932"/>
                  <a:gd name="T14" fmla="*/ 80 w 332"/>
                  <a:gd name="T15" fmla="*/ 291 h 932"/>
                  <a:gd name="T16" fmla="*/ 102 w 332"/>
                  <a:gd name="T17" fmla="*/ 346 h 932"/>
                  <a:gd name="T18" fmla="*/ 127 w 332"/>
                  <a:gd name="T19" fmla="*/ 424 h 932"/>
                  <a:gd name="T20" fmla="*/ 152 w 332"/>
                  <a:gd name="T21" fmla="*/ 502 h 932"/>
                  <a:gd name="T22" fmla="*/ 180 w 332"/>
                  <a:gd name="T23" fmla="*/ 582 h 932"/>
                  <a:gd name="T24" fmla="*/ 211 w 332"/>
                  <a:gd name="T25" fmla="*/ 660 h 932"/>
                  <a:gd name="T26" fmla="*/ 243 w 332"/>
                  <a:gd name="T27" fmla="*/ 736 h 932"/>
                  <a:gd name="T28" fmla="*/ 277 w 332"/>
                  <a:gd name="T29" fmla="*/ 814 h 932"/>
                  <a:gd name="T30" fmla="*/ 311 w 332"/>
                  <a:gd name="T31" fmla="*/ 892 h 932"/>
                  <a:gd name="T32" fmla="*/ 317 w 332"/>
                  <a:gd name="T33" fmla="*/ 930 h 932"/>
                  <a:gd name="T34" fmla="*/ 294 w 332"/>
                  <a:gd name="T35" fmla="*/ 921 h 932"/>
                  <a:gd name="T36" fmla="*/ 275 w 332"/>
                  <a:gd name="T37" fmla="*/ 907 h 932"/>
                  <a:gd name="T38" fmla="*/ 252 w 332"/>
                  <a:gd name="T39" fmla="*/ 890 h 932"/>
                  <a:gd name="T40" fmla="*/ 233 w 332"/>
                  <a:gd name="T41" fmla="*/ 867 h 932"/>
                  <a:gd name="T42" fmla="*/ 218 w 332"/>
                  <a:gd name="T43" fmla="*/ 845 h 932"/>
                  <a:gd name="T44" fmla="*/ 205 w 332"/>
                  <a:gd name="T45" fmla="*/ 818 h 932"/>
                  <a:gd name="T46" fmla="*/ 192 w 332"/>
                  <a:gd name="T47" fmla="*/ 793 h 932"/>
                  <a:gd name="T48" fmla="*/ 180 w 332"/>
                  <a:gd name="T49" fmla="*/ 769 h 932"/>
                  <a:gd name="T50" fmla="*/ 171 w 332"/>
                  <a:gd name="T51" fmla="*/ 744 h 932"/>
                  <a:gd name="T52" fmla="*/ 144 w 332"/>
                  <a:gd name="T53" fmla="*/ 692 h 932"/>
                  <a:gd name="T54" fmla="*/ 104 w 332"/>
                  <a:gd name="T55" fmla="*/ 603 h 932"/>
                  <a:gd name="T56" fmla="*/ 70 w 332"/>
                  <a:gd name="T57" fmla="*/ 514 h 932"/>
                  <a:gd name="T58" fmla="*/ 42 w 332"/>
                  <a:gd name="T59" fmla="*/ 424 h 932"/>
                  <a:gd name="T60" fmla="*/ 19 w 332"/>
                  <a:gd name="T61" fmla="*/ 331 h 932"/>
                  <a:gd name="T62" fmla="*/ 3 w 332"/>
                  <a:gd name="T63" fmla="*/ 236 h 932"/>
                  <a:gd name="T64" fmla="*/ 0 w 332"/>
                  <a:gd name="T65" fmla="*/ 143 h 932"/>
                  <a:gd name="T66" fmla="*/ 5 w 332"/>
                  <a:gd name="T67" fmla="*/ 46 h 932"/>
                  <a:gd name="T68" fmla="*/ 13 w 332"/>
                  <a:gd name="T69" fmla="*/ 0 h 9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32" h="932">
                    <a:moveTo>
                      <a:pt x="13" y="0"/>
                    </a:moveTo>
                    <a:lnTo>
                      <a:pt x="19" y="12"/>
                    </a:lnTo>
                    <a:lnTo>
                      <a:pt x="26" y="27"/>
                    </a:lnTo>
                    <a:lnTo>
                      <a:pt x="30" y="42"/>
                    </a:lnTo>
                    <a:lnTo>
                      <a:pt x="36" y="61"/>
                    </a:lnTo>
                    <a:lnTo>
                      <a:pt x="38" y="78"/>
                    </a:lnTo>
                    <a:lnTo>
                      <a:pt x="42" y="99"/>
                    </a:lnTo>
                    <a:lnTo>
                      <a:pt x="43" y="120"/>
                    </a:lnTo>
                    <a:lnTo>
                      <a:pt x="47" y="143"/>
                    </a:lnTo>
                    <a:lnTo>
                      <a:pt x="49" y="164"/>
                    </a:lnTo>
                    <a:lnTo>
                      <a:pt x="53" y="187"/>
                    </a:lnTo>
                    <a:lnTo>
                      <a:pt x="55" y="208"/>
                    </a:lnTo>
                    <a:lnTo>
                      <a:pt x="61" y="230"/>
                    </a:lnTo>
                    <a:lnTo>
                      <a:pt x="64" y="249"/>
                    </a:lnTo>
                    <a:lnTo>
                      <a:pt x="72" y="270"/>
                    </a:lnTo>
                    <a:lnTo>
                      <a:pt x="80" y="291"/>
                    </a:lnTo>
                    <a:lnTo>
                      <a:pt x="91" y="310"/>
                    </a:lnTo>
                    <a:lnTo>
                      <a:pt x="102" y="346"/>
                    </a:lnTo>
                    <a:lnTo>
                      <a:pt x="114" y="384"/>
                    </a:lnTo>
                    <a:lnTo>
                      <a:pt x="127" y="424"/>
                    </a:lnTo>
                    <a:lnTo>
                      <a:pt x="140" y="462"/>
                    </a:lnTo>
                    <a:lnTo>
                      <a:pt x="152" y="502"/>
                    </a:lnTo>
                    <a:lnTo>
                      <a:pt x="167" y="540"/>
                    </a:lnTo>
                    <a:lnTo>
                      <a:pt x="180" y="582"/>
                    </a:lnTo>
                    <a:lnTo>
                      <a:pt x="197" y="620"/>
                    </a:lnTo>
                    <a:lnTo>
                      <a:pt x="211" y="660"/>
                    </a:lnTo>
                    <a:lnTo>
                      <a:pt x="226" y="700"/>
                    </a:lnTo>
                    <a:lnTo>
                      <a:pt x="243" y="736"/>
                    </a:lnTo>
                    <a:lnTo>
                      <a:pt x="260" y="778"/>
                    </a:lnTo>
                    <a:lnTo>
                      <a:pt x="277" y="814"/>
                    </a:lnTo>
                    <a:lnTo>
                      <a:pt x="294" y="854"/>
                    </a:lnTo>
                    <a:lnTo>
                      <a:pt x="311" y="892"/>
                    </a:lnTo>
                    <a:lnTo>
                      <a:pt x="332" y="932"/>
                    </a:lnTo>
                    <a:lnTo>
                      <a:pt x="317" y="930"/>
                    </a:lnTo>
                    <a:lnTo>
                      <a:pt x="306" y="928"/>
                    </a:lnTo>
                    <a:lnTo>
                      <a:pt x="294" y="921"/>
                    </a:lnTo>
                    <a:lnTo>
                      <a:pt x="287" y="917"/>
                    </a:lnTo>
                    <a:lnTo>
                      <a:pt x="275" y="907"/>
                    </a:lnTo>
                    <a:lnTo>
                      <a:pt x="264" y="900"/>
                    </a:lnTo>
                    <a:lnTo>
                      <a:pt x="252" y="890"/>
                    </a:lnTo>
                    <a:lnTo>
                      <a:pt x="245" y="881"/>
                    </a:lnTo>
                    <a:lnTo>
                      <a:pt x="233" y="867"/>
                    </a:lnTo>
                    <a:lnTo>
                      <a:pt x="226" y="856"/>
                    </a:lnTo>
                    <a:lnTo>
                      <a:pt x="218" y="845"/>
                    </a:lnTo>
                    <a:lnTo>
                      <a:pt x="213" y="833"/>
                    </a:lnTo>
                    <a:lnTo>
                      <a:pt x="205" y="818"/>
                    </a:lnTo>
                    <a:lnTo>
                      <a:pt x="197" y="807"/>
                    </a:lnTo>
                    <a:lnTo>
                      <a:pt x="192" y="793"/>
                    </a:lnTo>
                    <a:lnTo>
                      <a:pt x="186" y="780"/>
                    </a:lnTo>
                    <a:lnTo>
                      <a:pt x="180" y="769"/>
                    </a:lnTo>
                    <a:lnTo>
                      <a:pt x="175" y="757"/>
                    </a:lnTo>
                    <a:lnTo>
                      <a:pt x="171" y="744"/>
                    </a:lnTo>
                    <a:lnTo>
                      <a:pt x="167" y="736"/>
                    </a:lnTo>
                    <a:lnTo>
                      <a:pt x="144" y="692"/>
                    </a:lnTo>
                    <a:lnTo>
                      <a:pt x="125" y="649"/>
                    </a:lnTo>
                    <a:lnTo>
                      <a:pt x="104" y="603"/>
                    </a:lnTo>
                    <a:lnTo>
                      <a:pt x="87" y="559"/>
                    </a:lnTo>
                    <a:lnTo>
                      <a:pt x="70" y="514"/>
                    </a:lnTo>
                    <a:lnTo>
                      <a:pt x="55" y="470"/>
                    </a:lnTo>
                    <a:lnTo>
                      <a:pt x="42" y="424"/>
                    </a:lnTo>
                    <a:lnTo>
                      <a:pt x="30" y="381"/>
                    </a:lnTo>
                    <a:lnTo>
                      <a:pt x="19" y="331"/>
                    </a:lnTo>
                    <a:lnTo>
                      <a:pt x="11" y="284"/>
                    </a:lnTo>
                    <a:lnTo>
                      <a:pt x="3" y="236"/>
                    </a:lnTo>
                    <a:lnTo>
                      <a:pt x="2" y="191"/>
                    </a:lnTo>
                    <a:lnTo>
                      <a:pt x="0" y="143"/>
                    </a:lnTo>
                    <a:lnTo>
                      <a:pt x="2" y="95"/>
                    </a:lnTo>
                    <a:lnTo>
                      <a:pt x="5" y="46"/>
                    </a:lnTo>
                    <a:lnTo>
                      <a:pt x="13" y="0"/>
                    </a:lnTo>
                    <a:lnTo>
                      <a:pt x="13" y="0"/>
                    </a:lnTo>
                    <a:close/>
                  </a:path>
                </a:pathLst>
              </a:custGeom>
              <a:solidFill>
                <a:srgbClr val="D1D1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1" name="Freeform 116"/>
              <p:cNvSpPr>
                <a:spLocks/>
              </p:cNvSpPr>
              <p:nvPr/>
            </p:nvSpPr>
            <p:spPr bwMode="auto">
              <a:xfrm>
                <a:off x="4617011" y="3668338"/>
                <a:ext cx="42613" cy="248882"/>
              </a:xfrm>
              <a:custGeom>
                <a:avLst/>
                <a:gdLst>
                  <a:gd name="T0" fmla="*/ 42 w 137"/>
                  <a:gd name="T1" fmla="*/ 16 h 807"/>
                  <a:gd name="T2" fmla="*/ 48 w 137"/>
                  <a:gd name="T3" fmla="*/ 48 h 807"/>
                  <a:gd name="T4" fmla="*/ 52 w 137"/>
                  <a:gd name="T5" fmla="*/ 82 h 807"/>
                  <a:gd name="T6" fmla="*/ 54 w 137"/>
                  <a:gd name="T7" fmla="*/ 118 h 807"/>
                  <a:gd name="T8" fmla="*/ 54 w 137"/>
                  <a:gd name="T9" fmla="*/ 154 h 807"/>
                  <a:gd name="T10" fmla="*/ 54 w 137"/>
                  <a:gd name="T11" fmla="*/ 189 h 807"/>
                  <a:gd name="T12" fmla="*/ 56 w 137"/>
                  <a:gd name="T13" fmla="*/ 225 h 807"/>
                  <a:gd name="T14" fmla="*/ 59 w 137"/>
                  <a:gd name="T15" fmla="*/ 259 h 807"/>
                  <a:gd name="T16" fmla="*/ 65 w 137"/>
                  <a:gd name="T17" fmla="*/ 310 h 807"/>
                  <a:gd name="T18" fmla="*/ 67 w 137"/>
                  <a:gd name="T19" fmla="*/ 373 h 807"/>
                  <a:gd name="T20" fmla="*/ 71 w 137"/>
                  <a:gd name="T21" fmla="*/ 442 h 807"/>
                  <a:gd name="T22" fmla="*/ 78 w 137"/>
                  <a:gd name="T23" fmla="*/ 508 h 807"/>
                  <a:gd name="T24" fmla="*/ 88 w 137"/>
                  <a:gd name="T25" fmla="*/ 577 h 807"/>
                  <a:gd name="T26" fmla="*/ 99 w 137"/>
                  <a:gd name="T27" fmla="*/ 643 h 807"/>
                  <a:gd name="T28" fmla="*/ 113 w 137"/>
                  <a:gd name="T29" fmla="*/ 710 h 807"/>
                  <a:gd name="T30" fmla="*/ 128 w 137"/>
                  <a:gd name="T31" fmla="*/ 774 h 807"/>
                  <a:gd name="T32" fmla="*/ 122 w 137"/>
                  <a:gd name="T33" fmla="*/ 805 h 807"/>
                  <a:gd name="T34" fmla="*/ 99 w 137"/>
                  <a:gd name="T35" fmla="*/ 793 h 807"/>
                  <a:gd name="T36" fmla="*/ 82 w 137"/>
                  <a:gd name="T37" fmla="*/ 776 h 807"/>
                  <a:gd name="T38" fmla="*/ 69 w 137"/>
                  <a:gd name="T39" fmla="*/ 753 h 807"/>
                  <a:gd name="T40" fmla="*/ 58 w 137"/>
                  <a:gd name="T41" fmla="*/ 727 h 807"/>
                  <a:gd name="T42" fmla="*/ 50 w 137"/>
                  <a:gd name="T43" fmla="*/ 700 h 807"/>
                  <a:gd name="T44" fmla="*/ 44 w 137"/>
                  <a:gd name="T45" fmla="*/ 672 h 807"/>
                  <a:gd name="T46" fmla="*/ 38 w 137"/>
                  <a:gd name="T47" fmla="*/ 639 h 807"/>
                  <a:gd name="T48" fmla="*/ 33 w 137"/>
                  <a:gd name="T49" fmla="*/ 613 h 807"/>
                  <a:gd name="T50" fmla="*/ 25 w 137"/>
                  <a:gd name="T51" fmla="*/ 590 h 807"/>
                  <a:gd name="T52" fmla="*/ 19 w 137"/>
                  <a:gd name="T53" fmla="*/ 550 h 807"/>
                  <a:gd name="T54" fmla="*/ 14 w 137"/>
                  <a:gd name="T55" fmla="*/ 497 h 807"/>
                  <a:gd name="T56" fmla="*/ 8 w 137"/>
                  <a:gd name="T57" fmla="*/ 442 h 807"/>
                  <a:gd name="T58" fmla="*/ 4 w 137"/>
                  <a:gd name="T59" fmla="*/ 384 h 807"/>
                  <a:gd name="T60" fmla="*/ 2 w 137"/>
                  <a:gd name="T61" fmla="*/ 329 h 807"/>
                  <a:gd name="T62" fmla="*/ 0 w 137"/>
                  <a:gd name="T63" fmla="*/ 274 h 807"/>
                  <a:gd name="T64" fmla="*/ 0 w 137"/>
                  <a:gd name="T65" fmla="*/ 215 h 807"/>
                  <a:gd name="T66" fmla="*/ 4 w 137"/>
                  <a:gd name="T67" fmla="*/ 162 h 807"/>
                  <a:gd name="T68" fmla="*/ 10 w 137"/>
                  <a:gd name="T69" fmla="*/ 120 h 807"/>
                  <a:gd name="T70" fmla="*/ 16 w 137"/>
                  <a:gd name="T71" fmla="*/ 86 h 807"/>
                  <a:gd name="T72" fmla="*/ 23 w 137"/>
                  <a:gd name="T73" fmla="*/ 52 h 807"/>
                  <a:gd name="T74" fmla="*/ 33 w 137"/>
                  <a:gd name="T75" fmla="*/ 19 h 807"/>
                  <a:gd name="T76" fmla="*/ 38 w 137"/>
                  <a:gd name="T77" fmla="*/ 0 h 8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37" h="807">
                    <a:moveTo>
                      <a:pt x="38" y="0"/>
                    </a:moveTo>
                    <a:lnTo>
                      <a:pt x="42" y="16"/>
                    </a:lnTo>
                    <a:lnTo>
                      <a:pt x="46" y="31"/>
                    </a:lnTo>
                    <a:lnTo>
                      <a:pt x="48" y="48"/>
                    </a:lnTo>
                    <a:lnTo>
                      <a:pt x="52" y="65"/>
                    </a:lnTo>
                    <a:lnTo>
                      <a:pt x="52" y="82"/>
                    </a:lnTo>
                    <a:lnTo>
                      <a:pt x="54" y="101"/>
                    </a:lnTo>
                    <a:lnTo>
                      <a:pt x="54" y="118"/>
                    </a:lnTo>
                    <a:lnTo>
                      <a:pt x="56" y="137"/>
                    </a:lnTo>
                    <a:lnTo>
                      <a:pt x="54" y="154"/>
                    </a:lnTo>
                    <a:lnTo>
                      <a:pt x="54" y="172"/>
                    </a:lnTo>
                    <a:lnTo>
                      <a:pt x="54" y="189"/>
                    </a:lnTo>
                    <a:lnTo>
                      <a:pt x="56" y="208"/>
                    </a:lnTo>
                    <a:lnTo>
                      <a:pt x="56" y="225"/>
                    </a:lnTo>
                    <a:lnTo>
                      <a:pt x="58" y="242"/>
                    </a:lnTo>
                    <a:lnTo>
                      <a:pt x="59" y="259"/>
                    </a:lnTo>
                    <a:lnTo>
                      <a:pt x="65" y="276"/>
                    </a:lnTo>
                    <a:lnTo>
                      <a:pt x="65" y="310"/>
                    </a:lnTo>
                    <a:lnTo>
                      <a:pt x="65" y="341"/>
                    </a:lnTo>
                    <a:lnTo>
                      <a:pt x="67" y="373"/>
                    </a:lnTo>
                    <a:lnTo>
                      <a:pt x="71" y="407"/>
                    </a:lnTo>
                    <a:lnTo>
                      <a:pt x="71" y="442"/>
                    </a:lnTo>
                    <a:lnTo>
                      <a:pt x="75" y="476"/>
                    </a:lnTo>
                    <a:lnTo>
                      <a:pt x="78" y="508"/>
                    </a:lnTo>
                    <a:lnTo>
                      <a:pt x="84" y="542"/>
                    </a:lnTo>
                    <a:lnTo>
                      <a:pt x="88" y="577"/>
                    </a:lnTo>
                    <a:lnTo>
                      <a:pt x="94" y="611"/>
                    </a:lnTo>
                    <a:lnTo>
                      <a:pt x="99" y="643"/>
                    </a:lnTo>
                    <a:lnTo>
                      <a:pt x="107" y="677"/>
                    </a:lnTo>
                    <a:lnTo>
                      <a:pt x="113" y="710"/>
                    </a:lnTo>
                    <a:lnTo>
                      <a:pt x="120" y="742"/>
                    </a:lnTo>
                    <a:lnTo>
                      <a:pt x="128" y="774"/>
                    </a:lnTo>
                    <a:lnTo>
                      <a:pt x="137" y="807"/>
                    </a:lnTo>
                    <a:lnTo>
                      <a:pt x="122" y="805"/>
                    </a:lnTo>
                    <a:lnTo>
                      <a:pt x="111" y="801"/>
                    </a:lnTo>
                    <a:lnTo>
                      <a:pt x="99" y="793"/>
                    </a:lnTo>
                    <a:lnTo>
                      <a:pt x="92" y="788"/>
                    </a:lnTo>
                    <a:lnTo>
                      <a:pt x="82" y="776"/>
                    </a:lnTo>
                    <a:lnTo>
                      <a:pt x="75" y="767"/>
                    </a:lnTo>
                    <a:lnTo>
                      <a:pt x="69" y="753"/>
                    </a:lnTo>
                    <a:lnTo>
                      <a:pt x="63" y="742"/>
                    </a:lnTo>
                    <a:lnTo>
                      <a:pt x="58" y="727"/>
                    </a:lnTo>
                    <a:lnTo>
                      <a:pt x="54" y="713"/>
                    </a:lnTo>
                    <a:lnTo>
                      <a:pt x="50" y="700"/>
                    </a:lnTo>
                    <a:lnTo>
                      <a:pt x="48" y="687"/>
                    </a:lnTo>
                    <a:lnTo>
                      <a:pt x="44" y="672"/>
                    </a:lnTo>
                    <a:lnTo>
                      <a:pt x="42" y="656"/>
                    </a:lnTo>
                    <a:lnTo>
                      <a:pt x="38" y="639"/>
                    </a:lnTo>
                    <a:lnTo>
                      <a:pt x="37" y="630"/>
                    </a:lnTo>
                    <a:lnTo>
                      <a:pt x="33" y="613"/>
                    </a:lnTo>
                    <a:lnTo>
                      <a:pt x="29" y="601"/>
                    </a:lnTo>
                    <a:lnTo>
                      <a:pt x="25" y="590"/>
                    </a:lnTo>
                    <a:lnTo>
                      <a:pt x="23" y="578"/>
                    </a:lnTo>
                    <a:lnTo>
                      <a:pt x="19" y="550"/>
                    </a:lnTo>
                    <a:lnTo>
                      <a:pt x="18" y="523"/>
                    </a:lnTo>
                    <a:lnTo>
                      <a:pt x="14" y="497"/>
                    </a:lnTo>
                    <a:lnTo>
                      <a:pt x="12" y="470"/>
                    </a:lnTo>
                    <a:lnTo>
                      <a:pt x="8" y="442"/>
                    </a:lnTo>
                    <a:lnTo>
                      <a:pt x="6" y="415"/>
                    </a:lnTo>
                    <a:lnTo>
                      <a:pt x="4" y="384"/>
                    </a:lnTo>
                    <a:lnTo>
                      <a:pt x="4" y="358"/>
                    </a:lnTo>
                    <a:lnTo>
                      <a:pt x="2" y="329"/>
                    </a:lnTo>
                    <a:lnTo>
                      <a:pt x="0" y="303"/>
                    </a:lnTo>
                    <a:lnTo>
                      <a:pt x="0" y="274"/>
                    </a:lnTo>
                    <a:lnTo>
                      <a:pt x="0" y="244"/>
                    </a:lnTo>
                    <a:lnTo>
                      <a:pt x="0" y="215"/>
                    </a:lnTo>
                    <a:lnTo>
                      <a:pt x="2" y="189"/>
                    </a:lnTo>
                    <a:lnTo>
                      <a:pt x="4" y="162"/>
                    </a:lnTo>
                    <a:lnTo>
                      <a:pt x="8" y="137"/>
                    </a:lnTo>
                    <a:lnTo>
                      <a:pt x="10" y="120"/>
                    </a:lnTo>
                    <a:lnTo>
                      <a:pt x="14" y="103"/>
                    </a:lnTo>
                    <a:lnTo>
                      <a:pt x="16" y="86"/>
                    </a:lnTo>
                    <a:lnTo>
                      <a:pt x="19" y="69"/>
                    </a:lnTo>
                    <a:lnTo>
                      <a:pt x="23" y="52"/>
                    </a:lnTo>
                    <a:lnTo>
                      <a:pt x="27" y="35"/>
                    </a:lnTo>
                    <a:lnTo>
                      <a:pt x="33" y="19"/>
                    </a:lnTo>
                    <a:lnTo>
                      <a:pt x="38" y="0"/>
                    </a:lnTo>
                    <a:lnTo>
                      <a:pt x="38" y="0"/>
                    </a:lnTo>
                    <a:close/>
                  </a:path>
                </a:pathLst>
              </a:custGeom>
              <a:solidFill>
                <a:srgbClr val="D1D1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 name="Freeform 117"/>
              <p:cNvSpPr>
                <a:spLocks/>
              </p:cNvSpPr>
              <p:nvPr/>
            </p:nvSpPr>
            <p:spPr bwMode="auto">
              <a:xfrm>
                <a:off x="4731880" y="3668338"/>
                <a:ext cx="20997" cy="25938"/>
              </a:xfrm>
              <a:custGeom>
                <a:avLst/>
                <a:gdLst>
                  <a:gd name="T0" fmla="*/ 49 w 67"/>
                  <a:gd name="T1" fmla="*/ 0 h 84"/>
                  <a:gd name="T2" fmla="*/ 63 w 67"/>
                  <a:gd name="T3" fmla="*/ 10 h 84"/>
                  <a:gd name="T4" fmla="*/ 67 w 67"/>
                  <a:gd name="T5" fmla="*/ 21 h 84"/>
                  <a:gd name="T6" fmla="*/ 65 w 67"/>
                  <a:gd name="T7" fmla="*/ 31 h 84"/>
                  <a:gd name="T8" fmla="*/ 61 w 67"/>
                  <a:gd name="T9" fmla="*/ 42 h 84"/>
                  <a:gd name="T10" fmla="*/ 53 w 67"/>
                  <a:gd name="T11" fmla="*/ 50 h 84"/>
                  <a:gd name="T12" fmla="*/ 48 w 67"/>
                  <a:gd name="T13" fmla="*/ 61 h 84"/>
                  <a:gd name="T14" fmla="*/ 44 w 67"/>
                  <a:gd name="T15" fmla="*/ 73 h 84"/>
                  <a:gd name="T16" fmla="*/ 46 w 67"/>
                  <a:gd name="T17" fmla="*/ 84 h 84"/>
                  <a:gd name="T18" fmla="*/ 28 w 67"/>
                  <a:gd name="T19" fmla="*/ 82 h 84"/>
                  <a:gd name="T20" fmla="*/ 17 w 67"/>
                  <a:gd name="T21" fmla="*/ 80 h 84"/>
                  <a:gd name="T22" fmla="*/ 6 w 67"/>
                  <a:gd name="T23" fmla="*/ 73 h 84"/>
                  <a:gd name="T24" fmla="*/ 2 w 67"/>
                  <a:gd name="T25" fmla="*/ 63 h 84"/>
                  <a:gd name="T26" fmla="*/ 0 w 67"/>
                  <a:gd name="T27" fmla="*/ 52 h 84"/>
                  <a:gd name="T28" fmla="*/ 6 w 67"/>
                  <a:gd name="T29" fmla="*/ 42 h 84"/>
                  <a:gd name="T30" fmla="*/ 11 w 67"/>
                  <a:gd name="T31" fmla="*/ 29 h 84"/>
                  <a:gd name="T32" fmla="*/ 21 w 67"/>
                  <a:gd name="T33" fmla="*/ 19 h 84"/>
                  <a:gd name="T34" fmla="*/ 32 w 67"/>
                  <a:gd name="T35" fmla="*/ 6 h 84"/>
                  <a:gd name="T36" fmla="*/ 49 w 67"/>
                  <a:gd name="T37" fmla="*/ 0 h 84"/>
                  <a:gd name="T38" fmla="*/ 49 w 67"/>
                  <a:gd name="T39" fmla="*/ 0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7" h="84">
                    <a:moveTo>
                      <a:pt x="49" y="0"/>
                    </a:moveTo>
                    <a:lnTo>
                      <a:pt x="63" y="10"/>
                    </a:lnTo>
                    <a:lnTo>
                      <a:pt x="67" y="21"/>
                    </a:lnTo>
                    <a:lnTo>
                      <a:pt x="65" y="31"/>
                    </a:lnTo>
                    <a:lnTo>
                      <a:pt x="61" y="42"/>
                    </a:lnTo>
                    <a:lnTo>
                      <a:pt x="53" y="50"/>
                    </a:lnTo>
                    <a:lnTo>
                      <a:pt x="48" y="61"/>
                    </a:lnTo>
                    <a:lnTo>
                      <a:pt x="44" y="73"/>
                    </a:lnTo>
                    <a:lnTo>
                      <a:pt x="46" y="84"/>
                    </a:lnTo>
                    <a:lnTo>
                      <a:pt x="28" y="82"/>
                    </a:lnTo>
                    <a:lnTo>
                      <a:pt x="17" y="80"/>
                    </a:lnTo>
                    <a:lnTo>
                      <a:pt x="6" y="73"/>
                    </a:lnTo>
                    <a:lnTo>
                      <a:pt x="2" y="63"/>
                    </a:lnTo>
                    <a:lnTo>
                      <a:pt x="0" y="52"/>
                    </a:lnTo>
                    <a:lnTo>
                      <a:pt x="6" y="42"/>
                    </a:lnTo>
                    <a:lnTo>
                      <a:pt x="11" y="29"/>
                    </a:lnTo>
                    <a:lnTo>
                      <a:pt x="21" y="19"/>
                    </a:lnTo>
                    <a:lnTo>
                      <a:pt x="32" y="6"/>
                    </a:lnTo>
                    <a:lnTo>
                      <a:pt x="49" y="0"/>
                    </a:lnTo>
                    <a:lnTo>
                      <a:pt x="49" y="0"/>
                    </a:lnTo>
                    <a:close/>
                  </a:path>
                </a:pathLst>
              </a:custGeom>
              <a:solidFill>
                <a:srgbClr val="D1D1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 name="Freeform 119"/>
              <p:cNvSpPr>
                <a:spLocks/>
              </p:cNvSpPr>
              <p:nvPr/>
            </p:nvSpPr>
            <p:spPr bwMode="auto">
              <a:xfrm>
                <a:off x="4896154" y="3670809"/>
                <a:ext cx="45083" cy="224179"/>
              </a:xfrm>
              <a:custGeom>
                <a:avLst/>
                <a:gdLst>
                  <a:gd name="T0" fmla="*/ 105 w 147"/>
                  <a:gd name="T1" fmla="*/ 4 h 726"/>
                  <a:gd name="T2" fmla="*/ 116 w 147"/>
                  <a:gd name="T3" fmla="*/ 25 h 726"/>
                  <a:gd name="T4" fmla="*/ 116 w 147"/>
                  <a:gd name="T5" fmla="*/ 57 h 726"/>
                  <a:gd name="T6" fmla="*/ 109 w 147"/>
                  <a:gd name="T7" fmla="*/ 87 h 726"/>
                  <a:gd name="T8" fmla="*/ 120 w 147"/>
                  <a:gd name="T9" fmla="*/ 120 h 726"/>
                  <a:gd name="T10" fmla="*/ 139 w 147"/>
                  <a:gd name="T11" fmla="*/ 158 h 726"/>
                  <a:gd name="T12" fmla="*/ 145 w 147"/>
                  <a:gd name="T13" fmla="*/ 190 h 726"/>
                  <a:gd name="T14" fmla="*/ 145 w 147"/>
                  <a:gd name="T15" fmla="*/ 215 h 726"/>
                  <a:gd name="T16" fmla="*/ 145 w 147"/>
                  <a:gd name="T17" fmla="*/ 236 h 726"/>
                  <a:gd name="T18" fmla="*/ 141 w 147"/>
                  <a:gd name="T19" fmla="*/ 262 h 726"/>
                  <a:gd name="T20" fmla="*/ 135 w 147"/>
                  <a:gd name="T21" fmla="*/ 287 h 726"/>
                  <a:gd name="T22" fmla="*/ 128 w 147"/>
                  <a:gd name="T23" fmla="*/ 312 h 726"/>
                  <a:gd name="T24" fmla="*/ 122 w 147"/>
                  <a:gd name="T25" fmla="*/ 338 h 726"/>
                  <a:gd name="T26" fmla="*/ 116 w 147"/>
                  <a:gd name="T27" fmla="*/ 363 h 726"/>
                  <a:gd name="T28" fmla="*/ 112 w 147"/>
                  <a:gd name="T29" fmla="*/ 392 h 726"/>
                  <a:gd name="T30" fmla="*/ 112 w 147"/>
                  <a:gd name="T31" fmla="*/ 424 h 726"/>
                  <a:gd name="T32" fmla="*/ 110 w 147"/>
                  <a:gd name="T33" fmla="*/ 454 h 726"/>
                  <a:gd name="T34" fmla="*/ 109 w 147"/>
                  <a:gd name="T35" fmla="*/ 489 h 726"/>
                  <a:gd name="T36" fmla="*/ 105 w 147"/>
                  <a:gd name="T37" fmla="*/ 521 h 726"/>
                  <a:gd name="T38" fmla="*/ 99 w 147"/>
                  <a:gd name="T39" fmla="*/ 551 h 726"/>
                  <a:gd name="T40" fmla="*/ 93 w 147"/>
                  <a:gd name="T41" fmla="*/ 582 h 726"/>
                  <a:gd name="T42" fmla="*/ 84 w 147"/>
                  <a:gd name="T43" fmla="*/ 612 h 726"/>
                  <a:gd name="T44" fmla="*/ 74 w 147"/>
                  <a:gd name="T45" fmla="*/ 639 h 726"/>
                  <a:gd name="T46" fmla="*/ 63 w 147"/>
                  <a:gd name="T47" fmla="*/ 664 h 726"/>
                  <a:gd name="T48" fmla="*/ 52 w 147"/>
                  <a:gd name="T49" fmla="*/ 688 h 726"/>
                  <a:gd name="T50" fmla="*/ 34 w 147"/>
                  <a:gd name="T51" fmla="*/ 711 h 726"/>
                  <a:gd name="T52" fmla="*/ 14 w 147"/>
                  <a:gd name="T53" fmla="*/ 679 h 726"/>
                  <a:gd name="T54" fmla="*/ 0 w 147"/>
                  <a:gd name="T55" fmla="*/ 586 h 726"/>
                  <a:gd name="T56" fmla="*/ 0 w 147"/>
                  <a:gd name="T57" fmla="*/ 496 h 726"/>
                  <a:gd name="T58" fmla="*/ 8 w 147"/>
                  <a:gd name="T59" fmla="*/ 403 h 726"/>
                  <a:gd name="T60" fmla="*/ 23 w 147"/>
                  <a:gd name="T61" fmla="*/ 312 h 726"/>
                  <a:gd name="T62" fmla="*/ 42 w 147"/>
                  <a:gd name="T63" fmla="*/ 222 h 726"/>
                  <a:gd name="T64" fmla="*/ 63 w 147"/>
                  <a:gd name="T65" fmla="*/ 129 h 726"/>
                  <a:gd name="T66" fmla="*/ 84 w 147"/>
                  <a:gd name="T67" fmla="*/ 42 h 726"/>
                  <a:gd name="T68" fmla="*/ 95 w 147"/>
                  <a:gd name="T69" fmla="*/ 0 h 7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47" h="726">
                    <a:moveTo>
                      <a:pt x="95" y="0"/>
                    </a:moveTo>
                    <a:lnTo>
                      <a:pt x="105" y="4"/>
                    </a:lnTo>
                    <a:lnTo>
                      <a:pt x="112" y="13"/>
                    </a:lnTo>
                    <a:lnTo>
                      <a:pt x="116" y="25"/>
                    </a:lnTo>
                    <a:lnTo>
                      <a:pt x="118" y="42"/>
                    </a:lnTo>
                    <a:lnTo>
                      <a:pt x="116" y="57"/>
                    </a:lnTo>
                    <a:lnTo>
                      <a:pt x="112" y="72"/>
                    </a:lnTo>
                    <a:lnTo>
                      <a:pt x="109" y="87"/>
                    </a:lnTo>
                    <a:lnTo>
                      <a:pt x="107" y="103"/>
                    </a:lnTo>
                    <a:lnTo>
                      <a:pt x="120" y="120"/>
                    </a:lnTo>
                    <a:lnTo>
                      <a:pt x="131" y="139"/>
                    </a:lnTo>
                    <a:lnTo>
                      <a:pt x="139" y="158"/>
                    </a:lnTo>
                    <a:lnTo>
                      <a:pt x="145" y="179"/>
                    </a:lnTo>
                    <a:lnTo>
                      <a:pt x="145" y="190"/>
                    </a:lnTo>
                    <a:lnTo>
                      <a:pt x="145" y="202"/>
                    </a:lnTo>
                    <a:lnTo>
                      <a:pt x="145" y="215"/>
                    </a:lnTo>
                    <a:lnTo>
                      <a:pt x="147" y="224"/>
                    </a:lnTo>
                    <a:lnTo>
                      <a:pt x="145" y="236"/>
                    </a:lnTo>
                    <a:lnTo>
                      <a:pt x="143" y="249"/>
                    </a:lnTo>
                    <a:lnTo>
                      <a:pt x="141" y="262"/>
                    </a:lnTo>
                    <a:lnTo>
                      <a:pt x="139" y="276"/>
                    </a:lnTo>
                    <a:lnTo>
                      <a:pt x="135" y="287"/>
                    </a:lnTo>
                    <a:lnTo>
                      <a:pt x="131" y="299"/>
                    </a:lnTo>
                    <a:lnTo>
                      <a:pt x="128" y="312"/>
                    </a:lnTo>
                    <a:lnTo>
                      <a:pt x="126" y="325"/>
                    </a:lnTo>
                    <a:lnTo>
                      <a:pt x="122" y="338"/>
                    </a:lnTo>
                    <a:lnTo>
                      <a:pt x="120" y="348"/>
                    </a:lnTo>
                    <a:lnTo>
                      <a:pt x="116" y="363"/>
                    </a:lnTo>
                    <a:lnTo>
                      <a:pt x="114" y="375"/>
                    </a:lnTo>
                    <a:lnTo>
                      <a:pt x="112" y="392"/>
                    </a:lnTo>
                    <a:lnTo>
                      <a:pt x="112" y="407"/>
                    </a:lnTo>
                    <a:lnTo>
                      <a:pt x="112" y="424"/>
                    </a:lnTo>
                    <a:lnTo>
                      <a:pt x="112" y="441"/>
                    </a:lnTo>
                    <a:lnTo>
                      <a:pt x="110" y="454"/>
                    </a:lnTo>
                    <a:lnTo>
                      <a:pt x="110" y="472"/>
                    </a:lnTo>
                    <a:lnTo>
                      <a:pt x="109" y="489"/>
                    </a:lnTo>
                    <a:lnTo>
                      <a:pt x="109" y="506"/>
                    </a:lnTo>
                    <a:lnTo>
                      <a:pt x="105" y="521"/>
                    </a:lnTo>
                    <a:lnTo>
                      <a:pt x="103" y="534"/>
                    </a:lnTo>
                    <a:lnTo>
                      <a:pt x="99" y="551"/>
                    </a:lnTo>
                    <a:lnTo>
                      <a:pt x="97" y="567"/>
                    </a:lnTo>
                    <a:lnTo>
                      <a:pt x="93" y="582"/>
                    </a:lnTo>
                    <a:lnTo>
                      <a:pt x="90" y="595"/>
                    </a:lnTo>
                    <a:lnTo>
                      <a:pt x="84" y="612"/>
                    </a:lnTo>
                    <a:lnTo>
                      <a:pt x="80" y="629"/>
                    </a:lnTo>
                    <a:lnTo>
                      <a:pt x="74" y="639"/>
                    </a:lnTo>
                    <a:lnTo>
                      <a:pt x="69" y="652"/>
                    </a:lnTo>
                    <a:lnTo>
                      <a:pt x="63" y="664"/>
                    </a:lnTo>
                    <a:lnTo>
                      <a:pt x="59" y="675"/>
                    </a:lnTo>
                    <a:lnTo>
                      <a:pt x="52" y="688"/>
                    </a:lnTo>
                    <a:lnTo>
                      <a:pt x="44" y="702"/>
                    </a:lnTo>
                    <a:lnTo>
                      <a:pt x="34" y="711"/>
                    </a:lnTo>
                    <a:lnTo>
                      <a:pt x="27" y="726"/>
                    </a:lnTo>
                    <a:lnTo>
                      <a:pt x="14" y="679"/>
                    </a:lnTo>
                    <a:lnTo>
                      <a:pt x="6" y="631"/>
                    </a:lnTo>
                    <a:lnTo>
                      <a:pt x="0" y="586"/>
                    </a:lnTo>
                    <a:lnTo>
                      <a:pt x="0" y="542"/>
                    </a:lnTo>
                    <a:lnTo>
                      <a:pt x="0" y="496"/>
                    </a:lnTo>
                    <a:lnTo>
                      <a:pt x="4" y="451"/>
                    </a:lnTo>
                    <a:lnTo>
                      <a:pt x="8" y="403"/>
                    </a:lnTo>
                    <a:lnTo>
                      <a:pt x="17" y="357"/>
                    </a:lnTo>
                    <a:lnTo>
                      <a:pt x="23" y="312"/>
                    </a:lnTo>
                    <a:lnTo>
                      <a:pt x="33" y="268"/>
                    </a:lnTo>
                    <a:lnTo>
                      <a:pt x="42" y="222"/>
                    </a:lnTo>
                    <a:lnTo>
                      <a:pt x="53" y="175"/>
                    </a:lnTo>
                    <a:lnTo>
                      <a:pt x="63" y="129"/>
                    </a:lnTo>
                    <a:lnTo>
                      <a:pt x="74" y="86"/>
                    </a:lnTo>
                    <a:lnTo>
                      <a:pt x="84" y="42"/>
                    </a:lnTo>
                    <a:lnTo>
                      <a:pt x="95" y="0"/>
                    </a:lnTo>
                    <a:lnTo>
                      <a:pt x="95" y="0"/>
                    </a:lnTo>
                    <a:close/>
                  </a:path>
                </a:pathLst>
              </a:custGeom>
              <a:solidFill>
                <a:srgbClr val="D1D1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 name="Freeform 121"/>
              <p:cNvSpPr>
                <a:spLocks/>
              </p:cNvSpPr>
              <p:nvPr/>
            </p:nvSpPr>
            <p:spPr bwMode="auto">
              <a:xfrm>
                <a:off x="4568840" y="3676367"/>
                <a:ext cx="35202" cy="164275"/>
              </a:xfrm>
              <a:custGeom>
                <a:avLst/>
                <a:gdLst>
                  <a:gd name="T0" fmla="*/ 36 w 114"/>
                  <a:gd name="T1" fmla="*/ 10 h 532"/>
                  <a:gd name="T2" fmla="*/ 53 w 114"/>
                  <a:gd name="T3" fmla="*/ 30 h 532"/>
                  <a:gd name="T4" fmla="*/ 66 w 114"/>
                  <a:gd name="T5" fmla="*/ 53 h 532"/>
                  <a:gd name="T6" fmla="*/ 78 w 114"/>
                  <a:gd name="T7" fmla="*/ 80 h 532"/>
                  <a:gd name="T8" fmla="*/ 85 w 114"/>
                  <a:gd name="T9" fmla="*/ 110 h 532"/>
                  <a:gd name="T10" fmla="*/ 91 w 114"/>
                  <a:gd name="T11" fmla="*/ 143 h 532"/>
                  <a:gd name="T12" fmla="*/ 95 w 114"/>
                  <a:gd name="T13" fmla="*/ 177 h 532"/>
                  <a:gd name="T14" fmla="*/ 98 w 114"/>
                  <a:gd name="T15" fmla="*/ 213 h 532"/>
                  <a:gd name="T16" fmla="*/ 100 w 114"/>
                  <a:gd name="T17" fmla="*/ 249 h 532"/>
                  <a:gd name="T18" fmla="*/ 102 w 114"/>
                  <a:gd name="T19" fmla="*/ 283 h 532"/>
                  <a:gd name="T20" fmla="*/ 104 w 114"/>
                  <a:gd name="T21" fmla="*/ 319 h 532"/>
                  <a:gd name="T22" fmla="*/ 110 w 114"/>
                  <a:gd name="T23" fmla="*/ 354 h 532"/>
                  <a:gd name="T24" fmla="*/ 110 w 114"/>
                  <a:gd name="T25" fmla="*/ 380 h 532"/>
                  <a:gd name="T26" fmla="*/ 106 w 114"/>
                  <a:gd name="T27" fmla="*/ 401 h 532"/>
                  <a:gd name="T28" fmla="*/ 97 w 114"/>
                  <a:gd name="T29" fmla="*/ 432 h 532"/>
                  <a:gd name="T30" fmla="*/ 78 w 114"/>
                  <a:gd name="T31" fmla="*/ 468 h 532"/>
                  <a:gd name="T32" fmla="*/ 60 w 114"/>
                  <a:gd name="T33" fmla="*/ 496 h 532"/>
                  <a:gd name="T34" fmla="*/ 55 w 114"/>
                  <a:gd name="T35" fmla="*/ 521 h 532"/>
                  <a:gd name="T36" fmla="*/ 43 w 114"/>
                  <a:gd name="T37" fmla="*/ 515 h 532"/>
                  <a:gd name="T38" fmla="*/ 30 w 114"/>
                  <a:gd name="T39" fmla="*/ 487 h 532"/>
                  <a:gd name="T40" fmla="*/ 19 w 114"/>
                  <a:gd name="T41" fmla="*/ 453 h 532"/>
                  <a:gd name="T42" fmla="*/ 9 w 114"/>
                  <a:gd name="T43" fmla="*/ 418 h 532"/>
                  <a:gd name="T44" fmla="*/ 3 w 114"/>
                  <a:gd name="T45" fmla="*/ 384 h 532"/>
                  <a:gd name="T46" fmla="*/ 0 w 114"/>
                  <a:gd name="T47" fmla="*/ 350 h 532"/>
                  <a:gd name="T48" fmla="*/ 0 w 114"/>
                  <a:gd name="T49" fmla="*/ 314 h 532"/>
                  <a:gd name="T50" fmla="*/ 0 w 114"/>
                  <a:gd name="T51" fmla="*/ 278 h 532"/>
                  <a:gd name="T52" fmla="*/ 2 w 114"/>
                  <a:gd name="T53" fmla="*/ 243 h 532"/>
                  <a:gd name="T54" fmla="*/ 3 w 114"/>
                  <a:gd name="T55" fmla="*/ 209 h 532"/>
                  <a:gd name="T56" fmla="*/ 5 w 114"/>
                  <a:gd name="T57" fmla="*/ 177 h 532"/>
                  <a:gd name="T58" fmla="*/ 9 w 114"/>
                  <a:gd name="T59" fmla="*/ 143 h 532"/>
                  <a:gd name="T60" fmla="*/ 13 w 114"/>
                  <a:gd name="T61" fmla="*/ 108 h 532"/>
                  <a:gd name="T62" fmla="*/ 17 w 114"/>
                  <a:gd name="T63" fmla="*/ 76 h 532"/>
                  <a:gd name="T64" fmla="*/ 21 w 114"/>
                  <a:gd name="T65" fmla="*/ 46 h 532"/>
                  <a:gd name="T66" fmla="*/ 24 w 114"/>
                  <a:gd name="T67" fmla="*/ 13 h 532"/>
                  <a:gd name="T68" fmla="*/ 28 w 114"/>
                  <a:gd name="T69" fmla="*/ 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4" h="532">
                    <a:moveTo>
                      <a:pt x="28" y="0"/>
                    </a:moveTo>
                    <a:lnTo>
                      <a:pt x="36" y="10"/>
                    </a:lnTo>
                    <a:lnTo>
                      <a:pt x="45" y="19"/>
                    </a:lnTo>
                    <a:lnTo>
                      <a:pt x="53" y="30"/>
                    </a:lnTo>
                    <a:lnTo>
                      <a:pt x="60" y="42"/>
                    </a:lnTo>
                    <a:lnTo>
                      <a:pt x="66" y="53"/>
                    </a:lnTo>
                    <a:lnTo>
                      <a:pt x="72" y="67"/>
                    </a:lnTo>
                    <a:lnTo>
                      <a:pt x="78" y="80"/>
                    </a:lnTo>
                    <a:lnTo>
                      <a:pt x="83" y="95"/>
                    </a:lnTo>
                    <a:lnTo>
                      <a:pt x="85" y="110"/>
                    </a:lnTo>
                    <a:lnTo>
                      <a:pt x="89" y="126"/>
                    </a:lnTo>
                    <a:lnTo>
                      <a:pt x="91" y="143"/>
                    </a:lnTo>
                    <a:lnTo>
                      <a:pt x="95" y="160"/>
                    </a:lnTo>
                    <a:lnTo>
                      <a:pt x="95" y="177"/>
                    </a:lnTo>
                    <a:lnTo>
                      <a:pt x="97" y="196"/>
                    </a:lnTo>
                    <a:lnTo>
                      <a:pt x="98" y="213"/>
                    </a:lnTo>
                    <a:lnTo>
                      <a:pt x="100" y="230"/>
                    </a:lnTo>
                    <a:lnTo>
                      <a:pt x="100" y="249"/>
                    </a:lnTo>
                    <a:lnTo>
                      <a:pt x="102" y="266"/>
                    </a:lnTo>
                    <a:lnTo>
                      <a:pt x="102" y="283"/>
                    </a:lnTo>
                    <a:lnTo>
                      <a:pt x="104" y="300"/>
                    </a:lnTo>
                    <a:lnTo>
                      <a:pt x="104" y="319"/>
                    </a:lnTo>
                    <a:lnTo>
                      <a:pt x="108" y="337"/>
                    </a:lnTo>
                    <a:lnTo>
                      <a:pt x="110" y="354"/>
                    </a:lnTo>
                    <a:lnTo>
                      <a:pt x="114" y="373"/>
                    </a:lnTo>
                    <a:lnTo>
                      <a:pt x="110" y="380"/>
                    </a:lnTo>
                    <a:lnTo>
                      <a:pt x="108" y="392"/>
                    </a:lnTo>
                    <a:lnTo>
                      <a:pt x="106" y="401"/>
                    </a:lnTo>
                    <a:lnTo>
                      <a:pt x="104" y="411"/>
                    </a:lnTo>
                    <a:lnTo>
                      <a:pt x="97" y="432"/>
                    </a:lnTo>
                    <a:lnTo>
                      <a:pt x="91" y="451"/>
                    </a:lnTo>
                    <a:lnTo>
                      <a:pt x="78" y="468"/>
                    </a:lnTo>
                    <a:lnTo>
                      <a:pt x="66" y="487"/>
                    </a:lnTo>
                    <a:lnTo>
                      <a:pt x="60" y="496"/>
                    </a:lnTo>
                    <a:lnTo>
                      <a:pt x="59" y="508"/>
                    </a:lnTo>
                    <a:lnTo>
                      <a:pt x="55" y="521"/>
                    </a:lnTo>
                    <a:lnTo>
                      <a:pt x="55" y="532"/>
                    </a:lnTo>
                    <a:lnTo>
                      <a:pt x="43" y="515"/>
                    </a:lnTo>
                    <a:lnTo>
                      <a:pt x="36" y="502"/>
                    </a:lnTo>
                    <a:lnTo>
                      <a:pt x="30" y="487"/>
                    </a:lnTo>
                    <a:lnTo>
                      <a:pt x="24" y="470"/>
                    </a:lnTo>
                    <a:lnTo>
                      <a:pt x="19" y="453"/>
                    </a:lnTo>
                    <a:lnTo>
                      <a:pt x="13" y="435"/>
                    </a:lnTo>
                    <a:lnTo>
                      <a:pt x="9" y="418"/>
                    </a:lnTo>
                    <a:lnTo>
                      <a:pt x="7" y="405"/>
                    </a:lnTo>
                    <a:lnTo>
                      <a:pt x="3" y="384"/>
                    </a:lnTo>
                    <a:lnTo>
                      <a:pt x="2" y="367"/>
                    </a:lnTo>
                    <a:lnTo>
                      <a:pt x="0" y="350"/>
                    </a:lnTo>
                    <a:lnTo>
                      <a:pt x="0" y="335"/>
                    </a:lnTo>
                    <a:lnTo>
                      <a:pt x="0" y="314"/>
                    </a:lnTo>
                    <a:lnTo>
                      <a:pt x="0" y="297"/>
                    </a:lnTo>
                    <a:lnTo>
                      <a:pt x="0" y="278"/>
                    </a:lnTo>
                    <a:lnTo>
                      <a:pt x="2" y="260"/>
                    </a:lnTo>
                    <a:lnTo>
                      <a:pt x="2" y="243"/>
                    </a:lnTo>
                    <a:lnTo>
                      <a:pt x="2" y="226"/>
                    </a:lnTo>
                    <a:lnTo>
                      <a:pt x="3" y="209"/>
                    </a:lnTo>
                    <a:lnTo>
                      <a:pt x="5" y="192"/>
                    </a:lnTo>
                    <a:lnTo>
                      <a:pt x="5" y="177"/>
                    </a:lnTo>
                    <a:lnTo>
                      <a:pt x="7" y="160"/>
                    </a:lnTo>
                    <a:lnTo>
                      <a:pt x="9" y="143"/>
                    </a:lnTo>
                    <a:lnTo>
                      <a:pt x="13" y="126"/>
                    </a:lnTo>
                    <a:lnTo>
                      <a:pt x="13" y="108"/>
                    </a:lnTo>
                    <a:lnTo>
                      <a:pt x="17" y="91"/>
                    </a:lnTo>
                    <a:lnTo>
                      <a:pt x="17" y="76"/>
                    </a:lnTo>
                    <a:lnTo>
                      <a:pt x="21" y="63"/>
                    </a:lnTo>
                    <a:lnTo>
                      <a:pt x="21" y="46"/>
                    </a:lnTo>
                    <a:lnTo>
                      <a:pt x="24" y="29"/>
                    </a:lnTo>
                    <a:lnTo>
                      <a:pt x="24" y="13"/>
                    </a:lnTo>
                    <a:lnTo>
                      <a:pt x="28" y="0"/>
                    </a:lnTo>
                    <a:lnTo>
                      <a:pt x="28" y="0"/>
                    </a:lnTo>
                    <a:close/>
                  </a:path>
                </a:pathLst>
              </a:custGeom>
              <a:solidFill>
                <a:srgbClr val="D1D1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5" name="Freeform 123"/>
              <p:cNvSpPr>
                <a:spLocks/>
              </p:cNvSpPr>
              <p:nvPr/>
            </p:nvSpPr>
            <p:spPr bwMode="auto">
              <a:xfrm>
                <a:off x="4742996" y="3694277"/>
                <a:ext cx="33967" cy="77814"/>
              </a:xfrm>
              <a:custGeom>
                <a:avLst/>
                <a:gdLst>
                  <a:gd name="T0" fmla="*/ 72 w 110"/>
                  <a:gd name="T1" fmla="*/ 0 h 253"/>
                  <a:gd name="T2" fmla="*/ 90 w 110"/>
                  <a:gd name="T3" fmla="*/ 17 h 253"/>
                  <a:gd name="T4" fmla="*/ 101 w 110"/>
                  <a:gd name="T5" fmla="*/ 36 h 253"/>
                  <a:gd name="T6" fmla="*/ 103 w 110"/>
                  <a:gd name="T7" fmla="*/ 46 h 253"/>
                  <a:gd name="T8" fmla="*/ 107 w 110"/>
                  <a:gd name="T9" fmla="*/ 59 h 253"/>
                  <a:gd name="T10" fmla="*/ 109 w 110"/>
                  <a:gd name="T11" fmla="*/ 69 h 253"/>
                  <a:gd name="T12" fmla="*/ 110 w 110"/>
                  <a:gd name="T13" fmla="*/ 80 h 253"/>
                  <a:gd name="T14" fmla="*/ 107 w 110"/>
                  <a:gd name="T15" fmla="*/ 89 h 253"/>
                  <a:gd name="T16" fmla="*/ 105 w 110"/>
                  <a:gd name="T17" fmla="*/ 103 h 253"/>
                  <a:gd name="T18" fmla="*/ 103 w 110"/>
                  <a:gd name="T19" fmla="*/ 112 h 253"/>
                  <a:gd name="T20" fmla="*/ 101 w 110"/>
                  <a:gd name="T21" fmla="*/ 124 h 253"/>
                  <a:gd name="T22" fmla="*/ 95 w 110"/>
                  <a:gd name="T23" fmla="*/ 135 h 253"/>
                  <a:gd name="T24" fmla="*/ 90 w 110"/>
                  <a:gd name="T25" fmla="*/ 148 h 253"/>
                  <a:gd name="T26" fmla="*/ 84 w 110"/>
                  <a:gd name="T27" fmla="*/ 160 h 253"/>
                  <a:gd name="T28" fmla="*/ 80 w 110"/>
                  <a:gd name="T29" fmla="*/ 173 h 253"/>
                  <a:gd name="T30" fmla="*/ 74 w 110"/>
                  <a:gd name="T31" fmla="*/ 183 h 253"/>
                  <a:gd name="T32" fmla="*/ 69 w 110"/>
                  <a:gd name="T33" fmla="*/ 194 h 253"/>
                  <a:gd name="T34" fmla="*/ 63 w 110"/>
                  <a:gd name="T35" fmla="*/ 203 h 253"/>
                  <a:gd name="T36" fmla="*/ 57 w 110"/>
                  <a:gd name="T37" fmla="*/ 217 h 253"/>
                  <a:gd name="T38" fmla="*/ 46 w 110"/>
                  <a:gd name="T39" fmla="*/ 236 h 253"/>
                  <a:gd name="T40" fmla="*/ 34 w 110"/>
                  <a:gd name="T41" fmla="*/ 253 h 253"/>
                  <a:gd name="T42" fmla="*/ 21 w 110"/>
                  <a:gd name="T43" fmla="*/ 245 h 253"/>
                  <a:gd name="T44" fmla="*/ 14 w 110"/>
                  <a:gd name="T45" fmla="*/ 238 h 253"/>
                  <a:gd name="T46" fmla="*/ 6 w 110"/>
                  <a:gd name="T47" fmla="*/ 230 h 253"/>
                  <a:gd name="T48" fmla="*/ 4 w 110"/>
                  <a:gd name="T49" fmla="*/ 223 h 253"/>
                  <a:gd name="T50" fmla="*/ 0 w 110"/>
                  <a:gd name="T51" fmla="*/ 211 h 253"/>
                  <a:gd name="T52" fmla="*/ 0 w 110"/>
                  <a:gd name="T53" fmla="*/ 202 h 253"/>
                  <a:gd name="T54" fmla="*/ 0 w 110"/>
                  <a:gd name="T55" fmla="*/ 192 h 253"/>
                  <a:gd name="T56" fmla="*/ 2 w 110"/>
                  <a:gd name="T57" fmla="*/ 183 h 253"/>
                  <a:gd name="T58" fmla="*/ 2 w 110"/>
                  <a:gd name="T59" fmla="*/ 169 h 253"/>
                  <a:gd name="T60" fmla="*/ 6 w 110"/>
                  <a:gd name="T61" fmla="*/ 160 h 253"/>
                  <a:gd name="T62" fmla="*/ 8 w 110"/>
                  <a:gd name="T63" fmla="*/ 148 h 253"/>
                  <a:gd name="T64" fmla="*/ 12 w 110"/>
                  <a:gd name="T65" fmla="*/ 139 h 253"/>
                  <a:gd name="T66" fmla="*/ 15 w 110"/>
                  <a:gd name="T67" fmla="*/ 129 h 253"/>
                  <a:gd name="T68" fmla="*/ 19 w 110"/>
                  <a:gd name="T69" fmla="*/ 120 h 253"/>
                  <a:gd name="T70" fmla="*/ 23 w 110"/>
                  <a:gd name="T71" fmla="*/ 107 h 253"/>
                  <a:gd name="T72" fmla="*/ 29 w 110"/>
                  <a:gd name="T73" fmla="*/ 97 h 253"/>
                  <a:gd name="T74" fmla="*/ 31 w 110"/>
                  <a:gd name="T75" fmla="*/ 86 h 253"/>
                  <a:gd name="T76" fmla="*/ 34 w 110"/>
                  <a:gd name="T77" fmla="*/ 76 h 253"/>
                  <a:gd name="T78" fmla="*/ 36 w 110"/>
                  <a:gd name="T79" fmla="*/ 65 h 253"/>
                  <a:gd name="T80" fmla="*/ 40 w 110"/>
                  <a:gd name="T81" fmla="*/ 55 h 253"/>
                  <a:gd name="T82" fmla="*/ 44 w 110"/>
                  <a:gd name="T83" fmla="*/ 34 h 253"/>
                  <a:gd name="T84" fmla="*/ 46 w 110"/>
                  <a:gd name="T85" fmla="*/ 15 h 253"/>
                  <a:gd name="T86" fmla="*/ 72 w 110"/>
                  <a:gd name="T87" fmla="*/ 0 h 253"/>
                  <a:gd name="T88" fmla="*/ 72 w 110"/>
                  <a:gd name="T89" fmla="*/ 0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10" h="253">
                    <a:moveTo>
                      <a:pt x="72" y="0"/>
                    </a:moveTo>
                    <a:lnTo>
                      <a:pt x="90" y="17"/>
                    </a:lnTo>
                    <a:lnTo>
                      <a:pt x="101" y="36"/>
                    </a:lnTo>
                    <a:lnTo>
                      <a:pt x="103" y="46"/>
                    </a:lnTo>
                    <a:lnTo>
                      <a:pt x="107" y="59"/>
                    </a:lnTo>
                    <a:lnTo>
                      <a:pt x="109" y="69"/>
                    </a:lnTo>
                    <a:lnTo>
                      <a:pt x="110" y="80"/>
                    </a:lnTo>
                    <a:lnTo>
                      <a:pt x="107" y="89"/>
                    </a:lnTo>
                    <a:lnTo>
                      <a:pt x="105" y="103"/>
                    </a:lnTo>
                    <a:lnTo>
                      <a:pt x="103" y="112"/>
                    </a:lnTo>
                    <a:lnTo>
                      <a:pt x="101" y="124"/>
                    </a:lnTo>
                    <a:lnTo>
                      <a:pt x="95" y="135"/>
                    </a:lnTo>
                    <a:lnTo>
                      <a:pt x="90" y="148"/>
                    </a:lnTo>
                    <a:lnTo>
                      <a:pt x="84" y="160"/>
                    </a:lnTo>
                    <a:lnTo>
                      <a:pt x="80" y="173"/>
                    </a:lnTo>
                    <a:lnTo>
                      <a:pt x="74" y="183"/>
                    </a:lnTo>
                    <a:lnTo>
                      <a:pt x="69" y="194"/>
                    </a:lnTo>
                    <a:lnTo>
                      <a:pt x="63" y="203"/>
                    </a:lnTo>
                    <a:lnTo>
                      <a:pt x="57" y="217"/>
                    </a:lnTo>
                    <a:lnTo>
                      <a:pt x="46" y="236"/>
                    </a:lnTo>
                    <a:lnTo>
                      <a:pt x="34" y="253"/>
                    </a:lnTo>
                    <a:lnTo>
                      <a:pt x="21" y="245"/>
                    </a:lnTo>
                    <a:lnTo>
                      <a:pt x="14" y="238"/>
                    </a:lnTo>
                    <a:lnTo>
                      <a:pt x="6" y="230"/>
                    </a:lnTo>
                    <a:lnTo>
                      <a:pt x="4" y="223"/>
                    </a:lnTo>
                    <a:lnTo>
                      <a:pt x="0" y="211"/>
                    </a:lnTo>
                    <a:lnTo>
                      <a:pt x="0" y="202"/>
                    </a:lnTo>
                    <a:lnTo>
                      <a:pt x="0" y="192"/>
                    </a:lnTo>
                    <a:lnTo>
                      <a:pt x="2" y="183"/>
                    </a:lnTo>
                    <a:lnTo>
                      <a:pt x="2" y="169"/>
                    </a:lnTo>
                    <a:lnTo>
                      <a:pt x="6" y="160"/>
                    </a:lnTo>
                    <a:lnTo>
                      <a:pt x="8" y="148"/>
                    </a:lnTo>
                    <a:lnTo>
                      <a:pt x="12" y="139"/>
                    </a:lnTo>
                    <a:lnTo>
                      <a:pt x="15" y="129"/>
                    </a:lnTo>
                    <a:lnTo>
                      <a:pt x="19" y="120"/>
                    </a:lnTo>
                    <a:lnTo>
                      <a:pt x="23" y="107"/>
                    </a:lnTo>
                    <a:lnTo>
                      <a:pt x="29" y="97"/>
                    </a:lnTo>
                    <a:lnTo>
                      <a:pt x="31" y="86"/>
                    </a:lnTo>
                    <a:lnTo>
                      <a:pt x="34" y="76"/>
                    </a:lnTo>
                    <a:lnTo>
                      <a:pt x="36" y="65"/>
                    </a:lnTo>
                    <a:lnTo>
                      <a:pt x="40" y="55"/>
                    </a:lnTo>
                    <a:lnTo>
                      <a:pt x="44" y="34"/>
                    </a:lnTo>
                    <a:lnTo>
                      <a:pt x="46" y="15"/>
                    </a:lnTo>
                    <a:lnTo>
                      <a:pt x="72" y="0"/>
                    </a:lnTo>
                    <a:lnTo>
                      <a:pt x="72" y="0"/>
                    </a:lnTo>
                    <a:close/>
                  </a:path>
                </a:pathLst>
              </a:custGeom>
              <a:solidFill>
                <a:srgbClr val="D1D1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6" name="Freeform 125"/>
              <p:cNvSpPr>
                <a:spLocks/>
              </p:cNvSpPr>
              <p:nvPr/>
            </p:nvSpPr>
            <p:spPr bwMode="auto">
              <a:xfrm>
                <a:off x="4652212" y="3706628"/>
                <a:ext cx="162422" cy="218621"/>
              </a:xfrm>
              <a:custGeom>
                <a:avLst/>
                <a:gdLst>
                  <a:gd name="T0" fmla="*/ 70 w 524"/>
                  <a:gd name="T1" fmla="*/ 23 h 707"/>
                  <a:gd name="T2" fmla="*/ 121 w 524"/>
                  <a:gd name="T3" fmla="*/ 72 h 707"/>
                  <a:gd name="T4" fmla="*/ 172 w 524"/>
                  <a:gd name="T5" fmla="*/ 123 h 707"/>
                  <a:gd name="T6" fmla="*/ 224 w 524"/>
                  <a:gd name="T7" fmla="*/ 177 h 707"/>
                  <a:gd name="T8" fmla="*/ 273 w 524"/>
                  <a:gd name="T9" fmla="*/ 230 h 707"/>
                  <a:gd name="T10" fmla="*/ 321 w 524"/>
                  <a:gd name="T11" fmla="*/ 285 h 707"/>
                  <a:gd name="T12" fmla="*/ 364 w 524"/>
                  <a:gd name="T13" fmla="*/ 342 h 707"/>
                  <a:gd name="T14" fmla="*/ 404 w 524"/>
                  <a:gd name="T15" fmla="*/ 399 h 707"/>
                  <a:gd name="T16" fmla="*/ 433 w 524"/>
                  <a:gd name="T17" fmla="*/ 447 h 707"/>
                  <a:gd name="T18" fmla="*/ 452 w 524"/>
                  <a:gd name="T19" fmla="*/ 477 h 707"/>
                  <a:gd name="T20" fmla="*/ 469 w 524"/>
                  <a:gd name="T21" fmla="*/ 511 h 707"/>
                  <a:gd name="T22" fmla="*/ 482 w 524"/>
                  <a:gd name="T23" fmla="*/ 547 h 707"/>
                  <a:gd name="T24" fmla="*/ 496 w 524"/>
                  <a:gd name="T25" fmla="*/ 584 h 707"/>
                  <a:gd name="T26" fmla="*/ 507 w 524"/>
                  <a:gd name="T27" fmla="*/ 618 h 707"/>
                  <a:gd name="T28" fmla="*/ 515 w 524"/>
                  <a:gd name="T29" fmla="*/ 652 h 707"/>
                  <a:gd name="T30" fmla="*/ 518 w 524"/>
                  <a:gd name="T31" fmla="*/ 688 h 707"/>
                  <a:gd name="T32" fmla="*/ 515 w 524"/>
                  <a:gd name="T33" fmla="*/ 694 h 707"/>
                  <a:gd name="T34" fmla="*/ 499 w 524"/>
                  <a:gd name="T35" fmla="*/ 669 h 707"/>
                  <a:gd name="T36" fmla="*/ 482 w 524"/>
                  <a:gd name="T37" fmla="*/ 644 h 707"/>
                  <a:gd name="T38" fmla="*/ 467 w 524"/>
                  <a:gd name="T39" fmla="*/ 622 h 707"/>
                  <a:gd name="T40" fmla="*/ 450 w 524"/>
                  <a:gd name="T41" fmla="*/ 597 h 707"/>
                  <a:gd name="T42" fmla="*/ 433 w 524"/>
                  <a:gd name="T43" fmla="*/ 574 h 707"/>
                  <a:gd name="T44" fmla="*/ 416 w 524"/>
                  <a:gd name="T45" fmla="*/ 547 h 707"/>
                  <a:gd name="T46" fmla="*/ 399 w 524"/>
                  <a:gd name="T47" fmla="*/ 527 h 707"/>
                  <a:gd name="T48" fmla="*/ 366 w 524"/>
                  <a:gd name="T49" fmla="*/ 479 h 707"/>
                  <a:gd name="T50" fmla="*/ 317 w 524"/>
                  <a:gd name="T51" fmla="*/ 414 h 707"/>
                  <a:gd name="T52" fmla="*/ 267 w 524"/>
                  <a:gd name="T53" fmla="*/ 352 h 707"/>
                  <a:gd name="T54" fmla="*/ 218 w 524"/>
                  <a:gd name="T55" fmla="*/ 289 h 707"/>
                  <a:gd name="T56" fmla="*/ 169 w 524"/>
                  <a:gd name="T57" fmla="*/ 228 h 707"/>
                  <a:gd name="T58" fmla="*/ 119 w 524"/>
                  <a:gd name="T59" fmla="*/ 165 h 707"/>
                  <a:gd name="T60" fmla="*/ 70 w 524"/>
                  <a:gd name="T61" fmla="*/ 104 h 707"/>
                  <a:gd name="T62" fmla="*/ 22 w 524"/>
                  <a:gd name="T63" fmla="*/ 44 h 707"/>
                  <a:gd name="T64" fmla="*/ 45 w 524"/>
                  <a:gd name="T65" fmla="*/ 0 h 7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24" h="707">
                    <a:moveTo>
                      <a:pt x="45" y="0"/>
                    </a:moveTo>
                    <a:lnTo>
                      <a:pt x="70" y="23"/>
                    </a:lnTo>
                    <a:lnTo>
                      <a:pt x="96" y="47"/>
                    </a:lnTo>
                    <a:lnTo>
                      <a:pt x="121" y="72"/>
                    </a:lnTo>
                    <a:lnTo>
                      <a:pt x="148" y="99"/>
                    </a:lnTo>
                    <a:lnTo>
                      <a:pt x="172" y="123"/>
                    </a:lnTo>
                    <a:lnTo>
                      <a:pt x="199" y="150"/>
                    </a:lnTo>
                    <a:lnTo>
                      <a:pt x="224" y="177"/>
                    </a:lnTo>
                    <a:lnTo>
                      <a:pt x="250" y="203"/>
                    </a:lnTo>
                    <a:lnTo>
                      <a:pt x="273" y="230"/>
                    </a:lnTo>
                    <a:lnTo>
                      <a:pt x="298" y="257"/>
                    </a:lnTo>
                    <a:lnTo>
                      <a:pt x="321" y="285"/>
                    </a:lnTo>
                    <a:lnTo>
                      <a:pt x="344" y="316"/>
                    </a:lnTo>
                    <a:lnTo>
                      <a:pt x="364" y="342"/>
                    </a:lnTo>
                    <a:lnTo>
                      <a:pt x="385" y="371"/>
                    </a:lnTo>
                    <a:lnTo>
                      <a:pt x="404" y="399"/>
                    </a:lnTo>
                    <a:lnTo>
                      <a:pt x="425" y="431"/>
                    </a:lnTo>
                    <a:lnTo>
                      <a:pt x="433" y="447"/>
                    </a:lnTo>
                    <a:lnTo>
                      <a:pt x="442" y="464"/>
                    </a:lnTo>
                    <a:lnTo>
                      <a:pt x="452" y="477"/>
                    </a:lnTo>
                    <a:lnTo>
                      <a:pt x="461" y="494"/>
                    </a:lnTo>
                    <a:lnTo>
                      <a:pt x="469" y="511"/>
                    </a:lnTo>
                    <a:lnTo>
                      <a:pt x="477" y="530"/>
                    </a:lnTo>
                    <a:lnTo>
                      <a:pt x="482" y="547"/>
                    </a:lnTo>
                    <a:lnTo>
                      <a:pt x="492" y="565"/>
                    </a:lnTo>
                    <a:lnTo>
                      <a:pt x="496" y="584"/>
                    </a:lnTo>
                    <a:lnTo>
                      <a:pt x="499" y="601"/>
                    </a:lnTo>
                    <a:lnTo>
                      <a:pt x="507" y="618"/>
                    </a:lnTo>
                    <a:lnTo>
                      <a:pt x="511" y="635"/>
                    </a:lnTo>
                    <a:lnTo>
                      <a:pt x="515" y="652"/>
                    </a:lnTo>
                    <a:lnTo>
                      <a:pt x="518" y="671"/>
                    </a:lnTo>
                    <a:lnTo>
                      <a:pt x="518" y="688"/>
                    </a:lnTo>
                    <a:lnTo>
                      <a:pt x="524" y="707"/>
                    </a:lnTo>
                    <a:lnTo>
                      <a:pt x="515" y="694"/>
                    </a:lnTo>
                    <a:lnTo>
                      <a:pt x="507" y="681"/>
                    </a:lnTo>
                    <a:lnTo>
                      <a:pt x="499" y="669"/>
                    </a:lnTo>
                    <a:lnTo>
                      <a:pt x="492" y="658"/>
                    </a:lnTo>
                    <a:lnTo>
                      <a:pt x="482" y="644"/>
                    </a:lnTo>
                    <a:lnTo>
                      <a:pt x="475" y="633"/>
                    </a:lnTo>
                    <a:lnTo>
                      <a:pt x="467" y="622"/>
                    </a:lnTo>
                    <a:lnTo>
                      <a:pt x="459" y="610"/>
                    </a:lnTo>
                    <a:lnTo>
                      <a:pt x="450" y="597"/>
                    </a:lnTo>
                    <a:lnTo>
                      <a:pt x="442" y="584"/>
                    </a:lnTo>
                    <a:lnTo>
                      <a:pt x="433" y="574"/>
                    </a:lnTo>
                    <a:lnTo>
                      <a:pt x="425" y="563"/>
                    </a:lnTo>
                    <a:lnTo>
                      <a:pt x="416" y="547"/>
                    </a:lnTo>
                    <a:lnTo>
                      <a:pt x="408" y="538"/>
                    </a:lnTo>
                    <a:lnTo>
                      <a:pt x="399" y="527"/>
                    </a:lnTo>
                    <a:lnTo>
                      <a:pt x="391" y="513"/>
                    </a:lnTo>
                    <a:lnTo>
                      <a:pt x="366" y="479"/>
                    </a:lnTo>
                    <a:lnTo>
                      <a:pt x="342" y="449"/>
                    </a:lnTo>
                    <a:lnTo>
                      <a:pt x="317" y="414"/>
                    </a:lnTo>
                    <a:lnTo>
                      <a:pt x="294" y="382"/>
                    </a:lnTo>
                    <a:lnTo>
                      <a:pt x="267" y="352"/>
                    </a:lnTo>
                    <a:lnTo>
                      <a:pt x="245" y="319"/>
                    </a:lnTo>
                    <a:lnTo>
                      <a:pt x="218" y="289"/>
                    </a:lnTo>
                    <a:lnTo>
                      <a:pt x="195" y="258"/>
                    </a:lnTo>
                    <a:lnTo>
                      <a:pt x="169" y="228"/>
                    </a:lnTo>
                    <a:lnTo>
                      <a:pt x="144" y="196"/>
                    </a:lnTo>
                    <a:lnTo>
                      <a:pt x="119" y="165"/>
                    </a:lnTo>
                    <a:lnTo>
                      <a:pt x="95" y="133"/>
                    </a:lnTo>
                    <a:lnTo>
                      <a:pt x="70" y="104"/>
                    </a:lnTo>
                    <a:lnTo>
                      <a:pt x="45" y="72"/>
                    </a:lnTo>
                    <a:lnTo>
                      <a:pt x="22" y="44"/>
                    </a:lnTo>
                    <a:lnTo>
                      <a:pt x="0" y="17"/>
                    </a:lnTo>
                    <a:lnTo>
                      <a:pt x="45" y="0"/>
                    </a:lnTo>
                    <a:lnTo>
                      <a:pt x="45" y="0"/>
                    </a:lnTo>
                    <a:close/>
                  </a:path>
                </a:pathLst>
              </a:custGeom>
              <a:solidFill>
                <a:srgbClr val="D1D1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7" name="Freeform 126"/>
              <p:cNvSpPr>
                <a:spLocks/>
              </p:cNvSpPr>
              <p:nvPr/>
            </p:nvSpPr>
            <p:spPr bwMode="auto">
              <a:xfrm>
                <a:off x="4466323" y="3724538"/>
                <a:ext cx="31496" cy="93871"/>
              </a:xfrm>
              <a:custGeom>
                <a:avLst/>
                <a:gdLst>
                  <a:gd name="T0" fmla="*/ 17 w 103"/>
                  <a:gd name="T1" fmla="*/ 0 h 304"/>
                  <a:gd name="T2" fmla="*/ 27 w 103"/>
                  <a:gd name="T3" fmla="*/ 13 h 304"/>
                  <a:gd name="T4" fmla="*/ 38 w 103"/>
                  <a:gd name="T5" fmla="*/ 30 h 304"/>
                  <a:gd name="T6" fmla="*/ 42 w 103"/>
                  <a:gd name="T7" fmla="*/ 40 h 304"/>
                  <a:gd name="T8" fmla="*/ 48 w 103"/>
                  <a:gd name="T9" fmla="*/ 47 h 304"/>
                  <a:gd name="T10" fmla="*/ 53 w 103"/>
                  <a:gd name="T11" fmla="*/ 59 h 304"/>
                  <a:gd name="T12" fmla="*/ 59 w 103"/>
                  <a:gd name="T13" fmla="*/ 70 h 304"/>
                  <a:gd name="T14" fmla="*/ 63 w 103"/>
                  <a:gd name="T15" fmla="*/ 80 h 304"/>
                  <a:gd name="T16" fmla="*/ 68 w 103"/>
                  <a:gd name="T17" fmla="*/ 91 h 304"/>
                  <a:gd name="T18" fmla="*/ 74 w 103"/>
                  <a:gd name="T19" fmla="*/ 101 h 304"/>
                  <a:gd name="T20" fmla="*/ 80 w 103"/>
                  <a:gd name="T21" fmla="*/ 112 h 304"/>
                  <a:gd name="T22" fmla="*/ 84 w 103"/>
                  <a:gd name="T23" fmla="*/ 124 h 304"/>
                  <a:gd name="T24" fmla="*/ 87 w 103"/>
                  <a:gd name="T25" fmla="*/ 137 h 304"/>
                  <a:gd name="T26" fmla="*/ 91 w 103"/>
                  <a:gd name="T27" fmla="*/ 146 h 304"/>
                  <a:gd name="T28" fmla="*/ 97 w 103"/>
                  <a:gd name="T29" fmla="*/ 158 h 304"/>
                  <a:gd name="T30" fmla="*/ 99 w 103"/>
                  <a:gd name="T31" fmla="*/ 171 h 304"/>
                  <a:gd name="T32" fmla="*/ 101 w 103"/>
                  <a:gd name="T33" fmla="*/ 184 h 304"/>
                  <a:gd name="T34" fmla="*/ 101 w 103"/>
                  <a:gd name="T35" fmla="*/ 198 h 304"/>
                  <a:gd name="T36" fmla="*/ 103 w 103"/>
                  <a:gd name="T37" fmla="*/ 215 h 304"/>
                  <a:gd name="T38" fmla="*/ 101 w 103"/>
                  <a:gd name="T39" fmla="*/ 226 h 304"/>
                  <a:gd name="T40" fmla="*/ 99 w 103"/>
                  <a:gd name="T41" fmla="*/ 241 h 304"/>
                  <a:gd name="T42" fmla="*/ 93 w 103"/>
                  <a:gd name="T43" fmla="*/ 253 h 304"/>
                  <a:gd name="T44" fmla="*/ 89 w 103"/>
                  <a:gd name="T45" fmla="*/ 270 h 304"/>
                  <a:gd name="T46" fmla="*/ 84 w 103"/>
                  <a:gd name="T47" fmla="*/ 278 h 304"/>
                  <a:gd name="T48" fmla="*/ 78 w 103"/>
                  <a:gd name="T49" fmla="*/ 287 h 304"/>
                  <a:gd name="T50" fmla="*/ 68 w 103"/>
                  <a:gd name="T51" fmla="*/ 297 h 304"/>
                  <a:gd name="T52" fmla="*/ 59 w 103"/>
                  <a:gd name="T53" fmla="*/ 304 h 304"/>
                  <a:gd name="T54" fmla="*/ 57 w 103"/>
                  <a:gd name="T55" fmla="*/ 289 h 304"/>
                  <a:gd name="T56" fmla="*/ 57 w 103"/>
                  <a:gd name="T57" fmla="*/ 278 h 304"/>
                  <a:gd name="T58" fmla="*/ 55 w 103"/>
                  <a:gd name="T59" fmla="*/ 262 h 304"/>
                  <a:gd name="T60" fmla="*/ 53 w 103"/>
                  <a:gd name="T61" fmla="*/ 251 h 304"/>
                  <a:gd name="T62" fmla="*/ 49 w 103"/>
                  <a:gd name="T63" fmla="*/ 234 h 304"/>
                  <a:gd name="T64" fmla="*/ 46 w 103"/>
                  <a:gd name="T65" fmla="*/ 224 h 304"/>
                  <a:gd name="T66" fmla="*/ 42 w 103"/>
                  <a:gd name="T67" fmla="*/ 207 h 304"/>
                  <a:gd name="T68" fmla="*/ 38 w 103"/>
                  <a:gd name="T69" fmla="*/ 198 h 304"/>
                  <a:gd name="T70" fmla="*/ 32 w 103"/>
                  <a:gd name="T71" fmla="*/ 181 h 304"/>
                  <a:gd name="T72" fmla="*/ 27 w 103"/>
                  <a:gd name="T73" fmla="*/ 167 h 304"/>
                  <a:gd name="T74" fmla="*/ 23 w 103"/>
                  <a:gd name="T75" fmla="*/ 154 h 304"/>
                  <a:gd name="T76" fmla="*/ 19 w 103"/>
                  <a:gd name="T77" fmla="*/ 141 h 304"/>
                  <a:gd name="T78" fmla="*/ 13 w 103"/>
                  <a:gd name="T79" fmla="*/ 127 h 304"/>
                  <a:gd name="T80" fmla="*/ 10 w 103"/>
                  <a:gd name="T81" fmla="*/ 114 h 304"/>
                  <a:gd name="T82" fmla="*/ 6 w 103"/>
                  <a:gd name="T83" fmla="*/ 101 h 304"/>
                  <a:gd name="T84" fmla="*/ 6 w 103"/>
                  <a:gd name="T85" fmla="*/ 91 h 304"/>
                  <a:gd name="T86" fmla="*/ 2 w 103"/>
                  <a:gd name="T87" fmla="*/ 76 h 304"/>
                  <a:gd name="T88" fmla="*/ 0 w 103"/>
                  <a:gd name="T89" fmla="*/ 65 h 304"/>
                  <a:gd name="T90" fmla="*/ 0 w 103"/>
                  <a:gd name="T91" fmla="*/ 51 h 304"/>
                  <a:gd name="T92" fmla="*/ 0 w 103"/>
                  <a:gd name="T93" fmla="*/ 40 h 304"/>
                  <a:gd name="T94" fmla="*/ 0 w 103"/>
                  <a:gd name="T95" fmla="*/ 30 h 304"/>
                  <a:gd name="T96" fmla="*/ 6 w 103"/>
                  <a:gd name="T97" fmla="*/ 17 h 304"/>
                  <a:gd name="T98" fmla="*/ 10 w 103"/>
                  <a:gd name="T99" fmla="*/ 8 h 304"/>
                  <a:gd name="T100" fmla="*/ 17 w 103"/>
                  <a:gd name="T101" fmla="*/ 0 h 304"/>
                  <a:gd name="T102" fmla="*/ 17 w 103"/>
                  <a:gd name="T103" fmla="*/ 0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03" h="304">
                    <a:moveTo>
                      <a:pt x="17" y="0"/>
                    </a:moveTo>
                    <a:lnTo>
                      <a:pt x="27" y="13"/>
                    </a:lnTo>
                    <a:lnTo>
                      <a:pt x="38" y="30"/>
                    </a:lnTo>
                    <a:lnTo>
                      <a:pt x="42" y="40"/>
                    </a:lnTo>
                    <a:lnTo>
                      <a:pt x="48" y="47"/>
                    </a:lnTo>
                    <a:lnTo>
                      <a:pt x="53" y="59"/>
                    </a:lnTo>
                    <a:lnTo>
                      <a:pt x="59" y="70"/>
                    </a:lnTo>
                    <a:lnTo>
                      <a:pt x="63" y="80"/>
                    </a:lnTo>
                    <a:lnTo>
                      <a:pt x="68" y="91"/>
                    </a:lnTo>
                    <a:lnTo>
                      <a:pt x="74" y="101"/>
                    </a:lnTo>
                    <a:lnTo>
                      <a:pt x="80" y="112"/>
                    </a:lnTo>
                    <a:lnTo>
                      <a:pt x="84" y="124"/>
                    </a:lnTo>
                    <a:lnTo>
                      <a:pt x="87" y="137"/>
                    </a:lnTo>
                    <a:lnTo>
                      <a:pt x="91" y="146"/>
                    </a:lnTo>
                    <a:lnTo>
                      <a:pt x="97" y="158"/>
                    </a:lnTo>
                    <a:lnTo>
                      <a:pt x="99" y="171"/>
                    </a:lnTo>
                    <a:lnTo>
                      <a:pt x="101" y="184"/>
                    </a:lnTo>
                    <a:lnTo>
                      <a:pt x="101" y="198"/>
                    </a:lnTo>
                    <a:lnTo>
                      <a:pt x="103" y="215"/>
                    </a:lnTo>
                    <a:lnTo>
                      <a:pt x="101" y="226"/>
                    </a:lnTo>
                    <a:lnTo>
                      <a:pt x="99" y="241"/>
                    </a:lnTo>
                    <a:lnTo>
                      <a:pt x="93" y="253"/>
                    </a:lnTo>
                    <a:lnTo>
                      <a:pt x="89" y="270"/>
                    </a:lnTo>
                    <a:lnTo>
                      <a:pt x="84" y="278"/>
                    </a:lnTo>
                    <a:lnTo>
                      <a:pt x="78" y="287"/>
                    </a:lnTo>
                    <a:lnTo>
                      <a:pt x="68" y="297"/>
                    </a:lnTo>
                    <a:lnTo>
                      <a:pt x="59" y="304"/>
                    </a:lnTo>
                    <a:lnTo>
                      <a:pt x="57" y="289"/>
                    </a:lnTo>
                    <a:lnTo>
                      <a:pt x="57" y="278"/>
                    </a:lnTo>
                    <a:lnTo>
                      <a:pt x="55" y="262"/>
                    </a:lnTo>
                    <a:lnTo>
                      <a:pt x="53" y="251"/>
                    </a:lnTo>
                    <a:lnTo>
                      <a:pt x="49" y="234"/>
                    </a:lnTo>
                    <a:lnTo>
                      <a:pt x="46" y="224"/>
                    </a:lnTo>
                    <a:lnTo>
                      <a:pt x="42" y="207"/>
                    </a:lnTo>
                    <a:lnTo>
                      <a:pt x="38" y="198"/>
                    </a:lnTo>
                    <a:lnTo>
                      <a:pt x="32" y="181"/>
                    </a:lnTo>
                    <a:lnTo>
                      <a:pt x="27" y="167"/>
                    </a:lnTo>
                    <a:lnTo>
                      <a:pt x="23" y="154"/>
                    </a:lnTo>
                    <a:lnTo>
                      <a:pt x="19" y="141"/>
                    </a:lnTo>
                    <a:lnTo>
                      <a:pt x="13" y="127"/>
                    </a:lnTo>
                    <a:lnTo>
                      <a:pt x="10" y="114"/>
                    </a:lnTo>
                    <a:lnTo>
                      <a:pt x="6" y="101"/>
                    </a:lnTo>
                    <a:lnTo>
                      <a:pt x="6" y="91"/>
                    </a:lnTo>
                    <a:lnTo>
                      <a:pt x="2" y="76"/>
                    </a:lnTo>
                    <a:lnTo>
                      <a:pt x="0" y="65"/>
                    </a:lnTo>
                    <a:lnTo>
                      <a:pt x="0" y="51"/>
                    </a:lnTo>
                    <a:lnTo>
                      <a:pt x="0" y="40"/>
                    </a:lnTo>
                    <a:lnTo>
                      <a:pt x="0" y="30"/>
                    </a:lnTo>
                    <a:lnTo>
                      <a:pt x="6" y="17"/>
                    </a:lnTo>
                    <a:lnTo>
                      <a:pt x="10" y="8"/>
                    </a:lnTo>
                    <a:lnTo>
                      <a:pt x="17" y="0"/>
                    </a:lnTo>
                    <a:lnTo>
                      <a:pt x="17" y="0"/>
                    </a:lnTo>
                    <a:close/>
                  </a:path>
                </a:pathLst>
              </a:custGeom>
              <a:solidFill>
                <a:srgbClr val="B3B02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8" name="Freeform 130"/>
              <p:cNvSpPr>
                <a:spLocks/>
              </p:cNvSpPr>
              <p:nvPr/>
            </p:nvSpPr>
            <p:spPr bwMode="auto">
              <a:xfrm>
                <a:off x="4788696" y="3747388"/>
                <a:ext cx="20997" cy="101900"/>
              </a:xfrm>
              <a:custGeom>
                <a:avLst/>
                <a:gdLst>
                  <a:gd name="T0" fmla="*/ 8 w 69"/>
                  <a:gd name="T1" fmla="*/ 0 h 329"/>
                  <a:gd name="T2" fmla="*/ 19 w 69"/>
                  <a:gd name="T3" fmla="*/ 6 h 329"/>
                  <a:gd name="T4" fmla="*/ 31 w 69"/>
                  <a:gd name="T5" fmla="*/ 19 h 329"/>
                  <a:gd name="T6" fmla="*/ 37 w 69"/>
                  <a:gd name="T7" fmla="*/ 29 h 329"/>
                  <a:gd name="T8" fmla="*/ 42 w 69"/>
                  <a:gd name="T9" fmla="*/ 46 h 329"/>
                  <a:gd name="T10" fmla="*/ 48 w 69"/>
                  <a:gd name="T11" fmla="*/ 57 h 329"/>
                  <a:gd name="T12" fmla="*/ 52 w 69"/>
                  <a:gd name="T13" fmla="*/ 74 h 329"/>
                  <a:gd name="T14" fmla="*/ 52 w 69"/>
                  <a:gd name="T15" fmla="*/ 91 h 329"/>
                  <a:gd name="T16" fmla="*/ 57 w 69"/>
                  <a:gd name="T17" fmla="*/ 110 h 329"/>
                  <a:gd name="T18" fmla="*/ 56 w 69"/>
                  <a:gd name="T19" fmla="*/ 120 h 329"/>
                  <a:gd name="T20" fmla="*/ 56 w 69"/>
                  <a:gd name="T21" fmla="*/ 133 h 329"/>
                  <a:gd name="T22" fmla="*/ 56 w 69"/>
                  <a:gd name="T23" fmla="*/ 143 h 329"/>
                  <a:gd name="T24" fmla="*/ 56 w 69"/>
                  <a:gd name="T25" fmla="*/ 152 h 329"/>
                  <a:gd name="T26" fmla="*/ 56 w 69"/>
                  <a:gd name="T27" fmla="*/ 162 h 329"/>
                  <a:gd name="T28" fmla="*/ 56 w 69"/>
                  <a:gd name="T29" fmla="*/ 175 h 329"/>
                  <a:gd name="T30" fmla="*/ 56 w 69"/>
                  <a:gd name="T31" fmla="*/ 186 h 329"/>
                  <a:gd name="T32" fmla="*/ 56 w 69"/>
                  <a:gd name="T33" fmla="*/ 196 h 329"/>
                  <a:gd name="T34" fmla="*/ 56 w 69"/>
                  <a:gd name="T35" fmla="*/ 205 h 329"/>
                  <a:gd name="T36" fmla="*/ 56 w 69"/>
                  <a:gd name="T37" fmla="*/ 219 h 329"/>
                  <a:gd name="T38" fmla="*/ 56 w 69"/>
                  <a:gd name="T39" fmla="*/ 228 h 329"/>
                  <a:gd name="T40" fmla="*/ 57 w 69"/>
                  <a:gd name="T41" fmla="*/ 240 h 329"/>
                  <a:gd name="T42" fmla="*/ 59 w 69"/>
                  <a:gd name="T43" fmla="*/ 257 h 329"/>
                  <a:gd name="T44" fmla="*/ 65 w 69"/>
                  <a:gd name="T45" fmla="*/ 276 h 329"/>
                  <a:gd name="T46" fmla="*/ 65 w 69"/>
                  <a:gd name="T47" fmla="*/ 289 h 329"/>
                  <a:gd name="T48" fmla="*/ 65 w 69"/>
                  <a:gd name="T49" fmla="*/ 302 h 329"/>
                  <a:gd name="T50" fmla="*/ 65 w 69"/>
                  <a:gd name="T51" fmla="*/ 316 h 329"/>
                  <a:gd name="T52" fmla="*/ 69 w 69"/>
                  <a:gd name="T53" fmla="*/ 329 h 329"/>
                  <a:gd name="T54" fmla="*/ 59 w 69"/>
                  <a:gd name="T55" fmla="*/ 320 h 329"/>
                  <a:gd name="T56" fmla="*/ 56 w 69"/>
                  <a:gd name="T57" fmla="*/ 308 h 329"/>
                  <a:gd name="T58" fmla="*/ 50 w 69"/>
                  <a:gd name="T59" fmla="*/ 295 h 329"/>
                  <a:gd name="T60" fmla="*/ 42 w 69"/>
                  <a:gd name="T61" fmla="*/ 283 h 329"/>
                  <a:gd name="T62" fmla="*/ 38 w 69"/>
                  <a:gd name="T63" fmla="*/ 272 h 329"/>
                  <a:gd name="T64" fmla="*/ 33 w 69"/>
                  <a:gd name="T65" fmla="*/ 259 h 329"/>
                  <a:gd name="T66" fmla="*/ 29 w 69"/>
                  <a:gd name="T67" fmla="*/ 247 h 329"/>
                  <a:gd name="T68" fmla="*/ 25 w 69"/>
                  <a:gd name="T69" fmla="*/ 234 h 329"/>
                  <a:gd name="T70" fmla="*/ 19 w 69"/>
                  <a:gd name="T71" fmla="*/ 223 h 329"/>
                  <a:gd name="T72" fmla="*/ 16 w 69"/>
                  <a:gd name="T73" fmla="*/ 207 h 329"/>
                  <a:gd name="T74" fmla="*/ 14 w 69"/>
                  <a:gd name="T75" fmla="*/ 196 h 329"/>
                  <a:gd name="T76" fmla="*/ 12 w 69"/>
                  <a:gd name="T77" fmla="*/ 181 h 329"/>
                  <a:gd name="T78" fmla="*/ 8 w 69"/>
                  <a:gd name="T79" fmla="*/ 169 h 329"/>
                  <a:gd name="T80" fmla="*/ 6 w 69"/>
                  <a:gd name="T81" fmla="*/ 154 h 329"/>
                  <a:gd name="T82" fmla="*/ 4 w 69"/>
                  <a:gd name="T83" fmla="*/ 143 h 329"/>
                  <a:gd name="T84" fmla="*/ 4 w 69"/>
                  <a:gd name="T85" fmla="*/ 131 h 329"/>
                  <a:gd name="T86" fmla="*/ 2 w 69"/>
                  <a:gd name="T87" fmla="*/ 114 h 329"/>
                  <a:gd name="T88" fmla="*/ 0 w 69"/>
                  <a:gd name="T89" fmla="*/ 97 h 329"/>
                  <a:gd name="T90" fmla="*/ 0 w 69"/>
                  <a:gd name="T91" fmla="*/ 80 h 329"/>
                  <a:gd name="T92" fmla="*/ 0 w 69"/>
                  <a:gd name="T93" fmla="*/ 63 h 329"/>
                  <a:gd name="T94" fmla="*/ 0 w 69"/>
                  <a:gd name="T95" fmla="*/ 46 h 329"/>
                  <a:gd name="T96" fmla="*/ 2 w 69"/>
                  <a:gd name="T97" fmla="*/ 30 h 329"/>
                  <a:gd name="T98" fmla="*/ 4 w 69"/>
                  <a:gd name="T99" fmla="*/ 17 h 329"/>
                  <a:gd name="T100" fmla="*/ 8 w 69"/>
                  <a:gd name="T101" fmla="*/ 0 h 329"/>
                  <a:gd name="T102" fmla="*/ 8 w 69"/>
                  <a:gd name="T103" fmla="*/ 0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9" h="329">
                    <a:moveTo>
                      <a:pt x="8" y="0"/>
                    </a:moveTo>
                    <a:lnTo>
                      <a:pt x="19" y="6"/>
                    </a:lnTo>
                    <a:lnTo>
                      <a:pt x="31" y="19"/>
                    </a:lnTo>
                    <a:lnTo>
                      <a:pt x="37" y="29"/>
                    </a:lnTo>
                    <a:lnTo>
                      <a:pt x="42" y="46"/>
                    </a:lnTo>
                    <a:lnTo>
                      <a:pt x="48" y="57"/>
                    </a:lnTo>
                    <a:lnTo>
                      <a:pt x="52" y="74"/>
                    </a:lnTo>
                    <a:lnTo>
                      <a:pt x="52" y="91"/>
                    </a:lnTo>
                    <a:lnTo>
                      <a:pt x="57" y="110"/>
                    </a:lnTo>
                    <a:lnTo>
                      <a:pt x="56" y="120"/>
                    </a:lnTo>
                    <a:lnTo>
                      <a:pt x="56" y="133"/>
                    </a:lnTo>
                    <a:lnTo>
                      <a:pt x="56" y="143"/>
                    </a:lnTo>
                    <a:lnTo>
                      <a:pt x="56" y="152"/>
                    </a:lnTo>
                    <a:lnTo>
                      <a:pt x="56" y="162"/>
                    </a:lnTo>
                    <a:lnTo>
                      <a:pt x="56" y="175"/>
                    </a:lnTo>
                    <a:lnTo>
                      <a:pt x="56" y="186"/>
                    </a:lnTo>
                    <a:lnTo>
                      <a:pt x="56" y="196"/>
                    </a:lnTo>
                    <a:lnTo>
                      <a:pt x="56" y="205"/>
                    </a:lnTo>
                    <a:lnTo>
                      <a:pt x="56" y="219"/>
                    </a:lnTo>
                    <a:lnTo>
                      <a:pt x="56" y="228"/>
                    </a:lnTo>
                    <a:lnTo>
                      <a:pt x="57" y="240"/>
                    </a:lnTo>
                    <a:lnTo>
                      <a:pt x="59" y="257"/>
                    </a:lnTo>
                    <a:lnTo>
                      <a:pt x="65" y="276"/>
                    </a:lnTo>
                    <a:lnTo>
                      <a:pt x="65" y="289"/>
                    </a:lnTo>
                    <a:lnTo>
                      <a:pt x="65" y="302"/>
                    </a:lnTo>
                    <a:lnTo>
                      <a:pt x="65" y="316"/>
                    </a:lnTo>
                    <a:lnTo>
                      <a:pt x="69" y="329"/>
                    </a:lnTo>
                    <a:lnTo>
                      <a:pt x="59" y="320"/>
                    </a:lnTo>
                    <a:lnTo>
                      <a:pt x="56" y="308"/>
                    </a:lnTo>
                    <a:lnTo>
                      <a:pt x="50" y="295"/>
                    </a:lnTo>
                    <a:lnTo>
                      <a:pt x="42" y="283"/>
                    </a:lnTo>
                    <a:lnTo>
                      <a:pt x="38" y="272"/>
                    </a:lnTo>
                    <a:lnTo>
                      <a:pt x="33" y="259"/>
                    </a:lnTo>
                    <a:lnTo>
                      <a:pt x="29" y="247"/>
                    </a:lnTo>
                    <a:lnTo>
                      <a:pt x="25" y="234"/>
                    </a:lnTo>
                    <a:lnTo>
                      <a:pt x="19" y="223"/>
                    </a:lnTo>
                    <a:lnTo>
                      <a:pt x="16" y="207"/>
                    </a:lnTo>
                    <a:lnTo>
                      <a:pt x="14" y="196"/>
                    </a:lnTo>
                    <a:lnTo>
                      <a:pt x="12" y="181"/>
                    </a:lnTo>
                    <a:lnTo>
                      <a:pt x="8" y="169"/>
                    </a:lnTo>
                    <a:lnTo>
                      <a:pt x="6" y="154"/>
                    </a:lnTo>
                    <a:lnTo>
                      <a:pt x="4" y="143"/>
                    </a:lnTo>
                    <a:lnTo>
                      <a:pt x="4" y="131"/>
                    </a:lnTo>
                    <a:lnTo>
                      <a:pt x="2" y="114"/>
                    </a:lnTo>
                    <a:lnTo>
                      <a:pt x="0" y="97"/>
                    </a:lnTo>
                    <a:lnTo>
                      <a:pt x="0" y="80"/>
                    </a:lnTo>
                    <a:lnTo>
                      <a:pt x="0" y="63"/>
                    </a:lnTo>
                    <a:lnTo>
                      <a:pt x="0" y="46"/>
                    </a:lnTo>
                    <a:lnTo>
                      <a:pt x="2" y="30"/>
                    </a:lnTo>
                    <a:lnTo>
                      <a:pt x="4" y="17"/>
                    </a:lnTo>
                    <a:lnTo>
                      <a:pt x="8" y="0"/>
                    </a:lnTo>
                    <a:lnTo>
                      <a:pt x="8" y="0"/>
                    </a:lnTo>
                    <a:close/>
                  </a:path>
                </a:pathLst>
              </a:custGeom>
              <a:solidFill>
                <a:srgbClr val="D1D1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9" name="Freeform 131"/>
              <p:cNvSpPr>
                <a:spLocks/>
              </p:cNvSpPr>
              <p:nvPr/>
            </p:nvSpPr>
            <p:spPr bwMode="auto">
              <a:xfrm>
                <a:off x="4419388" y="3762827"/>
                <a:ext cx="119809" cy="179096"/>
              </a:xfrm>
              <a:custGeom>
                <a:avLst/>
                <a:gdLst>
                  <a:gd name="T0" fmla="*/ 27 w 388"/>
                  <a:gd name="T1" fmla="*/ 0 h 579"/>
                  <a:gd name="T2" fmla="*/ 36 w 388"/>
                  <a:gd name="T3" fmla="*/ 5 h 579"/>
                  <a:gd name="T4" fmla="*/ 46 w 388"/>
                  <a:gd name="T5" fmla="*/ 13 h 579"/>
                  <a:gd name="T6" fmla="*/ 53 w 388"/>
                  <a:gd name="T7" fmla="*/ 17 h 579"/>
                  <a:gd name="T8" fmla="*/ 61 w 388"/>
                  <a:gd name="T9" fmla="*/ 26 h 579"/>
                  <a:gd name="T10" fmla="*/ 68 w 388"/>
                  <a:gd name="T11" fmla="*/ 34 h 579"/>
                  <a:gd name="T12" fmla="*/ 78 w 388"/>
                  <a:gd name="T13" fmla="*/ 47 h 579"/>
                  <a:gd name="T14" fmla="*/ 86 w 388"/>
                  <a:gd name="T15" fmla="*/ 57 h 579"/>
                  <a:gd name="T16" fmla="*/ 95 w 388"/>
                  <a:gd name="T17" fmla="*/ 68 h 579"/>
                  <a:gd name="T18" fmla="*/ 101 w 388"/>
                  <a:gd name="T19" fmla="*/ 81 h 579"/>
                  <a:gd name="T20" fmla="*/ 110 w 388"/>
                  <a:gd name="T21" fmla="*/ 93 h 579"/>
                  <a:gd name="T22" fmla="*/ 116 w 388"/>
                  <a:gd name="T23" fmla="*/ 102 h 579"/>
                  <a:gd name="T24" fmla="*/ 125 w 388"/>
                  <a:gd name="T25" fmla="*/ 117 h 579"/>
                  <a:gd name="T26" fmla="*/ 131 w 388"/>
                  <a:gd name="T27" fmla="*/ 127 h 579"/>
                  <a:gd name="T28" fmla="*/ 139 w 388"/>
                  <a:gd name="T29" fmla="*/ 142 h 579"/>
                  <a:gd name="T30" fmla="*/ 144 w 388"/>
                  <a:gd name="T31" fmla="*/ 154 h 579"/>
                  <a:gd name="T32" fmla="*/ 152 w 388"/>
                  <a:gd name="T33" fmla="*/ 169 h 579"/>
                  <a:gd name="T34" fmla="*/ 158 w 388"/>
                  <a:gd name="T35" fmla="*/ 180 h 579"/>
                  <a:gd name="T36" fmla="*/ 163 w 388"/>
                  <a:gd name="T37" fmla="*/ 192 h 579"/>
                  <a:gd name="T38" fmla="*/ 169 w 388"/>
                  <a:gd name="T39" fmla="*/ 207 h 579"/>
                  <a:gd name="T40" fmla="*/ 177 w 388"/>
                  <a:gd name="T41" fmla="*/ 218 h 579"/>
                  <a:gd name="T42" fmla="*/ 194 w 388"/>
                  <a:gd name="T43" fmla="*/ 235 h 579"/>
                  <a:gd name="T44" fmla="*/ 211 w 388"/>
                  <a:gd name="T45" fmla="*/ 258 h 579"/>
                  <a:gd name="T46" fmla="*/ 224 w 388"/>
                  <a:gd name="T47" fmla="*/ 277 h 579"/>
                  <a:gd name="T48" fmla="*/ 239 w 388"/>
                  <a:gd name="T49" fmla="*/ 302 h 579"/>
                  <a:gd name="T50" fmla="*/ 251 w 388"/>
                  <a:gd name="T51" fmla="*/ 323 h 579"/>
                  <a:gd name="T52" fmla="*/ 262 w 388"/>
                  <a:gd name="T53" fmla="*/ 347 h 579"/>
                  <a:gd name="T54" fmla="*/ 274 w 388"/>
                  <a:gd name="T55" fmla="*/ 370 h 579"/>
                  <a:gd name="T56" fmla="*/ 285 w 388"/>
                  <a:gd name="T57" fmla="*/ 393 h 579"/>
                  <a:gd name="T58" fmla="*/ 295 w 388"/>
                  <a:gd name="T59" fmla="*/ 418 h 579"/>
                  <a:gd name="T60" fmla="*/ 304 w 388"/>
                  <a:gd name="T61" fmla="*/ 441 h 579"/>
                  <a:gd name="T62" fmla="*/ 316 w 388"/>
                  <a:gd name="T63" fmla="*/ 463 h 579"/>
                  <a:gd name="T64" fmla="*/ 327 w 388"/>
                  <a:gd name="T65" fmla="*/ 488 h 579"/>
                  <a:gd name="T66" fmla="*/ 338 w 388"/>
                  <a:gd name="T67" fmla="*/ 511 h 579"/>
                  <a:gd name="T68" fmla="*/ 354 w 388"/>
                  <a:gd name="T69" fmla="*/ 534 h 579"/>
                  <a:gd name="T70" fmla="*/ 369 w 388"/>
                  <a:gd name="T71" fmla="*/ 557 h 579"/>
                  <a:gd name="T72" fmla="*/ 388 w 388"/>
                  <a:gd name="T73" fmla="*/ 579 h 579"/>
                  <a:gd name="T74" fmla="*/ 354 w 388"/>
                  <a:gd name="T75" fmla="*/ 555 h 579"/>
                  <a:gd name="T76" fmla="*/ 325 w 388"/>
                  <a:gd name="T77" fmla="*/ 528 h 579"/>
                  <a:gd name="T78" fmla="*/ 295 w 388"/>
                  <a:gd name="T79" fmla="*/ 500 h 579"/>
                  <a:gd name="T80" fmla="*/ 268 w 388"/>
                  <a:gd name="T81" fmla="*/ 473 h 579"/>
                  <a:gd name="T82" fmla="*/ 239 w 388"/>
                  <a:gd name="T83" fmla="*/ 441 h 579"/>
                  <a:gd name="T84" fmla="*/ 213 w 388"/>
                  <a:gd name="T85" fmla="*/ 410 h 579"/>
                  <a:gd name="T86" fmla="*/ 188 w 388"/>
                  <a:gd name="T87" fmla="*/ 376 h 579"/>
                  <a:gd name="T88" fmla="*/ 165 w 388"/>
                  <a:gd name="T89" fmla="*/ 342 h 579"/>
                  <a:gd name="T90" fmla="*/ 141 w 388"/>
                  <a:gd name="T91" fmla="*/ 306 h 579"/>
                  <a:gd name="T92" fmla="*/ 120 w 388"/>
                  <a:gd name="T93" fmla="*/ 271 h 579"/>
                  <a:gd name="T94" fmla="*/ 97 w 388"/>
                  <a:gd name="T95" fmla="*/ 235 h 579"/>
                  <a:gd name="T96" fmla="*/ 80 w 388"/>
                  <a:gd name="T97" fmla="*/ 201 h 579"/>
                  <a:gd name="T98" fmla="*/ 59 w 388"/>
                  <a:gd name="T99" fmla="*/ 163 h 579"/>
                  <a:gd name="T100" fmla="*/ 42 w 388"/>
                  <a:gd name="T101" fmla="*/ 127 h 579"/>
                  <a:gd name="T102" fmla="*/ 25 w 388"/>
                  <a:gd name="T103" fmla="*/ 93 h 579"/>
                  <a:gd name="T104" fmla="*/ 11 w 388"/>
                  <a:gd name="T105" fmla="*/ 57 h 579"/>
                  <a:gd name="T106" fmla="*/ 6 w 388"/>
                  <a:gd name="T107" fmla="*/ 47 h 579"/>
                  <a:gd name="T108" fmla="*/ 2 w 388"/>
                  <a:gd name="T109" fmla="*/ 38 h 579"/>
                  <a:gd name="T110" fmla="*/ 0 w 388"/>
                  <a:gd name="T111" fmla="*/ 24 h 579"/>
                  <a:gd name="T112" fmla="*/ 0 w 388"/>
                  <a:gd name="T113" fmla="*/ 17 h 579"/>
                  <a:gd name="T114" fmla="*/ 0 w 388"/>
                  <a:gd name="T115" fmla="*/ 11 h 579"/>
                  <a:gd name="T116" fmla="*/ 6 w 388"/>
                  <a:gd name="T117" fmla="*/ 3 h 579"/>
                  <a:gd name="T118" fmla="*/ 13 w 388"/>
                  <a:gd name="T119" fmla="*/ 0 h 579"/>
                  <a:gd name="T120" fmla="*/ 27 w 388"/>
                  <a:gd name="T121" fmla="*/ 0 h 579"/>
                  <a:gd name="T122" fmla="*/ 27 w 388"/>
                  <a:gd name="T123" fmla="*/ 0 h 5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88" h="579">
                    <a:moveTo>
                      <a:pt x="27" y="0"/>
                    </a:moveTo>
                    <a:lnTo>
                      <a:pt x="36" y="5"/>
                    </a:lnTo>
                    <a:lnTo>
                      <a:pt x="46" y="13"/>
                    </a:lnTo>
                    <a:lnTo>
                      <a:pt x="53" y="17"/>
                    </a:lnTo>
                    <a:lnTo>
                      <a:pt x="61" y="26"/>
                    </a:lnTo>
                    <a:lnTo>
                      <a:pt x="68" y="34"/>
                    </a:lnTo>
                    <a:lnTo>
                      <a:pt x="78" y="47"/>
                    </a:lnTo>
                    <a:lnTo>
                      <a:pt x="86" y="57"/>
                    </a:lnTo>
                    <a:lnTo>
                      <a:pt x="95" y="68"/>
                    </a:lnTo>
                    <a:lnTo>
                      <a:pt x="101" y="81"/>
                    </a:lnTo>
                    <a:lnTo>
                      <a:pt x="110" y="93"/>
                    </a:lnTo>
                    <a:lnTo>
                      <a:pt x="116" y="102"/>
                    </a:lnTo>
                    <a:lnTo>
                      <a:pt x="125" y="117"/>
                    </a:lnTo>
                    <a:lnTo>
                      <a:pt x="131" y="127"/>
                    </a:lnTo>
                    <a:lnTo>
                      <a:pt x="139" y="142"/>
                    </a:lnTo>
                    <a:lnTo>
                      <a:pt x="144" y="154"/>
                    </a:lnTo>
                    <a:lnTo>
                      <a:pt x="152" y="169"/>
                    </a:lnTo>
                    <a:lnTo>
                      <a:pt x="158" y="180"/>
                    </a:lnTo>
                    <a:lnTo>
                      <a:pt x="163" y="192"/>
                    </a:lnTo>
                    <a:lnTo>
                      <a:pt x="169" y="207"/>
                    </a:lnTo>
                    <a:lnTo>
                      <a:pt x="177" y="218"/>
                    </a:lnTo>
                    <a:lnTo>
                      <a:pt x="194" y="235"/>
                    </a:lnTo>
                    <a:lnTo>
                      <a:pt x="211" y="258"/>
                    </a:lnTo>
                    <a:lnTo>
                      <a:pt x="224" y="277"/>
                    </a:lnTo>
                    <a:lnTo>
                      <a:pt x="239" y="302"/>
                    </a:lnTo>
                    <a:lnTo>
                      <a:pt x="251" y="323"/>
                    </a:lnTo>
                    <a:lnTo>
                      <a:pt x="262" y="347"/>
                    </a:lnTo>
                    <a:lnTo>
                      <a:pt x="274" y="370"/>
                    </a:lnTo>
                    <a:lnTo>
                      <a:pt x="285" y="393"/>
                    </a:lnTo>
                    <a:lnTo>
                      <a:pt x="295" y="418"/>
                    </a:lnTo>
                    <a:lnTo>
                      <a:pt x="304" y="441"/>
                    </a:lnTo>
                    <a:lnTo>
                      <a:pt x="316" y="463"/>
                    </a:lnTo>
                    <a:lnTo>
                      <a:pt x="327" y="488"/>
                    </a:lnTo>
                    <a:lnTo>
                      <a:pt x="338" y="511"/>
                    </a:lnTo>
                    <a:lnTo>
                      <a:pt x="354" y="534"/>
                    </a:lnTo>
                    <a:lnTo>
                      <a:pt x="369" y="557"/>
                    </a:lnTo>
                    <a:lnTo>
                      <a:pt x="388" y="579"/>
                    </a:lnTo>
                    <a:lnTo>
                      <a:pt x="354" y="555"/>
                    </a:lnTo>
                    <a:lnTo>
                      <a:pt x="325" y="528"/>
                    </a:lnTo>
                    <a:lnTo>
                      <a:pt x="295" y="500"/>
                    </a:lnTo>
                    <a:lnTo>
                      <a:pt x="268" y="473"/>
                    </a:lnTo>
                    <a:lnTo>
                      <a:pt x="239" y="441"/>
                    </a:lnTo>
                    <a:lnTo>
                      <a:pt x="213" y="410"/>
                    </a:lnTo>
                    <a:lnTo>
                      <a:pt x="188" y="376"/>
                    </a:lnTo>
                    <a:lnTo>
                      <a:pt x="165" y="342"/>
                    </a:lnTo>
                    <a:lnTo>
                      <a:pt x="141" y="306"/>
                    </a:lnTo>
                    <a:lnTo>
                      <a:pt x="120" y="271"/>
                    </a:lnTo>
                    <a:lnTo>
                      <a:pt x="97" y="235"/>
                    </a:lnTo>
                    <a:lnTo>
                      <a:pt x="80" y="201"/>
                    </a:lnTo>
                    <a:lnTo>
                      <a:pt x="59" y="163"/>
                    </a:lnTo>
                    <a:lnTo>
                      <a:pt x="42" y="127"/>
                    </a:lnTo>
                    <a:lnTo>
                      <a:pt x="25" y="93"/>
                    </a:lnTo>
                    <a:lnTo>
                      <a:pt x="11" y="57"/>
                    </a:lnTo>
                    <a:lnTo>
                      <a:pt x="6" y="47"/>
                    </a:lnTo>
                    <a:lnTo>
                      <a:pt x="2" y="38"/>
                    </a:lnTo>
                    <a:lnTo>
                      <a:pt x="0" y="24"/>
                    </a:lnTo>
                    <a:lnTo>
                      <a:pt x="0" y="17"/>
                    </a:lnTo>
                    <a:lnTo>
                      <a:pt x="0" y="11"/>
                    </a:lnTo>
                    <a:lnTo>
                      <a:pt x="6" y="3"/>
                    </a:lnTo>
                    <a:lnTo>
                      <a:pt x="13" y="0"/>
                    </a:lnTo>
                    <a:lnTo>
                      <a:pt x="27" y="0"/>
                    </a:lnTo>
                    <a:lnTo>
                      <a:pt x="27" y="0"/>
                    </a:lnTo>
                    <a:close/>
                  </a:path>
                </a:pathLst>
              </a:custGeom>
              <a:solidFill>
                <a:srgbClr val="D1D1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0" name="Freeform 134"/>
              <p:cNvSpPr>
                <a:spLocks/>
              </p:cNvSpPr>
              <p:nvPr/>
            </p:nvSpPr>
            <p:spPr bwMode="auto">
              <a:xfrm>
                <a:off x="4659006" y="3775179"/>
                <a:ext cx="25938" cy="62992"/>
              </a:xfrm>
              <a:custGeom>
                <a:avLst/>
                <a:gdLst>
                  <a:gd name="T0" fmla="*/ 33 w 84"/>
                  <a:gd name="T1" fmla="*/ 0 h 206"/>
                  <a:gd name="T2" fmla="*/ 46 w 84"/>
                  <a:gd name="T3" fmla="*/ 4 h 206"/>
                  <a:gd name="T4" fmla="*/ 57 w 84"/>
                  <a:gd name="T5" fmla="*/ 16 h 206"/>
                  <a:gd name="T6" fmla="*/ 67 w 84"/>
                  <a:gd name="T7" fmla="*/ 21 h 206"/>
                  <a:gd name="T8" fmla="*/ 75 w 84"/>
                  <a:gd name="T9" fmla="*/ 31 h 206"/>
                  <a:gd name="T10" fmla="*/ 82 w 84"/>
                  <a:gd name="T11" fmla="*/ 52 h 206"/>
                  <a:gd name="T12" fmla="*/ 84 w 84"/>
                  <a:gd name="T13" fmla="*/ 71 h 206"/>
                  <a:gd name="T14" fmla="*/ 80 w 84"/>
                  <a:gd name="T15" fmla="*/ 88 h 206"/>
                  <a:gd name="T16" fmla="*/ 78 w 84"/>
                  <a:gd name="T17" fmla="*/ 103 h 206"/>
                  <a:gd name="T18" fmla="*/ 73 w 84"/>
                  <a:gd name="T19" fmla="*/ 118 h 206"/>
                  <a:gd name="T20" fmla="*/ 67 w 84"/>
                  <a:gd name="T21" fmla="*/ 135 h 206"/>
                  <a:gd name="T22" fmla="*/ 61 w 84"/>
                  <a:gd name="T23" fmla="*/ 153 h 206"/>
                  <a:gd name="T24" fmla="*/ 56 w 84"/>
                  <a:gd name="T25" fmla="*/ 170 h 206"/>
                  <a:gd name="T26" fmla="*/ 52 w 84"/>
                  <a:gd name="T27" fmla="*/ 187 h 206"/>
                  <a:gd name="T28" fmla="*/ 54 w 84"/>
                  <a:gd name="T29" fmla="*/ 206 h 206"/>
                  <a:gd name="T30" fmla="*/ 37 w 84"/>
                  <a:gd name="T31" fmla="*/ 196 h 206"/>
                  <a:gd name="T32" fmla="*/ 25 w 84"/>
                  <a:gd name="T33" fmla="*/ 187 h 206"/>
                  <a:gd name="T34" fmla="*/ 16 w 84"/>
                  <a:gd name="T35" fmla="*/ 177 h 206"/>
                  <a:gd name="T36" fmla="*/ 10 w 84"/>
                  <a:gd name="T37" fmla="*/ 166 h 206"/>
                  <a:gd name="T38" fmla="*/ 4 w 84"/>
                  <a:gd name="T39" fmla="*/ 151 h 206"/>
                  <a:gd name="T40" fmla="*/ 2 w 84"/>
                  <a:gd name="T41" fmla="*/ 135 h 206"/>
                  <a:gd name="T42" fmla="*/ 0 w 84"/>
                  <a:gd name="T43" fmla="*/ 122 h 206"/>
                  <a:gd name="T44" fmla="*/ 2 w 84"/>
                  <a:gd name="T45" fmla="*/ 107 h 206"/>
                  <a:gd name="T46" fmla="*/ 2 w 84"/>
                  <a:gd name="T47" fmla="*/ 90 h 206"/>
                  <a:gd name="T48" fmla="*/ 4 w 84"/>
                  <a:gd name="T49" fmla="*/ 80 h 206"/>
                  <a:gd name="T50" fmla="*/ 6 w 84"/>
                  <a:gd name="T51" fmla="*/ 63 h 206"/>
                  <a:gd name="T52" fmla="*/ 12 w 84"/>
                  <a:gd name="T53" fmla="*/ 54 h 206"/>
                  <a:gd name="T54" fmla="*/ 16 w 84"/>
                  <a:gd name="T55" fmla="*/ 37 h 206"/>
                  <a:gd name="T56" fmla="*/ 21 w 84"/>
                  <a:gd name="T57" fmla="*/ 25 h 206"/>
                  <a:gd name="T58" fmla="*/ 27 w 84"/>
                  <a:gd name="T59" fmla="*/ 10 h 206"/>
                  <a:gd name="T60" fmla="*/ 33 w 84"/>
                  <a:gd name="T61" fmla="*/ 0 h 206"/>
                  <a:gd name="T62" fmla="*/ 33 w 84"/>
                  <a:gd name="T63" fmla="*/ 0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4" h="206">
                    <a:moveTo>
                      <a:pt x="33" y="0"/>
                    </a:moveTo>
                    <a:lnTo>
                      <a:pt x="46" y="4"/>
                    </a:lnTo>
                    <a:lnTo>
                      <a:pt x="57" y="16"/>
                    </a:lnTo>
                    <a:lnTo>
                      <a:pt x="67" y="21"/>
                    </a:lnTo>
                    <a:lnTo>
                      <a:pt x="75" y="31"/>
                    </a:lnTo>
                    <a:lnTo>
                      <a:pt x="82" y="52"/>
                    </a:lnTo>
                    <a:lnTo>
                      <a:pt x="84" y="71"/>
                    </a:lnTo>
                    <a:lnTo>
                      <a:pt x="80" y="88"/>
                    </a:lnTo>
                    <a:lnTo>
                      <a:pt x="78" y="103"/>
                    </a:lnTo>
                    <a:lnTo>
                      <a:pt x="73" y="118"/>
                    </a:lnTo>
                    <a:lnTo>
                      <a:pt x="67" y="135"/>
                    </a:lnTo>
                    <a:lnTo>
                      <a:pt x="61" y="153"/>
                    </a:lnTo>
                    <a:lnTo>
                      <a:pt x="56" y="170"/>
                    </a:lnTo>
                    <a:lnTo>
                      <a:pt x="52" y="187"/>
                    </a:lnTo>
                    <a:lnTo>
                      <a:pt x="54" y="206"/>
                    </a:lnTo>
                    <a:lnTo>
                      <a:pt x="37" y="196"/>
                    </a:lnTo>
                    <a:lnTo>
                      <a:pt x="25" y="187"/>
                    </a:lnTo>
                    <a:lnTo>
                      <a:pt x="16" y="177"/>
                    </a:lnTo>
                    <a:lnTo>
                      <a:pt x="10" y="166"/>
                    </a:lnTo>
                    <a:lnTo>
                      <a:pt x="4" y="151"/>
                    </a:lnTo>
                    <a:lnTo>
                      <a:pt x="2" y="135"/>
                    </a:lnTo>
                    <a:lnTo>
                      <a:pt x="0" y="122"/>
                    </a:lnTo>
                    <a:lnTo>
                      <a:pt x="2" y="107"/>
                    </a:lnTo>
                    <a:lnTo>
                      <a:pt x="2" y="90"/>
                    </a:lnTo>
                    <a:lnTo>
                      <a:pt x="4" y="80"/>
                    </a:lnTo>
                    <a:lnTo>
                      <a:pt x="6" y="63"/>
                    </a:lnTo>
                    <a:lnTo>
                      <a:pt x="12" y="54"/>
                    </a:lnTo>
                    <a:lnTo>
                      <a:pt x="16" y="37"/>
                    </a:lnTo>
                    <a:lnTo>
                      <a:pt x="21" y="25"/>
                    </a:lnTo>
                    <a:lnTo>
                      <a:pt x="27" y="10"/>
                    </a:lnTo>
                    <a:lnTo>
                      <a:pt x="33" y="0"/>
                    </a:lnTo>
                    <a:lnTo>
                      <a:pt x="33" y="0"/>
                    </a:lnTo>
                    <a:close/>
                  </a:path>
                </a:pathLst>
              </a:custGeom>
              <a:solidFill>
                <a:srgbClr val="B3B02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1" name="Freeform 138"/>
              <p:cNvSpPr>
                <a:spLocks/>
              </p:cNvSpPr>
              <p:nvPr/>
            </p:nvSpPr>
            <p:spPr bwMode="auto">
              <a:xfrm>
                <a:off x="4689885" y="3821497"/>
                <a:ext cx="37054" cy="88313"/>
              </a:xfrm>
              <a:custGeom>
                <a:avLst/>
                <a:gdLst>
                  <a:gd name="T0" fmla="*/ 82 w 120"/>
                  <a:gd name="T1" fmla="*/ 0 h 287"/>
                  <a:gd name="T2" fmla="*/ 91 w 120"/>
                  <a:gd name="T3" fmla="*/ 9 h 287"/>
                  <a:gd name="T4" fmla="*/ 101 w 120"/>
                  <a:gd name="T5" fmla="*/ 17 h 287"/>
                  <a:gd name="T6" fmla="*/ 107 w 120"/>
                  <a:gd name="T7" fmla="*/ 28 h 287"/>
                  <a:gd name="T8" fmla="*/ 114 w 120"/>
                  <a:gd name="T9" fmla="*/ 41 h 287"/>
                  <a:gd name="T10" fmla="*/ 116 w 120"/>
                  <a:gd name="T11" fmla="*/ 53 h 287"/>
                  <a:gd name="T12" fmla="*/ 120 w 120"/>
                  <a:gd name="T13" fmla="*/ 62 h 287"/>
                  <a:gd name="T14" fmla="*/ 120 w 120"/>
                  <a:gd name="T15" fmla="*/ 78 h 287"/>
                  <a:gd name="T16" fmla="*/ 120 w 120"/>
                  <a:gd name="T17" fmla="*/ 89 h 287"/>
                  <a:gd name="T18" fmla="*/ 116 w 120"/>
                  <a:gd name="T19" fmla="*/ 102 h 287"/>
                  <a:gd name="T20" fmla="*/ 114 w 120"/>
                  <a:gd name="T21" fmla="*/ 114 h 287"/>
                  <a:gd name="T22" fmla="*/ 112 w 120"/>
                  <a:gd name="T23" fmla="*/ 125 h 287"/>
                  <a:gd name="T24" fmla="*/ 110 w 120"/>
                  <a:gd name="T25" fmla="*/ 140 h 287"/>
                  <a:gd name="T26" fmla="*/ 105 w 120"/>
                  <a:gd name="T27" fmla="*/ 150 h 287"/>
                  <a:gd name="T28" fmla="*/ 101 w 120"/>
                  <a:gd name="T29" fmla="*/ 163 h 287"/>
                  <a:gd name="T30" fmla="*/ 95 w 120"/>
                  <a:gd name="T31" fmla="*/ 176 h 287"/>
                  <a:gd name="T32" fmla="*/ 89 w 120"/>
                  <a:gd name="T33" fmla="*/ 190 h 287"/>
                  <a:gd name="T34" fmla="*/ 78 w 120"/>
                  <a:gd name="T35" fmla="*/ 207 h 287"/>
                  <a:gd name="T36" fmla="*/ 67 w 120"/>
                  <a:gd name="T37" fmla="*/ 228 h 287"/>
                  <a:gd name="T38" fmla="*/ 61 w 120"/>
                  <a:gd name="T39" fmla="*/ 237 h 287"/>
                  <a:gd name="T40" fmla="*/ 55 w 120"/>
                  <a:gd name="T41" fmla="*/ 247 h 287"/>
                  <a:gd name="T42" fmla="*/ 51 w 120"/>
                  <a:gd name="T43" fmla="*/ 256 h 287"/>
                  <a:gd name="T44" fmla="*/ 51 w 120"/>
                  <a:gd name="T45" fmla="*/ 266 h 287"/>
                  <a:gd name="T46" fmla="*/ 38 w 120"/>
                  <a:gd name="T47" fmla="*/ 273 h 287"/>
                  <a:gd name="T48" fmla="*/ 27 w 120"/>
                  <a:gd name="T49" fmla="*/ 277 h 287"/>
                  <a:gd name="T50" fmla="*/ 13 w 120"/>
                  <a:gd name="T51" fmla="*/ 281 h 287"/>
                  <a:gd name="T52" fmla="*/ 2 w 120"/>
                  <a:gd name="T53" fmla="*/ 287 h 287"/>
                  <a:gd name="T54" fmla="*/ 0 w 120"/>
                  <a:gd name="T55" fmla="*/ 264 h 287"/>
                  <a:gd name="T56" fmla="*/ 0 w 120"/>
                  <a:gd name="T57" fmla="*/ 245 h 287"/>
                  <a:gd name="T58" fmla="*/ 2 w 120"/>
                  <a:gd name="T59" fmla="*/ 222 h 287"/>
                  <a:gd name="T60" fmla="*/ 4 w 120"/>
                  <a:gd name="T61" fmla="*/ 203 h 287"/>
                  <a:gd name="T62" fmla="*/ 6 w 120"/>
                  <a:gd name="T63" fmla="*/ 186 h 287"/>
                  <a:gd name="T64" fmla="*/ 10 w 120"/>
                  <a:gd name="T65" fmla="*/ 167 h 287"/>
                  <a:gd name="T66" fmla="*/ 13 w 120"/>
                  <a:gd name="T67" fmla="*/ 148 h 287"/>
                  <a:gd name="T68" fmla="*/ 19 w 120"/>
                  <a:gd name="T69" fmla="*/ 131 h 287"/>
                  <a:gd name="T70" fmla="*/ 25 w 120"/>
                  <a:gd name="T71" fmla="*/ 112 h 287"/>
                  <a:gd name="T72" fmla="*/ 31 w 120"/>
                  <a:gd name="T73" fmla="*/ 95 h 287"/>
                  <a:gd name="T74" fmla="*/ 36 w 120"/>
                  <a:gd name="T75" fmla="*/ 78 h 287"/>
                  <a:gd name="T76" fmla="*/ 46 w 120"/>
                  <a:gd name="T77" fmla="*/ 62 h 287"/>
                  <a:gd name="T78" fmla="*/ 51 w 120"/>
                  <a:gd name="T79" fmla="*/ 43 h 287"/>
                  <a:gd name="T80" fmla="*/ 61 w 120"/>
                  <a:gd name="T81" fmla="*/ 26 h 287"/>
                  <a:gd name="T82" fmla="*/ 70 w 120"/>
                  <a:gd name="T83" fmla="*/ 11 h 287"/>
                  <a:gd name="T84" fmla="*/ 82 w 120"/>
                  <a:gd name="T85" fmla="*/ 0 h 287"/>
                  <a:gd name="T86" fmla="*/ 82 w 120"/>
                  <a:gd name="T87" fmla="*/ 0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0" h="287">
                    <a:moveTo>
                      <a:pt x="82" y="0"/>
                    </a:moveTo>
                    <a:lnTo>
                      <a:pt x="91" y="9"/>
                    </a:lnTo>
                    <a:lnTo>
                      <a:pt x="101" y="17"/>
                    </a:lnTo>
                    <a:lnTo>
                      <a:pt x="107" y="28"/>
                    </a:lnTo>
                    <a:lnTo>
                      <a:pt x="114" y="41"/>
                    </a:lnTo>
                    <a:lnTo>
                      <a:pt x="116" y="53"/>
                    </a:lnTo>
                    <a:lnTo>
                      <a:pt x="120" y="62"/>
                    </a:lnTo>
                    <a:lnTo>
                      <a:pt x="120" y="78"/>
                    </a:lnTo>
                    <a:lnTo>
                      <a:pt x="120" y="89"/>
                    </a:lnTo>
                    <a:lnTo>
                      <a:pt x="116" y="102"/>
                    </a:lnTo>
                    <a:lnTo>
                      <a:pt x="114" y="114"/>
                    </a:lnTo>
                    <a:lnTo>
                      <a:pt x="112" y="125"/>
                    </a:lnTo>
                    <a:lnTo>
                      <a:pt x="110" y="140"/>
                    </a:lnTo>
                    <a:lnTo>
                      <a:pt x="105" y="150"/>
                    </a:lnTo>
                    <a:lnTo>
                      <a:pt x="101" y="163"/>
                    </a:lnTo>
                    <a:lnTo>
                      <a:pt x="95" y="176"/>
                    </a:lnTo>
                    <a:lnTo>
                      <a:pt x="89" y="190"/>
                    </a:lnTo>
                    <a:lnTo>
                      <a:pt x="78" y="207"/>
                    </a:lnTo>
                    <a:lnTo>
                      <a:pt x="67" y="228"/>
                    </a:lnTo>
                    <a:lnTo>
                      <a:pt x="61" y="237"/>
                    </a:lnTo>
                    <a:lnTo>
                      <a:pt x="55" y="247"/>
                    </a:lnTo>
                    <a:lnTo>
                      <a:pt x="51" y="256"/>
                    </a:lnTo>
                    <a:lnTo>
                      <a:pt x="51" y="266"/>
                    </a:lnTo>
                    <a:lnTo>
                      <a:pt x="38" y="273"/>
                    </a:lnTo>
                    <a:lnTo>
                      <a:pt x="27" y="277"/>
                    </a:lnTo>
                    <a:lnTo>
                      <a:pt x="13" y="281"/>
                    </a:lnTo>
                    <a:lnTo>
                      <a:pt x="2" y="287"/>
                    </a:lnTo>
                    <a:lnTo>
                      <a:pt x="0" y="264"/>
                    </a:lnTo>
                    <a:lnTo>
                      <a:pt x="0" y="245"/>
                    </a:lnTo>
                    <a:lnTo>
                      <a:pt x="2" y="222"/>
                    </a:lnTo>
                    <a:lnTo>
                      <a:pt x="4" y="203"/>
                    </a:lnTo>
                    <a:lnTo>
                      <a:pt x="6" y="186"/>
                    </a:lnTo>
                    <a:lnTo>
                      <a:pt x="10" y="167"/>
                    </a:lnTo>
                    <a:lnTo>
                      <a:pt x="13" y="148"/>
                    </a:lnTo>
                    <a:lnTo>
                      <a:pt x="19" y="131"/>
                    </a:lnTo>
                    <a:lnTo>
                      <a:pt x="25" y="112"/>
                    </a:lnTo>
                    <a:lnTo>
                      <a:pt x="31" y="95"/>
                    </a:lnTo>
                    <a:lnTo>
                      <a:pt x="36" y="78"/>
                    </a:lnTo>
                    <a:lnTo>
                      <a:pt x="46" y="62"/>
                    </a:lnTo>
                    <a:lnTo>
                      <a:pt x="51" y="43"/>
                    </a:lnTo>
                    <a:lnTo>
                      <a:pt x="61" y="26"/>
                    </a:lnTo>
                    <a:lnTo>
                      <a:pt x="70" y="11"/>
                    </a:lnTo>
                    <a:lnTo>
                      <a:pt x="82" y="0"/>
                    </a:lnTo>
                    <a:lnTo>
                      <a:pt x="82" y="0"/>
                    </a:lnTo>
                    <a:close/>
                  </a:path>
                </a:pathLst>
              </a:custGeom>
              <a:solidFill>
                <a:srgbClr val="D1D1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2" name="Freeform 139"/>
              <p:cNvSpPr>
                <a:spLocks/>
              </p:cNvSpPr>
              <p:nvPr/>
            </p:nvSpPr>
            <p:spPr bwMode="auto">
              <a:xfrm>
                <a:off x="4412594" y="3828290"/>
                <a:ext cx="59905" cy="80285"/>
              </a:xfrm>
              <a:custGeom>
                <a:avLst/>
                <a:gdLst>
                  <a:gd name="T0" fmla="*/ 0 w 196"/>
                  <a:gd name="T1" fmla="*/ 0 h 261"/>
                  <a:gd name="T2" fmla="*/ 10 w 196"/>
                  <a:gd name="T3" fmla="*/ 4 h 261"/>
                  <a:gd name="T4" fmla="*/ 21 w 196"/>
                  <a:gd name="T5" fmla="*/ 12 h 261"/>
                  <a:gd name="T6" fmla="*/ 31 w 196"/>
                  <a:gd name="T7" fmla="*/ 19 h 261"/>
                  <a:gd name="T8" fmla="*/ 40 w 196"/>
                  <a:gd name="T9" fmla="*/ 27 h 261"/>
                  <a:gd name="T10" fmla="*/ 55 w 196"/>
                  <a:gd name="T11" fmla="*/ 44 h 261"/>
                  <a:gd name="T12" fmla="*/ 72 w 196"/>
                  <a:gd name="T13" fmla="*/ 65 h 261"/>
                  <a:gd name="T14" fmla="*/ 80 w 196"/>
                  <a:gd name="T15" fmla="*/ 75 h 261"/>
                  <a:gd name="T16" fmla="*/ 88 w 196"/>
                  <a:gd name="T17" fmla="*/ 86 h 261"/>
                  <a:gd name="T18" fmla="*/ 95 w 196"/>
                  <a:gd name="T19" fmla="*/ 99 h 261"/>
                  <a:gd name="T20" fmla="*/ 103 w 196"/>
                  <a:gd name="T21" fmla="*/ 111 h 261"/>
                  <a:gd name="T22" fmla="*/ 109 w 196"/>
                  <a:gd name="T23" fmla="*/ 124 h 261"/>
                  <a:gd name="T24" fmla="*/ 118 w 196"/>
                  <a:gd name="T25" fmla="*/ 137 h 261"/>
                  <a:gd name="T26" fmla="*/ 126 w 196"/>
                  <a:gd name="T27" fmla="*/ 151 h 261"/>
                  <a:gd name="T28" fmla="*/ 135 w 196"/>
                  <a:gd name="T29" fmla="*/ 164 h 261"/>
                  <a:gd name="T30" fmla="*/ 147 w 196"/>
                  <a:gd name="T31" fmla="*/ 181 h 261"/>
                  <a:gd name="T32" fmla="*/ 160 w 196"/>
                  <a:gd name="T33" fmla="*/ 198 h 261"/>
                  <a:gd name="T34" fmla="*/ 177 w 196"/>
                  <a:gd name="T35" fmla="*/ 215 h 261"/>
                  <a:gd name="T36" fmla="*/ 196 w 196"/>
                  <a:gd name="T37" fmla="*/ 231 h 261"/>
                  <a:gd name="T38" fmla="*/ 196 w 196"/>
                  <a:gd name="T39" fmla="*/ 244 h 261"/>
                  <a:gd name="T40" fmla="*/ 192 w 196"/>
                  <a:gd name="T41" fmla="*/ 251 h 261"/>
                  <a:gd name="T42" fmla="*/ 188 w 196"/>
                  <a:gd name="T43" fmla="*/ 259 h 261"/>
                  <a:gd name="T44" fmla="*/ 188 w 196"/>
                  <a:gd name="T45" fmla="*/ 261 h 261"/>
                  <a:gd name="T46" fmla="*/ 171 w 196"/>
                  <a:gd name="T47" fmla="*/ 251 h 261"/>
                  <a:gd name="T48" fmla="*/ 154 w 196"/>
                  <a:gd name="T49" fmla="*/ 248 h 261"/>
                  <a:gd name="T50" fmla="*/ 139 w 196"/>
                  <a:gd name="T51" fmla="*/ 234 h 261"/>
                  <a:gd name="T52" fmla="*/ 126 w 196"/>
                  <a:gd name="T53" fmla="*/ 225 h 261"/>
                  <a:gd name="T54" fmla="*/ 110 w 196"/>
                  <a:gd name="T55" fmla="*/ 213 h 261"/>
                  <a:gd name="T56" fmla="*/ 97 w 196"/>
                  <a:gd name="T57" fmla="*/ 198 h 261"/>
                  <a:gd name="T58" fmla="*/ 86 w 196"/>
                  <a:gd name="T59" fmla="*/ 185 h 261"/>
                  <a:gd name="T60" fmla="*/ 76 w 196"/>
                  <a:gd name="T61" fmla="*/ 172 h 261"/>
                  <a:gd name="T62" fmla="*/ 69 w 196"/>
                  <a:gd name="T63" fmla="*/ 160 h 261"/>
                  <a:gd name="T64" fmla="*/ 63 w 196"/>
                  <a:gd name="T65" fmla="*/ 147 h 261"/>
                  <a:gd name="T66" fmla="*/ 57 w 196"/>
                  <a:gd name="T67" fmla="*/ 137 h 261"/>
                  <a:gd name="T68" fmla="*/ 52 w 196"/>
                  <a:gd name="T69" fmla="*/ 128 h 261"/>
                  <a:gd name="T70" fmla="*/ 46 w 196"/>
                  <a:gd name="T71" fmla="*/ 116 h 261"/>
                  <a:gd name="T72" fmla="*/ 40 w 196"/>
                  <a:gd name="T73" fmla="*/ 103 h 261"/>
                  <a:gd name="T74" fmla="*/ 36 w 196"/>
                  <a:gd name="T75" fmla="*/ 92 h 261"/>
                  <a:gd name="T76" fmla="*/ 33 w 196"/>
                  <a:gd name="T77" fmla="*/ 84 h 261"/>
                  <a:gd name="T78" fmla="*/ 27 w 196"/>
                  <a:gd name="T79" fmla="*/ 73 h 261"/>
                  <a:gd name="T80" fmla="*/ 21 w 196"/>
                  <a:gd name="T81" fmla="*/ 59 h 261"/>
                  <a:gd name="T82" fmla="*/ 17 w 196"/>
                  <a:gd name="T83" fmla="*/ 48 h 261"/>
                  <a:gd name="T84" fmla="*/ 14 w 196"/>
                  <a:gd name="T85" fmla="*/ 38 h 261"/>
                  <a:gd name="T86" fmla="*/ 6 w 196"/>
                  <a:gd name="T87" fmla="*/ 16 h 261"/>
                  <a:gd name="T88" fmla="*/ 0 w 196"/>
                  <a:gd name="T89" fmla="*/ 0 h 261"/>
                  <a:gd name="T90" fmla="*/ 0 w 196"/>
                  <a:gd name="T91" fmla="*/ 0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96" h="261">
                    <a:moveTo>
                      <a:pt x="0" y="0"/>
                    </a:moveTo>
                    <a:lnTo>
                      <a:pt x="10" y="4"/>
                    </a:lnTo>
                    <a:lnTo>
                      <a:pt x="21" y="12"/>
                    </a:lnTo>
                    <a:lnTo>
                      <a:pt x="31" y="19"/>
                    </a:lnTo>
                    <a:lnTo>
                      <a:pt x="40" y="27"/>
                    </a:lnTo>
                    <a:lnTo>
                      <a:pt x="55" y="44"/>
                    </a:lnTo>
                    <a:lnTo>
                      <a:pt x="72" y="65"/>
                    </a:lnTo>
                    <a:lnTo>
                      <a:pt x="80" y="75"/>
                    </a:lnTo>
                    <a:lnTo>
                      <a:pt x="88" y="86"/>
                    </a:lnTo>
                    <a:lnTo>
                      <a:pt x="95" y="99"/>
                    </a:lnTo>
                    <a:lnTo>
                      <a:pt x="103" y="111"/>
                    </a:lnTo>
                    <a:lnTo>
                      <a:pt x="109" y="124"/>
                    </a:lnTo>
                    <a:lnTo>
                      <a:pt x="118" y="137"/>
                    </a:lnTo>
                    <a:lnTo>
                      <a:pt x="126" y="151"/>
                    </a:lnTo>
                    <a:lnTo>
                      <a:pt x="135" y="164"/>
                    </a:lnTo>
                    <a:lnTo>
                      <a:pt x="147" y="181"/>
                    </a:lnTo>
                    <a:lnTo>
                      <a:pt x="160" y="198"/>
                    </a:lnTo>
                    <a:lnTo>
                      <a:pt x="177" y="215"/>
                    </a:lnTo>
                    <a:lnTo>
                      <a:pt x="196" y="231"/>
                    </a:lnTo>
                    <a:lnTo>
                      <a:pt x="196" y="244"/>
                    </a:lnTo>
                    <a:lnTo>
                      <a:pt x="192" y="251"/>
                    </a:lnTo>
                    <a:lnTo>
                      <a:pt x="188" y="259"/>
                    </a:lnTo>
                    <a:lnTo>
                      <a:pt x="188" y="261"/>
                    </a:lnTo>
                    <a:lnTo>
                      <a:pt x="171" y="251"/>
                    </a:lnTo>
                    <a:lnTo>
                      <a:pt x="154" y="248"/>
                    </a:lnTo>
                    <a:lnTo>
                      <a:pt x="139" y="234"/>
                    </a:lnTo>
                    <a:lnTo>
                      <a:pt x="126" y="225"/>
                    </a:lnTo>
                    <a:lnTo>
                      <a:pt x="110" y="213"/>
                    </a:lnTo>
                    <a:lnTo>
                      <a:pt x="97" y="198"/>
                    </a:lnTo>
                    <a:lnTo>
                      <a:pt x="86" y="185"/>
                    </a:lnTo>
                    <a:lnTo>
                      <a:pt x="76" y="172"/>
                    </a:lnTo>
                    <a:lnTo>
                      <a:pt x="69" y="160"/>
                    </a:lnTo>
                    <a:lnTo>
                      <a:pt x="63" y="147"/>
                    </a:lnTo>
                    <a:lnTo>
                      <a:pt x="57" y="137"/>
                    </a:lnTo>
                    <a:lnTo>
                      <a:pt x="52" y="128"/>
                    </a:lnTo>
                    <a:lnTo>
                      <a:pt x="46" y="116"/>
                    </a:lnTo>
                    <a:lnTo>
                      <a:pt x="40" y="103"/>
                    </a:lnTo>
                    <a:lnTo>
                      <a:pt x="36" y="92"/>
                    </a:lnTo>
                    <a:lnTo>
                      <a:pt x="33" y="84"/>
                    </a:lnTo>
                    <a:lnTo>
                      <a:pt x="27" y="73"/>
                    </a:lnTo>
                    <a:lnTo>
                      <a:pt x="21" y="59"/>
                    </a:lnTo>
                    <a:lnTo>
                      <a:pt x="17" y="48"/>
                    </a:lnTo>
                    <a:lnTo>
                      <a:pt x="14" y="38"/>
                    </a:lnTo>
                    <a:lnTo>
                      <a:pt x="6" y="16"/>
                    </a:lnTo>
                    <a:lnTo>
                      <a:pt x="0" y="0"/>
                    </a:lnTo>
                    <a:lnTo>
                      <a:pt x="0" y="0"/>
                    </a:lnTo>
                    <a:close/>
                  </a:path>
                </a:pathLst>
              </a:custGeom>
              <a:solidFill>
                <a:srgbClr val="D1D1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3" name="Freeform 140"/>
              <p:cNvSpPr>
                <a:spLocks/>
              </p:cNvSpPr>
              <p:nvPr/>
            </p:nvSpPr>
            <p:spPr bwMode="auto">
              <a:xfrm>
                <a:off x="4508935" y="3828290"/>
                <a:ext cx="20997" cy="47553"/>
              </a:xfrm>
              <a:custGeom>
                <a:avLst/>
                <a:gdLst>
                  <a:gd name="T0" fmla="*/ 15 w 66"/>
                  <a:gd name="T1" fmla="*/ 0 h 154"/>
                  <a:gd name="T2" fmla="*/ 17 w 66"/>
                  <a:gd name="T3" fmla="*/ 4 h 154"/>
                  <a:gd name="T4" fmla="*/ 21 w 66"/>
                  <a:gd name="T5" fmla="*/ 16 h 154"/>
                  <a:gd name="T6" fmla="*/ 26 w 66"/>
                  <a:gd name="T7" fmla="*/ 27 h 154"/>
                  <a:gd name="T8" fmla="*/ 32 w 66"/>
                  <a:gd name="T9" fmla="*/ 40 h 154"/>
                  <a:gd name="T10" fmla="*/ 38 w 66"/>
                  <a:gd name="T11" fmla="*/ 50 h 154"/>
                  <a:gd name="T12" fmla="*/ 44 w 66"/>
                  <a:gd name="T13" fmla="*/ 65 h 154"/>
                  <a:gd name="T14" fmla="*/ 49 w 66"/>
                  <a:gd name="T15" fmla="*/ 75 h 154"/>
                  <a:gd name="T16" fmla="*/ 55 w 66"/>
                  <a:gd name="T17" fmla="*/ 92 h 154"/>
                  <a:gd name="T18" fmla="*/ 59 w 66"/>
                  <a:gd name="T19" fmla="*/ 109 h 154"/>
                  <a:gd name="T20" fmla="*/ 64 w 66"/>
                  <a:gd name="T21" fmla="*/ 128 h 154"/>
                  <a:gd name="T22" fmla="*/ 66 w 66"/>
                  <a:gd name="T23" fmla="*/ 141 h 154"/>
                  <a:gd name="T24" fmla="*/ 66 w 66"/>
                  <a:gd name="T25" fmla="*/ 153 h 154"/>
                  <a:gd name="T26" fmla="*/ 61 w 66"/>
                  <a:gd name="T27" fmla="*/ 154 h 154"/>
                  <a:gd name="T28" fmla="*/ 51 w 66"/>
                  <a:gd name="T29" fmla="*/ 154 h 154"/>
                  <a:gd name="T30" fmla="*/ 42 w 66"/>
                  <a:gd name="T31" fmla="*/ 151 h 154"/>
                  <a:gd name="T32" fmla="*/ 34 w 66"/>
                  <a:gd name="T33" fmla="*/ 145 h 154"/>
                  <a:gd name="T34" fmla="*/ 25 w 66"/>
                  <a:gd name="T35" fmla="*/ 137 h 154"/>
                  <a:gd name="T36" fmla="*/ 15 w 66"/>
                  <a:gd name="T37" fmla="*/ 128 h 154"/>
                  <a:gd name="T38" fmla="*/ 9 w 66"/>
                  <a:gd name="T39" fmla="*/ 111 h 154"/>
                  <a:gd name="T40" fmla="*/ 4 w 66"/>
                  <a:gd name="T41" fmla="*/ 92 h 154"/>
                  <a:gd name="T42" fmla="*/ 0 w 66"/>
                  <a:gd name="T43" fmla="*/ 73 h 154"/>
                  <a:gd name="T44" fmla="*/ 0 w 66"/>
                  <a:gd name="T45" fmla="*/ 54 h 154"/>
                  <a:gd name="T46" fmla="*/ 0 w 66"/>
                  <a:gd name="T47" fmla="*/ 38 h 154"/>
                  <a:gd name="T48" fmla="*/ 2 w 66"/>
                  <a:gd name="T49" fmla="*/ 23 h 154"/>
                  <a:gd name="T50" fmla="*/ 7 w 66"/>
                  <a:gd name="T51" fmla="*/ 12 h 154"/>
                  <a:gd name="T52" fmla="*/ 15 w 66"/>
                  <a:gd name="T53" fmla="*/ 0 h 154"/>
                  <a:gd name="T54" fmla="*/ 15 w 66"/>
                  <a:gd name="T55" fmla="*/ 0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6" h="154">
                    <a:moveTo>
                      <a:pt x="15" y="0"/>
                    </a:moveTo>
                    <a:lnTo>
                      <a:pt x="17" y="4"/>
                    </a:lnTo>
                    <a:lnTo>
                      <a:pt x="21" y="16"/>
                    </a:lnTo>
                    <a:lnTo>
                      <a:pt x="26" y="27"/>
                    </a:lnTo>
                    <a:lnTo>
                      <a:pt x="32" y="40"/>
                    </a:lnTo>
                    <a:lnTo>
                      <a:pt x="38" y="50"/>
                    </a:lnTo>
                    <a:lnTo>
                      <a:pt x="44" y="65"/>
                    </a:lnTo>
                    <a:lnTo>
                      <a:pt x="49" y="75"/>
                    </a:lnTo>
                    <a:lnTo>
                      <a:pt x="55" y="92"/>
                    </a:lnTo>
                    <a:lnTo>
                      <a:pt x="59" y="109"/>
                    </a:lnTo>
                    <a:lnTo>
                      <a:pt x="64" y="128"/>
                    </a:lnTo>
                    <a:lnTo>
                      <a:pt x="66" y="141"/>
                    </a:lnTo>
                    <a:lnTo>
                      <a:pt x="66" y="153"/>
                    </a:lnTo>
                    <a:lnTo>
                      <a:pt x="61" y="154"/>
                    </a:lnTo>
                    <a:lnTo>
                      <a:pt x="51" y="154"/>
                    </a:lnTo>
                    <a:lnTo>
                      <a:pt x="42" y="151"/>
                    </a:lnTo>
                    <a:lnTo>
                      <a:pt x="34" y="145"/>
                    </a:lnTo>
                    <a:lnTo>
                      <a:pt x="25" y="137"/>
                    </a:lnTo>
                    <a:lnTo>
                      <a:pt x="15" y="128"/>
                    </a:lnTo>
                    <a:lnTo>
                      <a:pt x="9" y="111"/>
                    </a:lnTo>
                    <a:lnTo>
                      <a:pt x="4" y="92"/>
                    </a:lnTo>
                    <a:lnTo>
                      <a:pt x="0" y="73"/>
                    </a:lnTo>
                    <a:lnTo>
                      <a:pt x="0" y="54"/>
                    </a:lnTo>
                    <a:lnTo>
                      <a:pt x="0" y="38"/>
                    </a:lnTo>
                    <a:lnTo>
                      <a:pt x="2" y="23"/>
                    </a:lnTo>
                    <a:lnTo>
                      <a:pt x="7" y="12"/>
                    </a:lnTo>
                    <a:lnTo>
                      <a:pt x="15" y="0"/>
                    </a:lnTo>
                    <a:lnTo>
                      <a:pt x="15" y="0"/>
                    </a:lnTo>
                    <a:close/>
                  </a:path>
                </a:pathLst>
              </a:custGeom>
              <a:solidFill>
                <a:srgbClr val="B3B02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4" name="Freeform 145"/>
              <p:cNvSpPr>
                <a:spLocks/>
              </p:cNvSpPr>
              <p:nvPr/>
            </p:nvSpPr>
            <p:spPr bwMode="auto">
              <a:xfrm>
                <a:off x="4601571" y="3869667"/>
                <a:ext cx="19145" cy="38290"/>
              </a:xfrm>
              <a:custGeom>
                <a:avLst/>
                <a:gdLst>
                  <a:gd name="T0" fmla="*/ 21 w 63"/>
                  <a:gd name="T1" fmla="*/ 0 h 123"/>
                  <a:gd name="T2" fmla="*/ 36 w 63"/>
                  <a:gd name="T3" fmla="*/ 9 h 123"/>
                  <a:gd name="T4" fmla="*/ 48 w 63"/>
                  <a:gd name="T5" fmla="*/ 24 h 123"/>
                  <a:gd name="T6" fmla="*/ 57 w 63"/>
                  <a:gd name="T7" fmla="*/ 38 h 123"/>
                  <a:gd name="T8" fmla="*/ 63 w 63"/>
                  <a:gd name="T9" fmla="*/ 60 h 123"/>
                  <a:gd name="T10" fmla="*/ 63 w 63"/>
                  <a:gd name="T11" fmla="*/ 78 h 123"/>
                  <a:gd name="T12" fmla="*/ 59 w 63"/>
                  <a:gd name="T13" fmla="*/ 95 h 123"/>
                  <a:gd name="T14" fmla="*/ 51 w 63"/>
                  <a:gd name="T15" fmla="*/ 110 h 123"/>
                  <a:gd name="T16" fmla="*/ 40 w 63"/>
                  <a:gd name="T17" fmla="*/ 123 h 123"/>
                  <a:gd name="T18" fmla="*/ 10 w 63"/>
                  <a:gd name="T19" fmla="*/ 100 h 123"/>
                  <a:gd name="T20" fmla="*/ 2 w 63"/>
                  <a:gd name="T21" fmla="*/ 83 h 123"/>
                  <a:gd name="T22" fmla="*/ 0 w 63"/>
                  <a:gd name="T23" fmla="*/ 70 h 123"/>
                  <a:gd name="T24" fmla="*/ 0 w 63"/>
                  <a:gd name="T25" fmla="*/ 55 h 123"/>
                  <a:gd name="T26" fmla="*/ 2 w 63"/>
                  <a:gd name="T27" fmla="*/ 39 h 123"/>
                  <a:gd name="T28" fmla="*/ 2 w 63"/>
                  <a:gd name="T29" fmla="*/ 30 h 123"/>
                  <a:gd name="T30" fmla="*/ 8 w 63"/>
                  <a:gd name="T31" fmla="*/ 19 h 123"/>
                  <a:gd name="T32" fmla="*/ 13 w 63"/>
                  <a:gd name="T33" fmla="*/ 7 h 123"/>
                  <a:gd name="T34" fmla="*/ 21 w 63"/>
                  <a:gd name="T35" fmla="*/ 0 h 123"/>
                  <a:gd name="T36" fmla="*/ 21 w 63"/>
                  <a:gd name="T37" fmla="*/ 0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3" h="123">
                    <a:moveTo>
                      <a:pt x="21" y="0"/>
                    </a:moveTo>
                    <a:lnTo>
                      <a:pt x="36" y="9"/>
                    </a:lnTo>
                    <a:lnTo>
                      <a:pt x="48" y="24"/>
                    </a:lnTo>
                    <a:lnTo>
                      <a:pt x="57" y="38"/>
                    </a:lnTo>
                    <a:lnTo>
                      <a:pt x="63" y="60"/>
                    </a:lnTo>
                    <a:lnTo>
                      <a:pt x="63" y="78"/>
                    </a:lnTo>
                    <a:lnTo>
                      <a:pt x="59" y="95"/>
                    </a:lnTo>
                    <a:lnTo>
                      <a:pt x="51" y="110"/>
                    </a:lnTo>
                    <a:lnTo>
                      <a:pt x="40" y="123"/>
                    </a:lnTo>
                    <a:lnTo>
                      <a:pt x="10" y="100"/>
                    </a:lnTo>
                    <a:lnTo>
                      <a:pt x="2" y="83"/>
                    </a:lnTo>
                    <a:lnTo>
                      <a:pt x="0" y="70"/>
                    </a:lnTo>
                    <a:lnTo>
                      <a:pt x="0" y="55"/>
                    </a:lnTo>
                    <a:lnTo>
                      <a:pt x="2" y="39"/>
                    </a:lnTo>
                    <a:lnTo>
                      <a:pt x="2" y="30"/>
                    </a:lnTo>
                    <a:lnTo>
                      <a:pt x="8" y="19"/>
                    </a:lnTo>
                    <a:lnTo>
                      <a:pt x="13" y="7"/>
                    </a:lnTo>
                    <a:lnTo>
                      <a:pt x="21" y="0"/>
                    </a:lnTo>
                    <a:lnTo>
                      <a:pt x="21" y="0"/>
                    </a:lnTo>
                    <a:close/>
                  </a:path>
                </a:pathLst>
              </a:custGeom>
              <a:solidFill>
                <a:srgbClr val="B3B02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5" name="Freeform 146"/>
              <p:cNvSpPr>
                <a:spLocks/>
              </p:cNvSpPr>
              <p:nvPr/>
            </p:nvSpPr>
            <p:spPr bwMode="auto">
              <a:xfrm>
                <a:off x="4742378" y="3872138"/>
                <a:ext cx="25321" cy="40142"/>
              </a:xfrm>
              <a:custGeom>
                <a:avLst/>
                <a:gdLst>
                  <a:gd name="T0" fmla="*/ 17 w 82"/>
                  <a:gd name="T1" fmla="*/ 0 h 131"/>
                  <a:gd name="T2" fmla="*/ 35 w 82"/>
                  <a:gd name="T3" fmla="*/ 4 h 131"/>
                  <a:gd name="T4" fmla="*/ 48 w 82"/>
                  <a:gd name="T5" fmla="*/ 13 h 131"/>
                  <a:gd name="T6" fmla="*/ 59 w 82"/>
                  <a:gd name="T7" fmla="*/ 27 h 131"/>
                  <a:gd name="T8" fmla="*/ 67 w 82"/>
                  <a:gd name="T9" fmla="*/ 40 h 131"/>
                  <a:gd name="T10" fmla="*/ 69 w 82"/>
                  <a:gd name="T11" fmla="*/ 50 h 131"/>
                  <a:gd name="T12" fmla="*/ 73 w 82"/>
                  <a:gd name="T13" fmla="*/ 63 h 131"/>
                  <a:gd name="T14" fmla="*/ 74 w 82"/>
                  <a:gd name="T15" fmla="*/ 74 h 131"/>
                  <a:gd name="T16" fmla="*/ 78 w 82"/>
                  <a:gd name="T17" fmla="*/ 84 h 131"/>
                  <a:gd name="T18" fmla="*/ 78 w 82"/>
                  <a:gd name="T19" fmla="*/ 97 h 131"/>
                  <a:gd name="T20" fmla="*/ 80 w 82"/>
                  <a:gd name="T21" fmla="*/ 109 h 131"/>
                  <a:gd name="T22" fmla="*/ 80 w 82"/>
                  <a:gd name="T23" fmla="*/ 120 h 131"/>
                  <a:gd name="T24" fmla="*/ 82 w 82"/>
                  <a:gd name="T25" fmla="*/ 131 h 131"/>
                  <a:gd name="T26" fmla="*/ 67 w 82"/>
                  <a:gd name="T27" fmla="*/ 129 h 131"/>
                  <a:gd name="T28" fmla="*/ 54 w 82"/>
                  <a:gd name="T29" fmla="*/ 128 h 131"/>
                  <a:gd name="T30" fmla="*/ 42 w 82"/>
                  <a:gd name="T31" fmla="*/ 120 h 131"/>
                  <a:gd name="T32" fmla="*/ 31 w 82"/>
                  <a:gd name="T33" fmla="*/ 118 h 131"/>
                  <a:gd name="T34" fmla="*/ 14 w 82"/>
                  <a:gd name="T35" fmla="*/ 103 h 131"/>
                  <a:gd name="T36" fmla="*/ 4 w 82"/>
                  <a:gd name="T37" fmla="*/ 84 h 131"/>
                  <a:gd name="T38" fmla="*/ 0 w 82"/>
                  <a:gd name="T39" fmla="*/ 74 h 131"/>
                  <a:gd name="T40" fmla="*/ 2 w 82"/>
                  <a:gd name="T41" fmla="*/ 63 h 131"/>
                  <a:gd name="T42" fmla="*/ 2 w 82"/>
                  <a:gd name="T43" fmla="*/ 50 h 131"/>
                  <a:gd name="T44" fmla="*/ 6 w 82"/>
                  <a:gd name="T45" fmla="*/ 40 h 131"/>
                  <a:gd name="T46" fmla="*/ 8 w 82"/>
                  <a:gd name="T47" fmla="*/ 31 h 131"/>
                  <a:gd name="T48" fmla="*/ 12 w 82"/>
                  <a:gd name="T49" fmla="*/ 19 h 131"/>
                  <a:gd name="T50" fmla="*/ 14 w 82"/>
                  <a:gd name="T51" fmla="*/ 10 h 131"/>
                  <a:gd name="T52" fmla="*/ 17 w 82"/>
                  <a:gd name="T53" fmla="*/ 0 h 131"/>
                  <a:gd name="T54" fmla="*/ 17 w 82"/>
                  <a:gd name="T55" fmla="*/ 0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82" h="131">
                    <a:moveTo>
                      <a:pt x="17" y="0"/>
                    </a:moveTo>
                    <a:lnTo>
                      <a:pt x="35" y="4"/>
                    </a:lnTo>
                    <a:lnTo>
                      <a:pt x="48" y="13"/>
                    </a:lnTo>
                    <a:lnTo>
                      <a:pt x="59" y="27"/>
                    </a:lnTo>
                    <a:lnTo>
                      <a:pt x="67" y="40"/>
                    </a:lnTo>
                    <a:lnTo>
                      <a:pt x="69" y="50"/>
                    </a:lnTo>
                    <a:lnTo>
                      <a:pt x="73" y="63"/>
                    </a:lnTo>
                    <a:lnTo>
                      <a:pt x="74" y="74"/>
                    </a:lnTo>
                    <a:lnTo>
                      <a:pt x="78" y="84"/>
                    </a:lnTo>
                    <a:lnTo>
                      <a:pt x="78" y="97"/>
                    </a:lnTo>
                    <a:lnTo>
                      <a:pt x="80" y="109"/>
                    </a:lnTo>
                    <a:lnTo>
                      <a:pt x="80" y="120"/>
                    </a:lnTo>
                    <a:lnTo>
                      <a:pt x="82" y="131"/>
                    </a:lnTo>
                    <a:lnTo>
                      <a:pt x="67" y="129"/>
                    </a:lnTo>
                    <a:lnTo>
                      <a:pt x="54" y="128"/>
                    </a:lnTo>
                    <a:lnTo>
                      <a:pt x="42" y="120"/>
                    </a:lnTo>
                    <a:lnTo>
                      <a:pt x="31" y="118"/>
                    </a:lnTo>
                    <a:lnTo>
                      <a:pt x="14" y="103"/>
                    </a:lnTo>
                    <a:lnTo>
                      <a:pt x="4" y="84"/>
                    </a:lnTo>
                    <a:lnTo>
                      <a:pt x="0" y="74"/>
                    </a:lnTo>
                    <a:lnTo>
                      <a:pt x="2" y="63"/>
                    </a:lnTo>
                    <a:lnTo>
                      <a:pt x="2" y="50"/>
                    </a:lnTo>
                    <a:lnTo>
                      <a:pt x="6" y="40"/>
                    </a:lnTo>
                    <a:lnTo>
                      <a:pt x="8" y="31"/>
                    </a:lnTo>
                    <a:lnTo>
                      <a:pt x="12" y="19"/>
                    </a:lnTo>
                    <a:lnTo>
                      <a:pt x="14" y="10"/>
                    </a:lnTo>
                    <a:lnTo>
                      <a:pt x="17" y="0"/>
                    </a:lnTo>
                    <a:lnTo>
                      <a:pt x="17" y="0"/>
                    </a:lnTo>
                    <a:close/>
                  </a:path>
                </a:pathLst>
              </a:custGeom>
              <a:solidFill>
                <a:srgbClr val="94911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6" name="Freeform 153"/>
              <p:cNvSpPr>
                <a:spLocks/>
              </p:cNvSpPr>
              <p:nvPr/>
            </p:nvSpPr>
            <p:spPr bwMode="auto">
              <a:xfrm>
                <a:off x="4534874" y="3896841"/>
                <a:ext cx="14822" cy="28408"/>
              </a:xfrm>
              <a:custGeom>
                <a:avLst/>
                <a:gdLst>
                  <a:gd name="T0" fmla="*/ 6 w 48"/>
                  <a:gd name="T1" fmla="*/ 0 h 91"/>
                  <a:gd name="T2" fmla="*/ 18 w 48"/>
                  <a:gd name="T3" fmla="*/ 11 h 91"/>
                  <a:gd name="T4" fmla="*/ 31 w 48"/>
                  <a:gd name="T5" fmla="*/ 28 h 91"/>
                  <a:gd name="T6" fmla="*/ 40 w 48"/>
                  <a:gd name="T7" fmla="*/ 42 h 91"/>
                  <a:gd name="T8" fmla="*/ 48 w 48"/>
                  <a:gd name="T9" fmla="*/ 55 h 91"/>
                  <a:gd name="T10" fmla="*/ 46 w 48"/>
                  <a:gd name="T11" fmla="*/ 63 h 91"/>
                  <a:gd name="T12" fmla="*/ 46 w 48"/>
                  <a:gd name="T13" fmla="*/ 70 h 91"/>
                  <a:gd name="T14" fmla="*/ 44 w 48"/>
                  <a:gd name="T15" fmla="*/ 80 h 91"/>
                  <a:gd name="T16" fmla="*/ 44 w 48"/>
                  <a:gd name="T17" fmla="*/ 91 h 91"/>
                  <a:gd name="T18" fmla="*/ 29 w 48"/>
                  <a:gd name="T19" fmla="*/ 80 h 91"/>
                  <a:gd name="T20" fmla="*/ 14 w 48"/>
                  <a:gd name="T21" fmla="*/ 65 h 91"/>
                  <a:gd name="T22" fmla="*/ 4 w 48"/>
                  <a:gd name="T23" fmla="*/ 46 h 91"/>
                  <a:gd name="T24" fmla="*/ 0 w 48"/>
                  <a:gd name="T25" fmla="*/ 28 h 91"/>
                  <a:gd name="T26" fmla="*/ 0 w 48"/>
                  <a:gd name="T27" fmla="*/ 11 h 91"/>
                  <a:gd name="T28" fmla="*/ 6 w 48"/>
                  <a:gd name="T29" fmla="*/ 0 h 91"/>
                  <a:gd name="T30" fmla="*/ 6 w 48"/>
                  <a:gd name="T31" fmla="*/ 0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8" h="91">
                    <a:moveTo>
                      <a:pt x="6" y="0"/>
                    </a:moveTo>
                    <a:lnTo>
                      <a:pt x="18" y="11"/>
                    </a:lnTo>
                    <a:lnTo>
                      <a:pt x="31" y="28"/>
                    </a:lnTo>
                    <a:lnTo>
                      <a:pt x="40" y="42"/>
                    </a:lnTo>
                    <a:lnTo>
                      <a:pt x="48" y="55"/>
                    </a:lnTo>
                    <a:lnTo>
                      <a:pt x="46" y="63"/>
                    </a:lnTo>
                    <a:lnTo>
                      <a:pt x="46" y="70"/>
                    </a:lnTo>
                    <a:lnTo>
                      <a:pt x="44" y="80"/>
                    </a:lnTo>
                    <a:lnTo>
                      <a:pt x="44" y="91"/>
                    </a:lnTo>
                    <a:lnTo>
                      <a:pt x="29" y="80"/>
                    </a:lnTo>
                    <a:lnTo>
                      <a:pt x="14" y="65"/>
                    </a:lnTo>
                    <a:lnTo>
                      <a:pt x="4" y="46"/>
                    </a:lnTo>
                    <a:lnTo>
                      <a:pt x="0" y="28"/>
                    </a:lnTo>
                    <a:lnTo>
                      <a:pt x="0" y="11"/>
                    </a:lnTo>
                    <a:lnTo>
                      <a:pt x="6" y="0"/>
                    </a:lnTo>
                    <a:lnTo>
                      <a:pt x="6" y="0"/>
                    </a:lnTo>
                    <a:close/>
                  </a:path>
                </a:pathLst>
              </a:custGeom>
              <a:solidFill>
                <a:srgbClr val="D1D1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48" name="Group 47"/>
            <p:cNvGrpSpPr/>
            <p:nvPr/>
          </p:nvGrpSpPr>
          <p:grpSpPr>
            <a:xfrm>
              <a:off x="5946357" y="4425048"/>
              <a:ext cx="489345" cy="304059"/>
              <a:chOff x="5225938" y="3571997"/>
              <a:chExt cx="636101" cy="395247"/>
            </a:xfrm>
          </p:grpSpPr>
          <p:sp>
            <p:nvSpPr>
              <p:cNvPr id="84" name="Freeform 104"/>
              <p:cNvSpPr>
                <a:spLocks/>
              </p:cNvSpPr>
              <p:nvPr/>
            </p:nvSpPr>
            <p:spPr bwMode="auto">
              <a:xfrm>
                <a:off x="5347600" y="3571997"/>
                <a:ext cx="30879" cy="86460"/>
              </a:xfrm>
              <a:custGeom>
                <a:avLst/>
                <a:gdLst>
                  <a:gd name="T0" fmla="*/ 97 w 98"/>
                  <a:gd name="T1" fmla="*/ 0 h 279"/>
                  <a:gd name="T2" fmla="*/ 97 w 98"/>
                  <a:gd name="T3" fmla="*/ 15 h 279"/>
                  <a:gd name="T4" fmla="*/ 97 w 98"/>
                  <a:gd name="T5" fmla="*/ 32 h 279"/>
                  <a:gd name="T6" fmla="*/ 97 w 98"/>
                  <a:gd name="T7" fmla="*/ 49 h 279"/>
                  <a:gd name="T8" fmla="*/ 98 w 98"/>
                  <a:gd name="T9" fmla="*/ 66 h 279"/>
                  <a:gd name="T10" fmla="*/ 97 w 98"/>
                  <a:gd name="T11" fmla="*/ 83 h 279"/>
                  <a:gd name="T12" fmla="*/ 95 w 98"/>
                  <a:gd name="T13" fmla="*/ 102 h 279"/>
                  <a:gd name="T14" fmla="*/ 93 w 98"/>
                  <a:gd name="T15" fmla="*/ 119 h 279"/>
                  <a:gd name="T16" fmla="*/ 89 w 98"/>
                  <a:gd name="T17" fmla="*/ 138 h 279"/>
                  <a:gd name="T18" fmla="*/ 83 w 98"/>
                  <a:gd name="T19" fmla="*/ 157 h 279"/>
                  <a:gd name="T20" fmla="*/ 78 w 98"/>
                  <a:gd name="T21" fmla="*/ 176 h 279"/>
                  <a:gd name="T22" fmla="*/ 68 w 98"/>
                  <a:gd name="T23" fmla="*/ 195 h 279"/>
                  <a:gd name="T24" fmla="*/ 60 w 98"/>
                  <a:gd name="T25" fmla="*/ 214 h 279"/>
                  <a:gd name="T26" fmla="*/ 49 w 98"/>
                  <a:gd name="T27" fmla="*/ 232 h 279"/>
                  <a:gd name="T28" fmla="*/ 36 w 98"/>
                  <a:gd name="T29" fmla="*/ 249 h 279"/>
                  <a:gd name="T30" fmla="*/ 19 w 98"/>
                  <a:gd name="T31" fmla="*/ 264 h 279"/>
                  <a:gd name="T32" fmla="*/ 2 w 98"/>
                  <a:gd name="T33" fmla="*/ 279 h 279"/>
                  <a:gd name="T34" fmla="*/ 0 w 98"/>
                  <a:gd name="T35" fmla="*/ 258 h 279"/>
                  <a:gd name="T36" fmla="*/ 2 w 98"/>
                  <a:gd name="T37" fmla="*/ 241 h 279"/>
                  <a:gd name="T38" fmla="*/ 2 w 98"/>
                  <a:gd name="T39" fmla="*/ 220 h 279"/>
                  <a:gd name="T40" fmla="*/ 7 w 98"/>
                  <a:gd name="T41" fmla="*/ 203 h 279"/>
                  <a:gd name="T42" fmla="*/ 9 w 98"/>
                  <a:gd name="T43" fmla="*/ 182 h 279"/>
                  <a:gd name="T44" fmla="*/ 15 w 98"/>
                  <a:gd name="T45" fmla="*/ 163 h 279"/>
                  <a:gd name="T46" fmla="*/ 22 w 98"/>
                  <a:gd name="T47" fmla="*/ 144 h 279"/>
                  <a:gd name="T48" fmla="*/ 30 w 98"/>
                  <a:gd name="T49" fmla="*/ 127 h 279"/>
                  <a:gd name="T50" fmla="*/ 36 w 98"/>
                  <a:gd name="T51" fmla="*/ 108 h 279"/>
                  <a:gd name="T52" fmla="*/ 41 w 98"/>
                  <a:gd name="T53" fmla="*/ 91 h 279"/>
                  <a:gd name="T54" fmla="*/ 49 w 98"/>
                  <a:gd name="T55" fmla="*/ 74 h 279"/>
                  <a:gd name="T56" fmla="*/ 59 w 98"/>
                  <a:gd name="T57" fmla="*/ 59 h 279"/>
                  <a:gd name="T58" fmla="*/ 68 w 98"/>
                  <a:gd name="T59" fmla="*/ 41 h 279"/>
                  <a:gd name="T60" fmla="*/ 78 w 98"/>
                  <a:gd name="T61" fmla="*/ 26 h 279"/>
                  <a:gd name="T62" fmla="*/ 87 w 98"/>
                  <a:gd name="T63" fmla="*/ 11 h 279"/>
                  <a:gd name="T64" fmla="*/ 97 w 98"/>
                  <a:gd name="T65" fmla="*/ 0 h 279"/>
                  <a:gd name="T66" fmla="*/ 97 w 98"/>
                  <a:gd name="T67" fmla="*/ 0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8" h="279">
                    <a:moveTo>
                      <a:pt x="97" y="0"/>
                    </a:moveTo>
                    <a:lnTo>
                      <a:pt x="97" y="15"/>
                    </a:lnTo>
                    <a:lnTo>
                      <a:pt x="97" y="32"/>
                    </a:lnTo>
                    <a:lnTo>
                      <a:pt x="97" y="49"/>
                    </a:lnTo>
                    <a:lnTo>
                      <a:pt x="98" y="66"/>
                    </a:lnTo>
                    <a:lnTo>
                      <a:pt x="97" y="83"/>
                    </a:lnTo>
                    <a:lnTo>
                      <a:pt x="95" y="102"/>
                    </a:lnTo>
                    <a:lnTo>
                      <a:pt x="93" y="119"/>
                    </a:lnTo>
                    <a:lnTo>
                      <a:pt x="89" y="138"/>
                    </a:lnTo>
                    <a:lnTo>
                      <a:pt x="83" y="157"/>
                    </a:lnTo>
                    <a:lnTo>
                      <a:pt x="78" y="176"/>
                    </a:lnTo>
                    <a:lnTo>
                      <a:pt x="68" y="195"/>
                    </a:lnTo>
                    <a:lnTo>
                      <a:pt x="60" y="214"/>
                    </a:lnTo>
                    <a:lnTo>
                      <a:pt x="49" y="232"/>
                    </a:lnTo>
                    <a:lnTo>
                      <a:pt x="36" y="249"/>
                    </a:lnTo>
                    <a:lnTo>
                      <a:pt x="19" y="264"/>
                    </a:lnTo>
                    <a:lnTo>
                      <a:pt x="2" y="279"/>
                    </a:lnTo>
                    <a:lnTo>
                      <a:pt x="0" y="258"/>
                    </a:lnTo>
                    <a:lnTo>
                      <a:pt x="2" y="241"/>
                    </a:lnTo>
                    <a:lnTo>
                      <a:pt x="2" y="220"/>
                    </a:lnTo>
                    <a:lnTo>
                      <a:pt x="7" y="203"/>
                    </a:lnTo>
                    <a:lnTo>
                      <a:pt x="9" y="182"/>
                    </a:lnTo>
                    <a:lnTo>
                      <a:pt x="15" y="163"/>
                    </a:lnTo>
                    <a:lnTo>
                      <a:pt x="22" y="144"/>
                    </a:lnTo>
                    <a:lnTo>
                      <a:pt x="30" y="127"/>
                    </a:lnTo>
                    <a:lnTo>
                      <a:pt x="36" y="108"/>
                    </a:lnTo>
                    <a:lnTo>
                      <a:pt x="41" y="91"/>
                    </a:lnTo>
                    <a:lnTo>
                      <a:pt x="49" y="74"/>
                    </a:lnTo>
                    <a:lnTo>
                      <a:pt x="59" y="59"/>
                    </a:lnTo>
                    <a:lnTo>
                      <a:pt x="68" y="41"/>
                    </a:lnTo>
                    <a:lnTo>
                      <a:pt x="78" y="26"/>
                    </a:lnTo>
                    <a:lnTo>
                      <a:pt x="87" y="11"/>
                    </a:lnTo>
                    <a:lnTo>
                      <a:pt x="97" y="0"/>
                    </a:lnTo>
                    <a:lnTo>
                      <a:pt x="97" y="0"/>
                    </a:lnTo>
                    <a:close/>
                  </a:path>
                </a:pathLst>
              </a:custGeom>
              <a:solidFill>
                <a:srgbClr val="D1D1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5" name="Freeform 109"/>
              <p:cNvSpPr>
                <a:spLocks/>
              </p:cNvSpPr>
              <p:nvPr/>
            </p:nvSpPr>
            <p:spPr bwMode="auto">
              <a:xfrm>
                <a:off x="5229026" y="3602876"/>
                <a:ext cx="102517" cy="174773"/>
              </a:xfrm>
              <a:custGeom>
                <a:avLst/>
                <a:gdLst>
                  <a:gd name="T0" fmla="*/ 309 w 330"/>
                  <a:gd name="T1" fmla="*/ 10 h 567"/>
                  <a:gd name="T2" fmla="*/ 323 w 330"/>
                  <a:gd name="T3" fmla="*/ 35 h 567"/>
                  <a:gd name="T4" fmla="*/ 328 w 330"/>
                  <a:gd name="T5" fmla="*/ 67 h 567"/>
                  <a:gd name="T6" fmla="*/ 330 w 330"/>
                  <a:gd name="T7" fmla="*/ 103 h 567"/>
                  <a:gd name="T8" fmla="*/ 327 w 330"/>
                  <a:gd name="T9" fmla="*/ 141 h 567"/>
                  <a:gd name="T10" fmla="*/ 321 w 330"/>
                  <a:gd name="T11" fmla="*/ 179 h 567"/>
                  <a:gd name="T12" fmla="*/ 313 w 330"/>
                  <a:gd name="T13" fmla="*/ 217 h 567"/>
                  <a:gd name="T14" fmla="*/ 306 w 330"/>
                  <a:gd name="T15" fmla="*/ 249 h 567"/>
                  <a:gd name="T16" fmla="*/ 292 w 330"/>
                  <a:gd name="T17" fmla="*/ 278 h 567"/>
                  <a:gd name="T18" fmla="*/ 275 w 330"/>
                  <a:gd name="T19" fmla="*/ 308 h 567"/>
                  <a:gd name="T20" fmla="*/ 256 w 330"/>
                  <a:gd name="T21" fmla="*/ 339 h 567"/>
                  <a:gd name="T22" fmla="*/ 235 w 330"/>
                  <a:gd name="T23" fmla="*/ 367 h 567"/>
                  <a:gd name="T24" fmla="*/ 211 w 330"/>
                  <a:gd name="T25" fmla="*/ 398 h 567"/>
                  <a:gd name="T26" fmla="*/ 182 w 330"/>
                  <a:gd name="T27" fmla="*/ 424 h 567"/>
                  <a:gd name="T28" fmla="*/ 154 w 330"/>
                  <a:gd name="T29" fmla="*/ 451 h 567"/>
                  <a:gd name="T30" fmla="*/ 123 w 330"/>
                  <a:gd name="T31" fmla="*/ 478 h 567"/>
                  <a:gd name="T32" fmla="*/ 95 w 330"/>
                  <a:gd name="T33" fmla="*/ 502 h 567"/>
                  <a:gd name="T34" fmla="*/ 68 w 330"/>
                  <a:gd name="T35" fmla="*/ 521 h 567"/>
                  <a:gd name="T36" fmla="*/ 40 w 330"/>
                  <a:gd name="T37" fmla="*/ 538 h 567"/>
                  <a:gd name="T38" fmla="*/ 13 w 330"/>
                  <a:gd name="T39" fmla="*/ 557 h 567"/>
                  <a:gd name="T40" fmla="*/ 0 w 330"/>
                  <a:gd name="T41" fmla="*/ 556 h 567"/>
                  <a:gd name="T42" fmla="*/ 4 w 330"/>
                  <a:gd name="T43" fmla="*/ 531 h 567"/>
                  <a:gd name="T44" fmla="*/ 9 w 330"/>
                  <a:gd name="T45" fmla="*/ 506 h 567"/>
                  <a:gd name="T46" fmla="*/ 17 w 330"/>
                  <a:gd name="T47" fmla="*/ 485 h 567"/>
                  <a:gd name="T48" fmla="*/ 26 w 330"/>
                  <a:gd name="T49" fmla="*/ 460 h 567"/>
                  <a:gd name="T50" fmla="*/ 38 w 330"/>
                  <a:gd name="T51" fmla="*/ 436 h 567"/>
                  <a:gd name="T52" fmla="*/ 49 w 330"/>
                  <a:gd name="T53" fmla="*/ 415 h 567"/>
                  <a:gd name="T54" fmla="*/ 61 w 330"/>
                  <a:gd name="T55" fmla="*/ 390 h 567"/>
                  <a:gd name="T56" fmla="*/ 81 w 330"/>
                  <a:gd name="T57" fmla="*/ 354 h 567"/>
                  <a:gd name="T58" fmla="*/ 114 w 330"/>
                  <a:gd name="T59" fmla="*/ 306 h 567"/>
                  <a:gd name="T60" fmla="*/ 146 w 330"/>
                  <a:gd name="T61" fmla="*/ 261 h 567"/>
                  <a:gd name="T62" fmla="*/ 180 w 330"/>
                  <a:gd name="T63" fmla="*/ 215 h 567"/>
                  <a:gd name="T64" fmla="*/ 214 w 330"/>
                  <a:gd name="T65" fmla="*/ 168 h 567"/>
                  <a:gd name="T66" fmla="*/ 243 w 330"/>
                  <a:gd name="T67" fmla="*/ 120 h 567"/>
                  <a:gd name="T68" fmla="*/ 270 w 330"/>
                  <a:gd name="T69" fmla="*/ 73 h 567"/>
                  <a:gd name="T70" fmla="*/ 292 w 330"/>
                  <a:gd name="T71" fmla="*/ 23 h 567"/>
                  <a:gd name="T72" fmla="*/ 302 w 330"/>
                  <a:gd name="T73" fmla="*/ 0 h 5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30" h="567">
                    <a:moveTo>
                      <a:pt x="302" y="0"/>
                    </a:moveTo>
                    <a:lnTo>
                      <a:pt x="309" y="10"/>
                    </a:lnTo>
                    <a:lnTo>
                      <a:pt x="317" y="21"/>
                    </a:lnTo>
                    <a:lnTo>
                      <a:pt x="323" y="35"/>
                    </a:lnTo>
                    <a:lnTo>
                      <a:pt x="328" y="52"/>
                    </a:lnTo>
                    <a:lnTo>
                      <a:pt x="328" y="67"/>
                    </a:lnTo>
                    <a:lnTo>
                      <a:pt x="330" y="84"/>
                    </a:lnTo>
                    <a:lnTo>
                      <a:pt x="330" y="103"/>
                    </a:lnTo>
                    <a:lnTo>
                      <a:pt x="330" y="124"/>
                    </a:lnTo>
                    <a:lnTo>
                      <a:pt x="327" y="141"/>
                    </a:lnTo>
                    <a:lnTo>
                      <a:pt x="325" y="162"/>
                    </a:lnTo>
                    <a:lnTo>
                      <a:pt x="321" y="179"/>
                    </a:lnTo>
                    <a:lnTo>
                      <a:pt x="319" y="200"/>
                    </a:lnTo>
                    <a:lnTo>
                      <a:pt x="313" y="217"/>
                    </a:lnTo>
                    <a:lnTo>
                      <a:pt x="309" y="234"/>
                    </a:lnTo>
                    <a:lnTo>
                      <a:pt x="306" y="249"/>
                    </a:lnTo>
                    <a:lnTo>
                      <a:pt x="302" y="265"/>
                    </a:lnTo>
                    <a:lnTo>
                      <a:pt x="292" y="278"/>
                    </a:lnTo>
                    <a:lnTo>
                      <a:pt x="285" y="295"/>
                    </a:lnTo>
                    <a:lnTo>
                      <a:pt x="275" y="308"/>
                    </a:lnTo>
                    <a:lnTo>
                      <a:pt x="268" y="327"/>
                    </a:lnTo>
                    <a:lnTo>
                      <a:pt x="256" y="339"/>
                    </a:lnTo>
                    <a:lnTo>
                      <a:pt x="247" y="354"/>
                    </a:lnTo>
                    <a:lnTo>
                      <a:pt x="235" y="367"/>
                    </a:lnTo>
                    <a:lnTo>
                      <a:pt x="224" y="383"/>
                    </a:lnTo>
                    <a:lnTo>
                      <a:pt x="211" y="398"/>
                    </a:lnTo>
                    <a:lnTo>
                      <a:pt x="197" y="409"/>
                    </a:lnTo>
                    <a:lnTo>
                      <a:pt x="182" y="424"/>
                    </a:lnTo>
                    <a:lnTo>
                      <a:pt x="169" y="438"/>
                    </a:lnTo>
                    <a:lnTo>
                      <a:pt x="154" y="451"/>
                    </a:lnTo>
                    <a:lnTo>
                      <a:pt x="138" y="464"/>
                    </a:lnTo>
                    <a:lnTo>
                      <a:pt x="123" y="478"/>
                    </a:lnTo>
                    <a:lnTo>
                      <a:pt x="110" y="491"/>
                    </a:lnTo>
                    <a:lnTo>
                      <a:pt x="95" y="502"/>
                    </a:lnTo>
                    <a:lnTo>
                      <a:pt x="81" y="512"/>
                    </a:lnTo>
                    <a:lnTo>
                      <a:pt x="68" y="521"/>
                    </a:lnTo>
                    <a:lnTo>
                      <a:pt x="55" y="531"/>
                    </a:lnTo>
                    <a:lnTo>
                      <a:pt x="40" y="538"/>
                    </a:lnTo>
                    <a:lnTo>
                      <a:pt x="26" y="548"/>
                    </a:lnTo>
                    <a:lnTo>
                      <a:pt x="13" y="557"/>
                    </a:lnTo>
                    <a:lnTo>
                      <a:pt x="0" y="567"/>
                    </a:lnTo>
                    <a:lnTo>
                      <a:pt x="0" y="556"/>
                    </a:lnTo>
                    <a:lnTo>
                      <a:pt x="2" y="542"/>
                    </a:lnTo>
                    <a:lnTo>
                      <a:pt x="4" y="531"/>
                    </a:lnTo>
                    <a:lnTo>
                      <a:pt x="7" y="518"/>
                    </a:lnTo>
                    <a:lnTo>
                      <a:pt x="9" y="506"/>
                    </a:lnTo>
                    <a:lnTo>
                      <a:pt x="13" y="495"/>
                    </a:lnTo>
                    <a:lnTo>
                      <a:pt x="17" y="485"/>
                    </a:lnTo>
                    <a:lnTo>
                      <a:pt x="23" y="472"/>
                    </a:lnTo>
                    <a:lnTo>
                      <a:pt x="26" y="460"/>
                    </a:lnTo>
                    <a:lnTo>
                      <a:pt x="32" y="447"/>
                    </a:lnTo>
                    <a:lnTo>
                      <a:pt x="38" y="436"/>
                    </a:lnTo>
                    <a:lnTo>
                      <a:pt x="43" y="424"/>
                    </a:lnTo>
                    <a:lnTo>
                      <a:pt x="49" y="415"/>
                    </a:lnTo>
                    <a:lnTo>
                      <a:pt x="55" y="402"/>
                    </a:lnTo>
                    <a:lnTo>
                      <a:pt x="61" y="390"/>
                    </a:lnTo>
                    <a:lnTo>
                      <a:pt x="68" y="381"/>
                    </a:lnTo>
                    <a:lnTo>
                      <a:pt x="81" y="354"/>
                    </a:lnTo>
                    <a:lnTo>
                      <a:pt x="97" y="331"/>
                    </a:lnTo>
                    <a:lnTo>
                      <a:pt x="114" y="306"/>
                    </a:lnTo>
                    <a:lnTo>
                      <a:pt x="131" y="284"/>
                    </a:lnTo>
                    <a:lnTo>
                      <a:pt x="146" y="261"/>
                    </a:lnTo>
                    <a:lnTo>
                      <a:pt x="163" y="238"/>
                    </a:lnTo>
                    <a:lnTo>
                      <a:pt x="180" y="215"/>
                    </a:lnTo>
                    <a:lnTo>
                      <a:pt x="199" y="192"/>
                    </a:lnTo>
                    <a:lnTo>
                      <a:pt x="214" y="168"/>
                    </a:lnTo>
                    <a:lnTo>
                      <a:pt x="230" y="145"/>
                    </a:lnTo>
                    <a:lnTo>
                      <a:pt x="243" y="120"/>
                    </a:lnTo>
                    <a:lnTo>
                      <a:pt x="258" y="97"/>
                    </a:lnTo>
                    <a:lnTo>
                      <a:pt x="270" y="73"/>
                    </a:lnTo>
                    <a:lnTo>
                      <a:pt x="283" y="48"/>
                    </a:lnTo>
                    <a:lnTo>
                      <a:pt x="292" y="23"/>
                    </a:lnTo>
                    <a:lnTo>
                      <a:pt x="302" y="0"/>
                    </a:lnTo>
                    <a:lnTo>
                      <a:pt x="302" y="0"/>
                    </a:lnTo>
                    <a:close/>
                  </a:path>
                </a:pathLst>
              </a:custGeom>
              <a:solidFill>
                <a:srgbClr val="D1D1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6" name="Freeform 111"/>
              <p:cNvSpPr>
                <a:spLocks/>
              </p:cNvSpPr>
              <p:nvPr/>
            </p:nvSpPr>
            <p:spPr bwMode="auto">
              <a:xfrm>
                <a:off x="5246936" y="3620786"/>
                <a:ext cx="154393" cy="258146"/>
              </a:xfrm>
              <a:custGeom>
                <a:avLst/>
                <a:gdLst>
                  <a:gd name="T0" fmla="*/ 494 w 500"/>
                  <a:gd name="T1" fmla="*/ 35 h 837"/>
                  <a:gd name="T2" fmla="*/ 479 w 500"/>
                  <a:gd name="T3" fmla="*/ 107 h 837"/>
                  <a:gd name="T4" fmla="*/ 460 w 500"/>
                  <a:gd name="T5" fmla="*/ 179 h 837"/>
                  <a:gd name="T6" fmla="*/ 433 w 500"/>
                  <a:gd name="T7" fmla="*/ 249 h 837"/>
                  <a:gd name="T8" fmla="*/ 405 w 500"/>
                  <a:gd name="T9" fmla="*/ 318 h 837"/>
                  <a:gd name="T10" fmla="*/ 367 w 500"/>
                  <a:gd name="T11" fmla="*/ 386 h 837"/>
                  <a:gd name="T12" fmla="*/ 325 w 500"/>
                  <a:gd name="T13" fmla="*/ 455 h 837"/>
                  <a:gd name="T14" fmla="*/ 279 w 500"/>
                  <a:gd name="T15" fmla="*/ 519 h 837"/>
                  <a:gd name="T16" fmla="*/ 243 w 500"/>
                  <a:gd name="T17" fmla="*/ 563 h 837"/>
                  <a:gd name="T18" fmla="*/ 220 w 500"/>
                  <a:gd name="T19" fmla="*/ 588 h 837"/>
                  <a:gd name="T20" fmla="*/ 197 w 500"/>
                  <a:gd name="T21" fmla="*/ 613 h 837"/>
                  <a:gd name="T22" fmla="*/ 175 w 500"/>
                  <a:gd name="T23" fmla="*/ 639 h 837"/>
                  <a:gd name="T24" fmla="*/ 152 w 500"/>
                  <a:gd name="T25" fmla="*/ 662 h 837"/>
                  <a:gd name="T26" fmla="*/ 129 w 500"/>
                  <a:gd name="T27" fmla="*/ 687 h 837"/>
                  <a:gd name="T28" fmla="*/ 106 w 500"/>
                  <a:gd name="T29" fmla="*/ 713 h 837"/>
                  <a:gd name="T30" fmla="*/ 83 w 500"/>
                  <a:gd name="T31" fmla="*/ 738 h 837"/>
                  <a:gd name="T32" fmla="*/ 61 w 500"/>
                  <a:gd name="T33" fmla="*/ 765 h 837"/>
                  <a:gd name="T34" fmla="*/ 40 w 500"/>
                  <a:gd name="T35" fmla="*/ 788 h 837"/>
                  <a:gd name="T36" fmla="*/ 21 w 500"/>
                  <a:gd name="T37" fmla="*/ 808 h 837"/>
                  <a:gd name="T38" fmla="*/ 5 w 500"/>
                  <a:gd name="T39" fmla="*/ 827 h 837"/>
                  <a:gd name="T40" fmla="*/ 2 w 500"/>
                  <a:gd name="T41" fmla="*/ 816 h 837"/>
                  <a:gd name="T42" fmla="*/ 13 w 500"/>
                  <a:gd name="T43" fmla="*/ 780 h 837"/>
                  <a:gd name="T44" fmla="*/ 28 w 500"/>
                  <a:gd name="T45" fmla="*/ 731 h 837"/>
                  <a:gd name="T46" fmla="*/ 53 w 500"/>
                  <a:gd name="T47" fmla="*/ 677 h 837"/>
                  <a:gd name="T48" fmla="*/ 83 w 500"/>
                  <a:gd name="T49" fmla="*/ 624 h 837"/>
                  <a:gd name="T50" fmla="*/ 118 w 500"/>
                  <a:gd name="T51" fmla="*/ 573 h 837"/>
                  <a:gd name="T52" fmla="*/ 154 w 500"/>
                  <a:gd name="T53" fmla="*/ 525 h 837"/>
                  <a:gd name="T54" fmla="*/ 194 w 500"/>
                  <a:gd name="T55" fmla="*/ 474 h 837"/>
                  <a:gd name="T56" fmla="*/ 233 w 500"/>
                  <a:gd name="T57" fmla="*/ 424 h 837"/>
                  <a:gd name="T58" fmla="*/ 273 w 500"/>
                  <a:gd name="T59" fmla="*/ 377 h 837"/>
                  <a:gd name="T60" fmla="*/ 308 w 500"/>
                  <a:gd name="T61" fmla="*/ 333 h 837"/>
                  <a:gd name="T62" fmla="*/ 334 w 500"/>
                  <a:gd name="T63" fmla="*/ 299 h 837"/>
                  <a:gd name="T64" fmla="*/ 359 w 500"/>
                  <a:gd name="T65" fmla="*/ 263 h 837"/>
                  <a:gd name="T66" fmla="*/ 384 w 500"/>
                  <a:gd name="T67" fmla="*/ 227 h 837"/>
                  <a:gd name="T68" fmla="*/ 405 w 500"/>
                  <a:gd name="T69" fmla="*/ 187 h 837"/>
                  <a:gd name="T70" fmla="*/ 425 w 500"/>
                  <a:gd name="T71" fmla="*/ 147 h 837"/>
                  <a:gd name="T72" fmla="*/ 443 w 500"/>
                  <a:gd name="T73" fmla="*/ 107 h 837"/>
                  <a:gd name="T74" fmla="*/ 458 w 500"/>
                  <a:gd name="T75" fmla="*/ 65 h 837"/>
                  <a:gd name="T76" fmla="*/ 475 w 500"/>
                  <a:gd name="T77" fmla="*/ 33 h 837"/>
                  <a:gd name="T78" fmla="*/ 486 w 500"/>
                  <a:gd name="T79" fmla="*/ 10 h 837"/>
                  <a:gd name="T80" fmla="*/ 500 w 500"/>
                  <a:gd name="T81" fmla="*/ 0 h 8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00" h="837">
                    <a:moveTo>
                      <a:pt x="500" y="0"/>
                    </a:moveTo>
                    <a:lnTo>
                      <a:pt x="494" y="35"/>
                    </a:lnTo>
                    <a:lnTo>
                      <a:pt x="488" y="73"/>
                    </a:lnTo>
                    <a:lnTo>
                      <a:pt x="479" y="107"/>
                    </a:lnTo>
                    <a:lnTo>
                      <a:pt x="471" y="145"/>
                    </a:lnTo>
                    <a:lnTo>
                      <a:pt x="460" y="179"/>
                    </a:lnTo>
                    <a:lnTo>
                      <a:pt x="448" y="215"/>
                    </a:lnTo>
                    <a:lnTo>
                      <a:pt x="433" y="249"/>
                    </a:lnTo>
                    <a:lnTo>
                      <a:pt x="422" y="287"/>
                    </a:lnTo>
                    <a:lnTo>
                      <a:pt x="405" y="318"/>
                    </a:lnTo>
                    <a:lnTo>
                      <a:pt x="387" y="352"/>
                    </a:lnTo>
                    <a:lnTo>
                      <a:pt x="367" y="386"/>
                    </a:lnTo>
                    <a:lnTo>
                      <a:pt x="348" y="421"/>
                    </a:lnTo>
                    <a:lnTo>
                      <a:pt x="325" y="455"/>
                    </a:lnTo>
                    <a:lnTo>
                      <a:pt x="302" y="487"/>
                    </a:lnTo>
                    <a:lnTo>
                      <a:pt x="279" y="519"/>
                    </a:lnTo>
                    <a:lnTo>
                      <a:pt x="256" y="554"/>
                    </a:lnTo>
                    <a:lnTo>
                      <a:pt x="243" y="563"/>
                    </a:lnTo>
                    <a:lnTo>
                      <a:pt x="232" y="575"/>
                    </a:lnTo>
                    <a:lnTo>
                      <a:pt x="220" y="588"/>
                    </a:lnTo>
                    <a:lnTo>
                      <a:pt x="209" y="599"/>
                    </a:lnTo>
                    <a:lnTo>
                      <a:pt x="197" y="613"/>
                    </a:lnTo>
                    <a:lnTo>
                      <a:pt x="186" y="624"/>
                    </a:lnTo>
                    <a:lnTo>
                      <a:pt x="175" y="639"/>
                    </a:lnTo>
                    <a:lnTo>
                      <a:pt x="163" y="651"/>
                    </a:lnTo>
                    <a:lnTo>
                      <a:pt x="152" y="662"/>
                    </a:lnTo>
                    <a:lnTo>
                      <a:pt x="140" y="677"/>
                    </a:lnTo>
                    <a:lnTo>
                      <a:pt x="129" y="687"/>
                    </a:lnTo>
                    <a:lnTo>
                      <a:pt x="118" y="702"/>
                    </a:lnTo>
                    <a:lnTo>
                      <a:pt x="106" y="713"/>
                    </a:lnTo>
                    <a:lnTo>
                      <a:pt x="95" y="727"/>
                    </a:lnTo>
                    <a:lnTo>
                      <a:pt x="83" y="738"/>
                    </a:lnTo>
                    <a:lnTo>
                      <a:pt x="72" y="753"/>
                    </a:lnTo>
                    <a:lnTo>
                      <a:pt x="61" y="765"/>
                    </a:lnTo>
                    <a:lnTo>
                      <a:pt x="51" y="774"/>
                    </a:lnTo>
                    <a:lnTo>
                      <a:pt x="40" y="788"/>
                    </a:lnTo>
                    <a:lnTo>
                      <a:pt x="30" y="799"/>
                    </a:lnTo>
                    <a:lnTo>
                      <a:pt x="21" y="808"/>
                    </a:lnTo>
                    <a:lnTo>
                      <a:pt x="13" y="818"/>
                    </a:lnTo>
                    <a:lnTo>
                      <a:pt x="5" y="827"/>
                    </a:lnTo>
                    <a:lnTo>
                      <a:pt x="0" y="837"/>
                    </a:lnTo>
                    <a:lnTo>
                      <a:pt x="2" y="816"/>
                    </a:lnTo>
                    <a:lnTo>
                      <a:pt x="7" y="799"/>
                    </a:lnTo>
                    <a:lnTo>
                      <a:pt x="13" y="780"/>
                    </a:lnTo>
                    <a:lnTo>
                      <a:pt x="19" y="759"/>
                    </a:lnTo>
                    <a:lnTo>
                      <a:pt x="28" y="731"/>
                    </a:lnTo>
                    <a:lnTo>
                      <a:pt x="40" y="704"/>
                    </a:lnTo>
                    <a:lnTo>
                      <a:pt x="53" y="677"/>
                    </a:lnTo>
                    <a:lnTo>
                      <a:pt x="68" y="651"/>
                    </a:lnTo>
                    <a:lnTo>
                      <a:pt x="83" y="624"/>
                    </a:lnTo>
                    <a:lnTo>
                      <a:pt x="100" y="597"/>
                    </a:lnTo>
                    <a:lnTo>
                      <a:pt x="118" y="573"/>
                    </a:lnTo>
                    <a:lnTo>
                      <a:pt x="137" y="552"/>
                    </a:lnTo>
                    <a:lnTo>
                      <a:pt x="154" y="525"/>
                    </a:lnTo>
                    <a:lnTo>
                      <a:pt x="175" y="500"/>
                    </a:lnTo>
                    <a:lnTo>
                      <a:pt x="194" y="474"/>
                    </a:lnTo>
                    <a:lnTo>
                      <a:pt x="214" y="451"/>
                    </a:lnTo>
                    <a:lnTo>
                      <a:pt x="233" y="424"/>
                    </a:lnTo>
                    <a:lnTo>
                      <a:pt x="254" y="402"/>
                    </a:lnTo>
                    <a:lnTo>
                      <a:pt x="273" y="377"/>
                    </a:lnTo>
                    <a:lnTo>
                      <a:pt x="294" y="352"/>
                    </a:lnTo>
                    <a:lnTo>
                      <a:pt x="308" y="333"/>
                    </a:lnTo>
                    <a:lnTo>
                      <a:pt x="321" y="316"/>
                    </a:lnTo>
                    <a:lnTo>
                      <a:pt x="334" y="299"/>
                    </a:lnTo>
                    <a:lnTo>
                      <a:pt x="348" y="282"/>
                    </a:lnTo>
                    <a:lnTo>
                      <a:pt x="359" y="263"/>
                    </a:lnTo>
                    <a:lnTo>
                      <a:pt x="372" y="244"/>
                    </a:lnTo>
                    <a:lnTo>
                      <a:pt x="384" y="227"/>
                    </a:lnTo>
                    <a:lnTo>
                      <a:pt x="395" y="208"/>
                    </a:lnTo>
                    <a:lnTo>
                      <a:pt x="405" y="187"/>
                    </a:lnTo>
                    <a:lnTo>
                      <a:pt x="416" y="168"/>
                    </a:lnTo>
                    <a:lnTo>
                      <a:pt x="425" y="147"/>
                    </a:lnTo>
                    <a:lnTo>
                      <a:pt x="437" y="128"/>
                    </a:lnTo>
                    <a:lnTo>
                      <a:pt x="443" y="107"/>
                    </a:lnTo>
                    <a:lnTo>
                      <a:pt x="450" y="86"/>
                    </a:lnTo>
                    <a:lnTo>
                      <a:pt x="458" y="65"/>
                    </a:lnTo>
                    <a:lnTo>
                      <a:pt x="467" y="46"/>
                    </a:lnTo>
                    <a:lnTo>
                      <a:pt x="475" y="33"/>
                    </a:lnTo>
                    <a:lnTo>
                      <a:pt x="481" y="21"/>
                    </a:lnTo>
                    <a:lnTo>
                      <a:pt x="486" y="10"/>
                    </a:lnTo>
                    <a:lnTo>
                      <a:pt x="500" y="0"/>
                    </a:lnTo>
                    <a:lnTo>
                      <a:pt x="500" y="0"/>
                    </a:lnTo>
                    <a:close/>
                  </a:path>
                </a:pathLst>
              </a:custGeom>
              <a:solidFill>
                <a:srgbClr val="D1D1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7" name="Freeform 112"/>
              <p:cNvSpPr>
                <a:spLocks/>
              </p:cNvSpPr>
              <p:nvPr/>
            </p:nvSpPr>
            <p:spPr bwMode="auto">
              <a:xfrm>
                <a:off x="5387743" y="3622638"/>
                <a:ext cx="71639" cy="322373"/>
              </a:xfrm>
              <a:custGeom>
                <a:avLst/>
                <a:gdLst>
                  <a:gd name="T0" fmla="*/ 224 w 232"/>
                  <a:gd name="T1" fmla="*/ 23 h 1044"/>
                  <a:gd name="T2" fmla="*/ 209 w 232"/>
                  <a:gd name="T3" fmla="*/ 70 h 1044"/>
                  <a:gd name="T4" fmla="*/ 197 w 232"/>
                  <a:gd name="T5" fmla="*/ 118 h 1044"/>
                  <a:gd name="T6" fmla="*/ 186 w 232"/>
                  <a:gd name="T7" fmla="*/ 167 h 1044"/>
                  <a:gd name="T8" fmla="*/ 175 w 232"/>
                  <a:gd name="T9" fmla="*/ 219 h 1044"/>
                  <a:gd name="T10" fmla="*/ 165 w 232"/>
                  <a:gd name="T11" fmla="*/ 268 h 1044"/>
                  <a:gd name="T12" fmla="*/ 156 w 232"/>
                  <a:gd name="T13" fmla="*/ 319 h 1044"/>
                  <a:gd name="T14" fmla="*/ 150 w 232"/>
                  <a:gd name="T15" fmla="*/ 371 h 1044"/>
                  <a:gd name="T16" fmla="*/ 142 w 232"/>
                  <a:gd name="T17" fmla="*/ 430 h 1044"/>
                  <a:gd name="T18" fmla="*/ 135 w 232"/>
                  <a:gd name="T19" fmla="*/ 491 h 1044"/>
                  <a:gd name="T20" fmla="*/ 131 w 232"/>
                  <a:gd name="T21" fmla="*/ 553 h 1044"/>
                  <a:gd name="T22" fmla="*/ 131 w 232"/>
                  <a:gd name="T23" fmla="*/ 614 h 1044"/>
                  <a:gd name="T24" fmla="*/ 131 w 232"/>
                  <a:gd name="T25" fmla="*/ 675 h 1044"/>
                  <a:gd name="T26" fmla="*/ 133 w 232"/>
                  <a:gd name="T27" fmla="*/ 736 h 1044"/>
                  <a:gd name="T28" fmla="*/ 137 w 232"/>
                  <a:gd name="T29" fmla="*/ 799 h 1044"/>
                  <a:gd name="T30" fmla="*/ 146 w 232"/>
                  <a:gd name="T31" fmla="*/ 859 h 1044"/>
                  <a:gd name="T32" fmla="*/ 150 w 232"/>
                  <a:gd name="T33" fmla="*/ 905 h 1044"/>
                  <a:gd name="T34" fmla="*/ 142 w 232"/>
                  <a:gd name="T35" fmla="*/ 935 h 1044"/>
                  <a:gd name="T36" fmla="*/ 131 w 232"/>
                  <a:gd name="T37" fmla="*/ 964 h 1044"/>
                  <a:gd name="T38" fmla="*/ 118 w 232"/>
                  <a:gd name="T39" fmla="*/ 991 h 1044"/>
                  <a:gd name="T40" fmla="*/ 106 w 232"/>
                  <a:gd name="T41" fmla="*/ 1013 h 1044"/>
                  <a:gd name="T42" fmla="*/ 99 w 232"/>
                  <a:gd name="T43" fmla="*/ 1034 h 1044"/>
                  <a:gd name="T44" fmla="*/ 80 w 232"/>
                  <a:gd name="T45" fmla="*/ 1008 h 1044"/>
                  <a:gd name="T46" fmla="*/ 57 w 232"/>
                  <a:gd name="T47" fmla="*/ 935 h 1044"/>
                  <a:gd name="T48" fmla="*/ 40 w 232"/>
                  <a:gd name="T49" fmla="*/ 861 h 1044"/>
                  <a:gd name="T50" fmla="*/ 28 w 232"/>
                  <a:gd name="T51" fmla="*/ 785 h 1044"/>
                  <a:gd name="T52" fmla="*/ 19 w 232"/>
                  <a:gd name="T53" fmla="*/ 711 h 1044"/>
                  <a:gd name="T54" fmla="*/ 11 w 232"/>
                  <a:gd name="T55" fmla="*/ 633 h 1044"/>
                  <a:gd name="T56" fmla="*/ 4 w 232"/>
                  <a:gd name="T57" fmla="*/ 553 h 1044"/>
                  <a:gd name="T58" fmla="*/ 2 w 232"/>
                  <a:gd name="T59" fmla="*/ 475 h 1044"/>
                  <a:gd name="T60" fmla="*/ 0 w 232"/>
                  <a:gd name="T61" fmla="*/ 403 h 1044"/>
                  <a:gd name="T62" fmla="*/ 9 w 232"/>
                  <a:gd name="T63" fmla="*/ 342 h 1044"/>
                  <a:gd name="T64" fmla="*/ 28 w 232"/>
                  <a:gd name="T65" fmla="*/ 281 h 1044"/>
                  <a:gd name="T66" fmla="*/ 57 w 232"/>
                  <a:gd name="T67" fmla="*/ 224 h 1044"/>
                  <a:gd name="T68" fmla="*/ 91 w 232"/>
                  <a:gd name="T69" fmla="*/ 169 h 1044"/>
                  <a:gd name="T70" fmla="*/ 127 w 232"/>
                  <a:gd name="T71" fmla="*/ 118 h 1044"/>
                  <a:gd name="T72" fmla="*/ 169 w 232"/>
                  <a:gd name="T73" fmla="*/ 68 h 1044"/>
                  <a:gd name="T74" fmla="*/ 211 w 232"/>
                  <a:gd name="T75" fmla="*/ 23 h 1044"/>
                  <a:gd name="T76" fmla="*/ 232 w 232"/>
                  <a:gd name="T77" fmla="*/ 0 h 10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32" h="1044">
                    <a:moveTo>
                      <a:pt x="232" y="0"/>
                    </a:moveTo>
                    <a:lnTo>
                      <a:pt x="224" y="23"/>
                    </a:lnTo>
                    <a:lnTo>
                      <a:pt x="217" y="46"/>
                    </a:lnTo>
                    <a:lnTo>
                      <a:pt x="209" y="70"/>
                    </a:lnTo>
                    <a:lnTo>
                      <a:pt x="203" y="95"/>
                    </a:lnTo>
                    <a:lnTo>
                      <a:pt x="197" y="118"/>
                    </a:lnTo>
                    <a:lnTo>
                      <a:pt x="192" y="143"/>
                    </a:lnTo>
                    <a:lnTo>
                      <a:pt x="186" y="167"/>
                    </a:lnTo>
                    <a:lnTo>
                      <a:pt x="180" y="194"/>
                    </a:lnTo>
                    <a:lnTo>
                      <a:pt x="175" y="219"/>
                    </a:lnTo>
                    <a:lnTo>
                      <a:pt x="169" y="243"/>
                    </a:lnTo>
                    <a:lnTo>
                      <a:pt x="165" y="268"/>
                    </a:lnTo>
                    <a:lnTo>
                      <a:pt x="161" y="295"/>
                    </a:lnTo>
                    <a:lnTo>
                      <a:pt x="156" y="319"/>
                    </a:lnTo>
                    <a:lnTo>
                      <a:pt x="154" y="346"/>
                    </a:lnTo>
                    <a:lnTo>
                      <a:pt x="150" y="371"/>
                    </a:lnTo>
                    <a:lnTo>
                      <a:pt x="148" y="399"/>
                    </a:lnTo>
                    <a:lnTo>
                      <a:pt x="142" y="430"/>
                    </a:lnTo>
                    <a:lnTo>
                      <a:pt x="139" y="460"/>
                    </a:lnTo>
                    <a:lnTo>
                      <a:pt x="135" y="491"/>
                    </a:lnTo>
                    <a:lnTo>
                      <a:pt x="135" y="521"/>
                    </a:lnTo>
                    <a:lnTo>
                      <a:pt x="131" y="553"/>
                    </a:lnTo>
                    <a:lnTo>
                      <a:pt x="131" y="582"/>
                    </a:lnTo>
                    <a:lnTo>
                      <a:pt x="131" y="614"/>
                    </a:lnTo>
                    <a:lnTo>
                      <a:pt x="131" y="645"/>
                    </a:lnTo>
                    <a:lnTo>
                      <a:pt x="131" y="675"/>
                    </a:lnTo>
                    <a:lnTo>
                      <a:pt x="131" y="705"/>
                    </a:lnTo>
                    <a:lnTo>
                      <a:pt x="133" y="736"/>
                    </a:lnTo>
                    <a:lnTo>
                      <a:pt x="135" y="766"/>
                    </a:lnTo>
                    <a:lnTo>
                      <a:pt x="137" y="799"/>
                    </a:lnTo>
                    <a:lnTo>
                      <a:pt x="140" y="829"/>
                    </a:lnTo>
                    <a:lnTo>
                      <a:pt x="146" y="859"/>
                    </a:lnTo>
                    <a:lnTo>
                      <a:pt x="152" y="890"/>
                    </a:lnTo>
                    <a:lnTo>
                      <a:pt x="150" y="905"/>
                    </a:lnTo>
                    <a:lnTo>
                      <a:pt x="148" y="920"/>
                    </a:lnTo>
                    <a:lnTo>
                      <a:pt x="142" y="935"/>
                    </a:lnTo>
                    <a:lnTo>
                      <a:pt x="139" y="951"/>
                    </a:lnTo>
                    <a:lnTo>
                      <a:pt x="131" y="964"/>
                    </a:lnTo>
                    <a:lnTo>
                      <a:pt x="125" y="977"/>
                    </a:lnTo>
                    <a:lnTo>
                      <a:pt x="118" y="991"/>
                    </a:lnTo>
                    <a:lnTo>
                      <a:pt x="112" y="1006"/>
                    </a:lnTo>
                    <a:lnTo>
                      <a:pt x="106" y="1013"/>
                    </a:lnTo>
                    <a:lnTo>
                      <a:pt x="102" y="1023"/>
                    </a:lnTo>
                    <a:lnTo>
                      <a:pt x="99" y="1034"/>
                    </a:lnTo>
                    <a:lnTo>
                      <a:pt x="97" y="1044"/>
                    </a:lnTo>
                    <a:lnTo>
                      <a:pt x="80" y="1008"/>
                    </a:lnTo>
                    <a:lnTo>
                      <a:pt x="68" y="970"/>
                    </a:lnTo>
                    <a:lnTo>
                      <a:pt x="57" y="935"/>
                    </a:lnTo>
                    <a:lnTo>
                      <a:pt x="49" y="899"/>
                    </a:lnTo>
                    <a:lnTo>
                      <a:pt x="40" y="861"/>
                    </a:lnTo>
                    <a:lnTo>
                      <a:pt x="32" y="825"/>
                    </a:lnTo>
                    <a:lnTo>
                      <a:pt x="28" y="785"/>
                    </a:lnTo>
                    <a:lnTo>
                      <a:pt x="23" y="749"/>
                    </a:lnTo>
                    <a:lnTo>
                      <a:pt x="19" y="711"/>
                    </a:lnTo>
                    <a:lnTo>
                      <a:pt x="13" y="671"/>
                    </a:lnTo>
                    <a:lnTo>
                      <a:pt x="11" y="633"/>
                    </a:lnTo>
                    <a:lnTo>
                      <a:pt x="9" y="595"/>
                    </a:lnTo>
                    <a:lnTo>
                      <a:pt x="4" y="553"/>
                    </a:lnTo>
                    <a:lnTo>
                      <a:pt x="2" y="517"/>
                    </a:lnTo>
                    <a:lnTo>
                      <a:pt x="2" y="475"/>
                    </a:lnTo>
                    <a:lnTo>
                      <a:pt x="0" y="439"/>
                    </a:lnTo>
                    <a:lnTo>
                      <a:pt x="0" y="403"/>
                    </a:lnTo>
                    <a:lnTo>
                      <a:pt x="2" y="373"/>
                    </a:lnTo>
                    <a:lnTo>
                      <a:pt x="9" y="342"/>
                    </a:lnTo>
                    <a:lnTo>
                      <a:pt x="19" y="312"/>
                    </a:lnTo>
                    <a:lnTo>
                      <a:pt x="28" y="281"/>
                    </a:lnTo>
                    <a:lnTo>
                      <a:pt x="42" y="253"/>
                    </a:lnTo>
                    <a:lnTo>
                      <a:pt x="57" y="224"/>
                    </a:lnTo>
                    <a:lnTo>
                      <a:pt x="74" y="198"/>
                    </a:lnTo>
                    <a:lnTo>
                      <a:pt x="91" y="169"/>
                    </a:lnTo>
                    <a:lnTo>
                      <a:pt x="108" y="144"/>
                    </a:lnTo>
                    <a:lnTo>
                      <a:pt x="127" y="118"/>
                    </a:lnTo>
                    <a:lnTo>
                      <a:pt x="150" y="93"/>
                    </a:lnTo>
                    <a:lnTo>
                      <a:pt x="169" y="68"/>
                    </a:lnTo>
                    <a:lnTo>
                      <a:pt x="190" y="46"/>
                    </a:lnTo>
                    <a:lnTo>
                      <a:pt x="211" y="23"/>
                    </a:lnTo>
                    <a:lnTo>
                      <a:pt x="232" y="0"/>
                    </a:lnTo>
                    <a:lnTo>
                      <a:pt x="232" y="0"/>
                    </a:lnTo>
                    <a:close/>
                  </a:path>
                </a:pathLst>
              </a:custGeom>
              <a:solidFill>
                <a:srgbClr val="D1D1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8" name="Freeform 114"/>
              <p:cNvSpPr>
                <a:spLocks/>
              </p:cNvSpPr>
              <p:nvPr/>
            </p:nvSpPr>
            <p:spPr bwMode="auto">
              <a:xfrm>
                <a:off x="5463704" y="3652282"/>
                <a:ext cx="51259" cy="188360"/>
              </a:xfrm>
              <a:custGeom>
                <a:avLst/>
                <a:gdLst>
                  <a:gd name="T0" fmla="*/ 167 w 167"/>
                  <a:gd name="T1" fmla="*/ 0 h 610"/>
                  <a:gd name="T2" fmla="*/ 156 w 167"/>
                  <a:gd name="T3" fmla="*/ 23 h 610"/>
                  <a:gd name="T4" fmla="*/ 146 w 167"/>
                  <a:gd name="T5" fmla="*/ 49 h 610"/>
                  <a:gd name="T6" fmla="*/ 137 w 167"/>
                  <a:gd name="T7" fmla="*/ 74 h 610"/>
                  <a:gd name="T8" fmla="*/ 131 w 167"/>
                  <a:gd name="T9" fmla="*/ 103 h 610"/>
                  <a:gd name="T10" fmla="*/ 125 w 167"/>
                  <a:gd name="T11" fmla="*/ 131 h 610"/>
                  <a:gd name="T12" fmla="*/ 120 w 167"/>
                  <a:gd name="T13" fmla="*/ 160 h 610"/>
                  <a:gd name="T14" fmla="*/ 116 w 167"/>
                  <a:gd name="T15" fmla="*/ 188 h 610"/>
                  <a:gd name="T16" fmla="*/ 114 w 167"/>
                  <a:gd name="T17" fmla="*/ 221 h 610"/>
                  <a:gd name="T18" fmla="*/ 108 w 167"/>
                  <a:gd name="T19" fmla="*/ 247 h 610"/>
                  <a:gd name="T20" fmla="*/ 105 w 167"/>
                  <a:gd name="T21" fmla="*/ 276 h 610"/>
                  <a:gd name="T22" fmla="*/ 101 w 167"/>
                  <a:gd name="T23" fmla="*/ 308 h 610"/>
                  <a:gd name="T24" fmla="*/ 97 w 167"/>
                  <a:gd name="T25" fmla="*/ 337 h 610"/>
                  <a:gd name="T26" fmla="*/ 91 w 167"/>
                  <a:gd name="T27" fmla="*/ 365 h 610"/>
                  <a:gd name="T28" fmla="*/ 86 w 167"/>
                  <a:gd name="T29" fmla="*/ 396 h 610"/>
                  <a:gd name="T30" fmla="*/ 80 w 167"/>
                  <a:gd name="T31" fmla="*/ 424 h 610"/>
                  <a:gd name="T32" fmla="*/ 74 w 167"/>
                  <a:gd name="T33" fmla="*/ 453 h 610"/>
                  <a:gd name="T34" fmla="*/ 70 w 167"/>
                  <a:gd name="T35" fmla="*/ 468 h 610"/>
                  <a:gd name="T36" fmla="*/ 67 w 167"/>
                  <a:gd name="T37" fmla="*/ 479 h 610"/>
                  <a:gd name="T38" fmla="*/ 61 w 167"/>
                  <a:gd name="T39" fmla="*/ 494 h 610"/>
                  <a:gd name="T40" fmla="*/ 57 w 167"/>
                  <a:gd name="T41" fmla="*/ 510 h 610"/>
                  <a:gd name="T42" fmla="*/ 51 w 167"/>
                  <a:gd name="T43" fmla="*/ 521 h 610"/>
                  <a:gd name="T44" fmla="*/ 46 w 167"/>
                  <a:gd name="T45" fmla="*/ 536 h 610"/>
                  <a:gd name="T46" fmla="*/ 40 w 167"/>
                  <a:gd name="T47" fmla="*/ 548 h 610"/>
                  <a:gd name="T48" fmla="*/ 36 w 167"/>
                  <a:gd name="T49" fmla="*/ 563 h 610"/>
                  <a:gd name="T50" fmla="*/ 27 w 167"/>
                  <a:gd name="T51" fmla="*/ 574 h 610"/>
                  <a:gd name="T52" fmla="*/ 19 w 167"/>
                  <a:gd name="T53" fmla="*/ 586 h 610"/>
                  <a:gd name="T54" fmla="*/ 10 w 167"/>
                  <a:gd name="T55" fmla="*/ 599 h 610"/>
                  <a:gd name="T56" fmla="*/ 2 w 167"/>
                  <a:gd name="T57" fmla="*/ 610 h 610"/>
                  <a:gd name="T58" fmla="*/ 0 w 167"/>
                  <a:gd name="T59" fmla="*/ 589 h 610"/>
                  <a:gd name="T60" fmla="*/ 0 w 167"/>
                  <a:gd name="T61" fmla="*/ 567 h 610"/>
                  <a:gd name="T62" fmla="*/ 0 w 167"/>
                  <a:gd name="T63" fmla="*/ 548 h 610"/>
                  <a:gd name="T64" fmla="*/ 0 w 167"/>
                  <a:gd name="T65" fmla="*/ 527 h 610"/>
                  <a:gd name="T66" fmla="*/ 0 w 167"/>
                  <a:gd name="T67" fmla="*/ 504 h 610"/>
                  <a:gd name="T68" fmla="*/ 0 w 167"/>
                  <a:gd name="T69" fmla="*/ 483 h 610"/>
                  <a:gd name="T70" fmla="*/ 2 w 167"/>
                  <a:gd name="T71" fmla="*/ 460 h 610"/>
                  <a:gd name="T72" fmla="*/ 6 w 167"/>
                  <a:gd name="T73" fmla="*/ 441 h 610"/>
                  <a:gd name="T74" fmla="*/ 6 w 167"/>
                  <a:gd name="T75" fmla="*/ 418 h 610"/>
                  <a:gd name="T76" fmla="*/ 8 w 167"/>
                  <a:gd name="T77" fmla="*/ 397 h 610"/>
                  <a:gd name="T78" fmla="*/ 10 w 167"/>
                  <a:gd name="T79" fmla="*/ 378 h 610"/>
                  <a:gd name="T80" fmla="*/ 15 w 167"/>
                  <a:gd name="T81" fmla="*/ 356 h 610"/>
                  <a:gd name="T82" fmla="*/ 17 w 167"/>
                  <a:gd name="T83" fmla="*/ 335 h 610"/>
                  <a:gd name="T84" fmla="*/ 21 w 167"/>
                  <a:gd name="T85" fmla="*/ 318 h 610"/>
                  <a:gd name="T86" fmla="*/ 27 w 167"/>
                  <a:gd name="T87" fmla="*/ 295 h 610"/>
                  <a:gd name="T88" fmla="*/ 32 w 167"/>
                  <a:gd name="T89" fmla="*/ 276 h 610"/>
                  <a:gd name="T90" fmla="*/ 34 w 167"/>
                  <a:gd name="T91" fmla="*/ 259 h 610"/>
                  <a:gd name="T92" fmla="*/ 38 w 167"/>
                  <a:gd name="T93" fmla="*/ 243 h 610"/>
                  <a:gd name="T94" fmla="*/ 42 w 167"/>
                  <a:gd name="T95" fmla="*/ 228 h 610"/>
                  <a:gd name="T96" fmla="*/ 48 w 167"/>
                  <a:gd name="T97" fmla="*/ 213 h 610"/>
                  <a:gd name="T98" fmla="*/ 51 w 167"/>
                  <a:gd name="T99" fmla="*/ 196 h 610"/>
                  <a:gd name="T100" fmla="*/ 57 w 167"/>
                  <a:gd name="T101" fmla="*/ 181 h 610"/>
                  <a:gd name="T102" fmla="*/ 63 w 167"/>
                  <a:gd name="T103" fmla="*/ 167 h 610"/>
                  <a:gd name="T104" fmla="*/ 68 w 167"/>
                  <a:gd name="T105" fmla="*/ 150 h 610"/>
                  <a:gd name="T106" fmla="*/ 74 w 167"/>
                  <a:gd name="T107" fmla="*/ 133 h 610"/>
                  <a:gd name="T108" fmla="*/ 80 w 167"/>
                  <a:gd name="T109" fmla="*/ 118 h 610"/>
                  <a:gd name="T110" fmla="*/ 87 w 167"/>
                  <a:gd name="T111" fmla="*/ 103 h 610"/>
                  <a:gd name="T112" fmla="*/ 95 w 167"/>
                  <a:gd name="T113" fmla="*/ 88 h 610"/>
                  <a:gd name="T114" fmla="*/ 101 w 167"/>
                  <a:gd name="T115" fmla="*/ 70 h 610"/>
                  <a:gd name="T116" fmla="*/ 110 w 167"/>
                  <a:gd name="T117" fmla="*/ 55 h 610"/>
                  <a:gd name="T118" fmla="*/ 118 w 167"/>
                  <a:gd name="T119" fmla="*/ 40 h 610"/>
                  <a:gd name="T120" fmla="*/ 129 w 167"/>
                  <a:gd name="T121" fmla="*/ 27 h 610"/>
                  <a:gd name="T122" fmla="*/ 167 w 167"/>
                  <a:gd name="T123" fmla="*/ 0 h 610"/>
                  <a:gd name="T124" fmla="*/ 167 w 167"/>
                  <a:gd name="T125" fmla="*/ 0 h 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67" h="610">
                    <a:moveTo>
                      <a:pt x="167" y="0"/>
                    </a:moveTo>
                    <a:lnTo>
                      <a:pt x="156" y="23"/>
                    </a:lnTo>
                    <a:lnTo>
                      <a:pt x="146" y="49"/>
                    </a:lnTo>
                    <a:lnTo>
                      <a:pt x="137" y="74"/>
                    </a:lnTo>
                    <a:lnTo>
                      <a:pt x="131" y="103"/>
                    </a:lnTo>
                    <a:lnTo>
                      <a:pt x="125" y="131"/>
                    </a:lnTo>
                    <a:lnTo>
                      <a:pt x="120" y="160"/>
                    </a:lnTo>
                    <a:lnTo>
                      <a:pt x="116" y="188"/>
                    </a:lnTo>
                    <a:lnTo>
                      <a:pt x="114" y="221"/>
                    </a:lnTo>
                    <a:lnTo>
                      <a:pt x="108" y="247"/>
                    </a:lnTo>
                    <a:lnTo>
                      <a:pt x="105" y="276"/>
                    </a:lnTo>
                    <a:lnTo>
                      <a:pt x="101" y="308"/>
                    </a:lnTo>
                    <a:lnTo>
                      <a:pt x="97" y="337"/>
                    </a:lnTo>
                    <a:lnTo>
                      <a:pt x="91" y="365"/>
                    </a:lnTo>
                    <a:lnTo>
                      <a:pt x="86" y="396"/>
                    </a:lnTo>
                    <a:lnTo>
                      <a:pt x="80" y="424"/>
                    </a:lnTo>
                    <a:lnTo>
                      <a:pt x="74" y="453"/>
                    </a:lnTo>
                    <a:lnTo>
                      <a:pt x="70" y="468"/>
                    </a:lnTo>
                    <a:lnTo>
                      <a:pt x="67" y="479"/>
                    </a:lnTo>
                    <a:lnTo>
                      <a:pt x="61" y="494"/>
                    </a:lnTo>
                    <a:lnTo>
                      <a:pt x="57" y="510"/>
                    </a:lnTo>
                    <a:lnTo>
                      <a:pt x="51" y="521"/>
                    </a:lnTo>
                    <a:lnTo>
                      <a:pt x="46" y="536"/>
                    </a:lnTo>
                    <a:lnTo>
                      <a:pt x="40" y="548"/>
                    </a:lnTo>
                    <a:lnTo>
                      <a:pt x="36" y="563"/>
                    </a:lnTo>
                    <a:lnTo>
                      <a:pt x="27" y="574"/>
                    </a:lnTo>
                    <a:lnTo>
                      <a:pt x="19" y="586"/>
                    </a:lnTo>
                    <a:lnTo>
                      <a:pt x="10" y="599"/>
                    </a:lnTo>
                    <a:lnTo>
                      <a:pt x="2" y="610"/>
                    </a:lnTo>
                    <a:lnTo>
                      <a:pt x="0" y="589"/>
                    </a:lnTo>
                    <a:lnTo>
                      <a:pt x="0" y="567"/>
                    </a:lnTo>
                    <a:lnTo>
                      <a:pt x="0" y="548"/>
                    </a:lnTo>
                    <a:lnTo>
                      <a:pt x="0" y="527"/>
                    </a:lnTo>
                    <a:lnTo>
                      <a:pt x="0" y="504"/>
                    </a:lnTo>
                    <a:lnTo>
                      <a:pt x="0" y="483"/>
                    </a:lnTo>
                    <a:lnTo>
                      <a:pt x="2" y="460"/>
                    </a:lnTo>
                    <a:lnTo>
                      <a:pt x="6" y="441"/>
                    </a:lnTo>
                    <a:lnTo>
                      <a:pt x="6" y="418"/>
                    </a:lnTo>
                    <a:lnTo>
                      <a:pt x="8" y="397"/>
                    </a:lnTo>
                    <a:lnTo>
                      <a:pt x="10" y="378"/>
                    </a:lnTo>
                    <a:lnTo>
                      <a:pt x="15" y="356"/>
                    </a:lnTo>
                    <a:lnTo>
                      <a:pt x="17" y="335"/>
                    </a:lnTo>
                    <a:lnTo>
                      <a:pt x="21" y="318"/>
                    </a:lnTo>
                    <a:lnTo>
                      <a:pt x="27" y="295"/>
                    </a:lnTo>
                    <a:lnTo>
                      <a:pt x="32" y="276"/>
                    </a:lnTo>
                    <a:lnTo>
                      <a:pt x="34" y="259"/>
                    </a:lnTo>
                    <a:lnTo>
                      <a:pt x="38" y="243"/>
                    </a:lnTo>
                    <a:lnTo>
                      <a:pt x="42" y="228"/>
                    </a:lnTo>
                    <a:lnTo>
                      <a:pt x="48" y="213"/>
                    </a:lnTo>
                    <a:lnTo>
                      <a:pt x="51" y="196"/>
                    </a:lnTo>
                    <a:lnTo>
                      <a:pt x="57" y="181"/>
                    </a:lnTo>
                    <a:lnTo>
                      <a:pt x="63" y="167"/>
                    </a:lnTo>
                    <a:lnTo>
                      <a:pt x="68" y="150"/>
                    </a:lnTo>
                    <a:lnTo>
                      <a:pt x="74" y="133"/>
                    </a:lnTo>
                    <a:lnTo>
                      <a:pt x="80" y="118"/>
                    </a:lnTo>
                    <a:lnTo>
                      <a:pt x="87" y="103"/>
                    </a:lnTo>
                    <a:lnTo>
                      <a:pt x="95" y="88"/>
                    </a:lnTo>
                    <a:lnTo>
                      <a:pt x="101" y="70"/>
                    </a:lnTo>
                    <a:lnTo>
                      <a:pt x="110" y="55"/>
                    </a:lnTo>
                    <a:lnTo>
                      <a:pt x="118" y="40"/>
                    </a:lnTo>
                    <a:lnTo>
                      <a:pt x="129" y="27"/>
                    </a:lnTo>
                    <a:lnTo>
                      <a:pt x="167" y="0"/>
                    </a:lnTo>
                    <a:lnTo>
                      <a:pt x="167" y="0"/>
                    </a:lnTo>
                    <a:close/>
                  </a:path>
                </a:pathLst>
              </a:custGeom>
              <a:solidFill>
                <a:srgbClr val="D1D1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9" name="Freeform 118"/>
              <p:cNvSpPr>
                <a:spLocks/>
              </p:cNvSpPr>
              <p:nvPr/>
            </p:nvSpPr>
            <p:spPr bwMode="auto">
              <a:xfrm>
                <a:off x="5645271" y="3668338"/>
                <a:ext cx="94489" cy="287789"/>
              </a:xfrm>
              <a:custGeom>
                <a:avLst/>
                <a:gdLst>
                  <a:gd name="T0" fmla="*/ 291 w 306"/>
                  <a:gd name="T1" fmla="*/ 12 h 932"/>
                  <a:gd name="T2" fmla="*/ 306 w 306"/>
                  <a:gd name="T3" fmla="*/ 37 h 932"/>
                  <a:gd name="T4" fmla="*/ 299 w 306"/>
                  <a:gd name="T5" fmla="*/ 73 h 932"/>
                  <a:gd name="T6" fmla="*/ 281 w 306"/>
                  <a:gd name="T7" fmla="*/ 101 h 932"/>
                  <a:gd name="T8" fmla="*/ 268 w 306"/>
                  <a:gd name="T9" fmla="*/ 124 h 932"/>
                  <a:gd name="T10" fmla="*/ 253 w 306"/>
                  <a:gd name="T11" fmla="*/ 145 h 932"/>
                  <a:gd name="T12" fmla="*/ 238 w 306"/>
                  <a:gd name="T13" fmla="*/ 166 h 932"/>
                  <a:gd name="T14" fmla="*/ 221 w 306"/>
                  <a:gd name="T15" fmla="*/ 196 h 932"/>
                  <a:gd name="T16" fmla="*/ 194 w 306"/>
                  <a:gd name="T17" fmla="*/ 257 h 932"/>
                  <a:gd name="T18" fmla="*/ 160 w 306"/>
                  <a:gd name="T19" fmla="*/ 339 h 932"/>
                  <a:gd name="T20" fmla="*/ 128 w 306"/>
                  <a:gd name="T21" fmla="*/ 421 h 932"/>
                  <a:gd name="T22" fmla="*/ 101 w 306"/>
                  <a:gd name="T23" fmla="*/ 506 h 932"/>
                  <a:gd name="T24" fmla="*/ 76 w 306"/>
                  <a:gd name="T25" fmla="*/ 592 h 932"/>
                  <a:gd name="T26" fmla="*/ 55 w 306"/>
                  <a:gd name="T27" fmla="*/ 677 h 932"/>
                  <a:gd name="T28" fmla="*/ 42 w 306"/>
                  <a:gd name="T29" fmla="*/ 767 h 932"/>
                  <a:gd name="T30" fmla="*/ 34 w 306"/>
                  <a:gd name="T31" fmla="*/ 858 h 932"/>
                  <a:gd name="T32" fmla="*/ 6 w 306"/>
                  <a:gd name="T33" fmla="*/ 932 h 932"/>
                  <a:gd name="T34" fmla="*/ 0 w 306"/>
                  <a:gd name="T35" fmla="*/ 862 h 932"/>
                  <a:gd name="T36" fmla="*/ 0 w 306"/>
                  <a:gd name="T37" fmla="*/ 791 h 932"/>
                  <a:gd name="T38" fmla="*/ 2 w 306"/>
                  <a:gd name="T39" fmla="*/ 723 h 932"/>
                  <a:gd name="T40" fmla="*/ 8 w 306"/>
                  <a:gd name="T41" fmla="*/ 656 h 932"/>
                  <a:gd name="T42" fmla="*/ 13 w 306"/>
                  <a:gd name="T43" fmla="*/ 586 h 932"/>
                  <a:gd name="T44" fmla="*/ 25 w 306"/>
                  <a:gd name="T45" fmla="*/ 521 h 932"/>
                  <a:gd name="T46" fmla="*/ 40 w 306"/>
                  <a:gd name="T47" fmla="*/ 453 h 932"/>
                  <a:gd name="T48" fmla="*/ 61 w 306"/>
                  <a:gd name="T49" fmla="*/ 390 h 932"/>
                  <a:gd name="T50" fmla="*/ 76 w 306"/>
                  <a:gd name="T51" fmla="*/ 339 h 932"/>
                  <a:gd name="T52" fmla="*/ 97 w 306"/>
                  <a:gd name="T53" fmla="*/ 287 h 932"/>
                  <a:gd name="T54" fmla="*/ 118 w 306"/>
                  <a:gd name="T55" fmla="*/ 236 h 932"/>
                  <a:gd name="T56" fmla="*/ 145 w 306"/>
                  <a:gd name="T57" fmla="*/ 189 h 932"/>
                  <a:gd name="T58" fmla="*/ 171 w 306"/>
                  <a:gd name="T59" fmla="*/ 139 h 932"/>
                  <a:gd name="T60" fmla="*/ 204 w 306"/>
                  <a:gd name="T61" fmla="*/ 92 h 932"/>
                  <a:gd name="T62" fmla="*/ 238 w 306"/>
                  <a:gd name="T63" fmla="*/ 46 h 932"/>
                  <a:gd name="T64" fmla="*/ 276 w 306"/>
                  <a:gd name="T65" fmla="*/ 0 h 9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06" h="932">
                    <a:moveTo>
                      <a:pt x="276" y="0"/>
                    </a:moveTo>
                    <a:lnTo>
                      <a:pt x="291" y="12"/>
                    </a:lnTo>
                    <a:lnTo>
                      <a:pt x="302" y="23"/>
                    </a:lnTo>
                    <a:lnTo>
                      <a:pt x="306" y="37"/>
                    </a:lnTo>
                    <a:lnTo>
                      <a:pt x="306" y="54"/>
                    </a:lnTo>
                    <a:lnTo>
                      <a:pt x="299" y="73"/>
                    </a:lnTo>
                    <a:lnTo>
                      <a:pt x="289" y="92"/>
                    </a:lnTo>
                    <a:lnTo>
                      <a:pt x="281" y="101"/>
                    </a:lnTo>
                    <a:lnTo>
                      <a:pt x="276" y="113"/>
                    </a:lnTo>
                    <a:lnTo>
                      <a:pt x="268" y="124"/>
                    </a:lnTo>
                    <a:lnTo>
                      <a:pt x="262" y="135"/>
                    </a:lnTo>
                    <a:lnTo>
                      <a:pt x="253" y="145"/>
                    </a:lnTo>
                    <a:lnTo>
                      <a:pt x="245" y="156"/>
                    </a:lnTo>
                    <a:lnTo>
                      <a:pt x="238" y="166"/>
                    </a:lnTo>
                    <a:lnTo>
                      <a:pt x="232" y="177"/>
                    </a:lnTo>
                    <a:lnTo>
                      <a:pt x="221" y="196"/>
                    </a:lnTo>
                    <a:lnTo>
                      <a:pt x="213" y="217"/>
                    </a:lnTo>
                    <a:lnTo>
                      <a:pt x="194" y="257"/>
                    </a:lnTo>
                    <a:lnTo>
                      <a:pt x="177" y="297"/>
                    </a:lnTo>
                    <a:lnTo>
                      <a:pt x="160" y="339"/>
                    </a:lnTo>
                    <a:lnTo>
                      <a:pt x="145" y="381"/>
                    </a:lnTo>
                    <a:lnTo>
                      <a:pt x="128" y="421"/>
                    </a:lnTo>
                    <a:lnTo>
                      <a:pt x="114" y="462"/>
                    </a:lnTo>
                    <a:lnTo>
                      <a:pt x="101" y="506"/>
                    </a:lnTo>
                    <a:lnTo>
                      <a:pt x="89" y="550"/>
                    </a:lnTo>
                    <a:lnTo>
                      <a:pt x="76" y="592"/>
                    </a:lnTo>
                    <a:lnTo>
                      <a:pt x="67" y="635"/>
                    </a:lnTo>
                    <a:lnTo>
                      <a:pt x="55" y="677"/>
                    </a:lnTo>
                    <a:lnTo>
                      <a:pt x="50" y="723"/>
                    </a:lnTo>
                    <a:lnTo>
                      <a:pt x="42" y="767"/>
                    </a:lnTo>
                    <a:lnTo>
                      <a:pt x="38" y="812"/>
                    </a:lnTo>
                    <a:lnTo>
                      <a:pt x="34" y="858"/>
                    </a:lnTo>
                    <a:lnTo>
                      <a:pt x="34" y="905"/>
                    </a:lnTo>
                    <a:lnTo>
                      <a:pt x="6" y="932"/>
                    </a:lnTo>
                    <a:lnTo>
                      <a:pt x="2" y="894"/>
                    </a:lnTo>
                    <a:lnTo>
                      <a:pt x="0" y="862"/>
                    </a:lnTo>
                    <a:lnTo>
                      <a:pt x="0" y="824"/>
                    </a:lnTo>
                    <a:lnTo>
                      <a:pt x="0" y="791"/>
                    </a:lnTo>
                    <a:lnTo>
                      <a:pt x="0" y="757"/>
                    </a:lnTo>
                    <a:lnTo>
                      <a:pt x="2" y="723"/>
                    </a:lnTo>
                    <a:lnTo>
                      <a:pt x="4" y="689"/>
                    </a:lnTo>
                    <a:lnTo>
                      <a:pt x="8" y="656"/>
                    </a:lnTo>
                    <a:lnTo>
                      <a:pt x="10" y="620"/>
                    </a:lnTo>
                    <a:lnTo>
                      <a:pt x="13" y="586"/>
                    </a:lnTo>
                    <a:lnTo>
                      <a:pt x="19" y="552"/>
                    </a:lnTo>
                    <a:lnTo>
                      <a:pt x="25" y="521"/>
                    </a:lnTo>
                    <a:lnTo>
                      <a:pt x="31" y="487"/>
                    </a:lnTo>
                    <a:lnTo>
                      <a:pt x="40" y="453"/>
                    </a:lnTo>
                    <a:lnTo>
                      <a:pt x="50" y="421"/>
                    </a:lnTo>
                    <a:lnTo>
                      <a:pt x="61" y="390"/>
                    </a:lnTo>
                    <a:lnTo>
                      <a:pt x="67" y="364"/>
                    </a:lnTo>
                    <a:lnTo>
                      <a:pt x="76" y="339"/>
                    </a:lnTo>
                    <a:lnTo>
                      <a:pt x="86" y="312"/>
                    </a:lnTo>
                    <a:lnTo>
                      <a:pt x="97" y="287"/>
                    </a:lnTo>
                    <a:lnTo>
                      <a:pt x="107" y="261"/>
                    </a:lnTo>
                    <a:lnTo>
                      <a:pt x="118" y="236"/>
                    </a:lnTo>
                    <a:lnTo>
                      <a:pt x="131" y="213"/>
                    </a:lnTo>
                    <a:lnTo>
                      <a:pt x="145" y="189"/>
                    </a:lnTo>
                    <a:lnTo>
                      <a:pt x="156" y="164"/>
                    </a:lnTo>
                    <a:lnTo>
                      <a:pt x="171" y="139"/>
                    </a:lnTo>
                    <a:lnTo>
                      <a:pt x="186" y="116"/>
                    </a:lnTo>
                    <a:lnTo>
                      <a:pt x="204" y="92"/>
                    </a:lnTo>
                    <a:lnTo>
                      <a:pt x="221" y="69"/>
                    </a:lnTo>
                    <a:lnTo>
                      <a:pt x="238" y="46"/>
                    </a:lnTo>
                    <a:lnTo>
                      <a:pt x="255" y="23"/>
                    </a:lnTo>
                    <a:lnTo>
                      <a:pt x="276" y="0"/>
                    </a:lnTo>
                    <a:lnTo>
                      <a:pt x="276" y="0"/>
                    </a:lnTo>
                    <a:close/>
                  </a:path>
                </a:pathLst>
              </a:custGeom>
              <a:solidFill>
                <a:srgbClr val="D1D1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0" name="Freeform 120"/>
              <p:cNvSpPr>
                <a:spLocks/>
              </p:cNvSpPr>
              <p:nvPr/>
            </p:nvSpPr>
            <p:spPr bwMode="auto">
              <a:xfrm>
                <a:off x="5537195" y="3670809"/>
                <a:ext cx="155011" cy="205034"/>
              </a:xfrm>
              <a:custGeom>
                <a:avLst/>
                <a:gdLst>
                  <a:gd name="T0" fmla="*/ 449 w 502"/>
                  <a:gd name="T1" fmla="*/ 0 h 665"/>
                  <a:gd name="T2" fmla="*/ 485 w 502"/>
                  <a:gd name="T3" fmla="*/ 13 h 665"/>
                  <a:gd name="T4" fmla="*/ 485 w 502"/>
                  <a:gd name="T5" fmla="*/ 38 h 665"/>
                  <a:gd name="T6" fmla="*/ 453 w 502"/>
                  <a:gd name="T7" fmla="*/ 67 h 665"/>
                  <a:gd name="T8" fmla="*/ 420 w 502"/>
                  <a:gd name="T9" fmla="*/ 97 h 665"/>
                  <a:gd name="T10" fmla="*/ 390 w 502"/>
                  <a:gd name="T11" fmla="*/ 129 h 665"/>
                  <a:gd name="T12" fmla="*/ 360 w 502"/>
                  <a:gd name="T13" fmla="*/ 162 h 665"/>
                  <a:gd name="T14" fmla="*/ 329 w 502"/>
                  <a:gd name="T15" fmla="*/ 196 h 665"/>
                  <a:gd name="T16" fmla="*/ 299 w 502"/>
                  <a:gd name="T17" fmla="*/ 232 h 665"/>
                  <a:gd name="T18" fmla="*/ 270 w 502"/>
                  <a:gd name="T19" fmla="*/ 268 h 665"/>
                  <a:gd name="T20" fmla="*/ 244 w 502"/>
                  <a:gd name="T21" fmla="*/ 302 h 665"/>
                  <a:gd name="T22" fmla="*/ 217 w 502"/>
                  <a:gd name="T23" fmla="*/ 333 h 665"/>
                  <a:gd name="T24" fmla="*/ 192 w 502"/>
                  <a:gd name="T25" fmla="*/ 365 h 665"/>
                  <a:gd name="T26" fmla="*/ 170 w 502"/>
                  <a:gd name="T27" fmla="*/ 397 h 665"/>
                  <a:gd name="T28" fmla="*/ 147 w 502"/>
                  <a:gd name="T29" fmla="*/ 428 h 665"/>
                  <a:gd name="T30" fmla="*/ 124 w 502"/>
                  <a:gd name="T31" fmla="*/ 460 h 665"/>
                  <a:gd name="T32" fmla="*/ 101 w 502"/>
                  <a:gd name="T33" fmla="*/ 491 h 665"/>
                  <a:gd name="T34" fmla="*/ 82 w 502"/>
                  <a:gd name="T35" fmla="*/ 525 h 665"/>
                  <a:gd name="T36" fmla="*/ 63 w 502"/>
                  <a:gd name="T37" fmla="*/ 557 h 665"/>
                  <a:gd name="T38" fmla="*/ 44 w 502"/>
                  <a:gd name="T39" fmla="*/ 586 h 665"/>
                  <a:gd name="T40" fmla="*/ 25 w 502"/>
                  <a:gd name="T41" fmla="*/ 620 h 665"/>
                  <a:gd name="T42" fmla="*/ 8 w 502"/>
                  <a:gd name="T43" fmla="*/ 648 h 665"/>
                  <a:gd name="T44" fmla="*/ 2 w 502"/>
                  <a:gd name="T45" fmla="*/ 652 h 665"/>
                  <a:gd name="T46" fmla="*/ 10 w 502"/>
                  <a:gd name="T47" fmla="*/ 622 h 665"/>
                  <a:gd name="T48" fmla="*/ 19 w 502"/>
                  <a:gd name="T49" fmla="*/ 595 h 665"/>
                  <a:gd name="T50" fmla="*/ 29 w 502"/>
                  <a:gd name="T51" fmla="*/ 567 h 665"/>
                  <a:gd name="T52" fmla="*/ 38 w 502"/>
                  <a:gd name="T53" fmla="*/ 540 h 665"/>
                  <a:gd name="T54" fmla="*/ 50 w 502"/>
                  <a:gd name="T55" fmla="*/ 511 h 665"/>
                  <a:gd name="T56" fmla="*/ 61 w 502"/>
                  <a:gd name="T57" fmla="*/ 481 h 665"/>
                  <a:gd name="T58" fmla="*/ 73 w 502"/>
                  <a:gd name="T59" fmla="*/ 454 h 665"/>
                  <a:gd name="T60" fmla="*/ 86 w 502"/>
                  <a:gd name="T61" fmla="*/ 430 h 665"/>
                  <a:gd name="T62" fmla="*/ 97 w 502"/>
                  <a:gd name="T63" fmla="*/ 403 h 665"/>
                  <a:gd name="T64" fmla="*/ 109 w 502"/>
                  <a:gd name="T65" fmla="*/ 380 h 665"/>
                  <a:gd name="T66" fmla="*/ 124 w 502"/>
                  <a:gd name="T67" fmla="*/ 356 h 665"/>
                  <a:gd name="T68" fmla="*/ 139 w 502"/>
                  <a:gd name="T69" fmla="*/ 329 h 665"/>
                  <a:gd name="T70" fmla="*/ 156 w 502"/>
                  <a:gd name="T71" fmla="*/ 304 h 665"/>
                  <a:gd name="T72" fmla="*/ 173 w 502"/>
                  <a:gd name="T73" fmla="*/ 279 h 665"/>
                  <a:gd name="T74" fmla="*/ 191 w 502"/>
                  <a:gd name="T75" fmla="*/ 259 h 665"/>
                  <a:gd name="T76" fmla="*/ 211 w 502"/>
                  <a:gd name="T77" fmla="*/ 228 h 665"/>
                  <a:gd name="T78" fmla="*/ 238 w 502"/>
                  <a:gd name="T79" fmla="*/ 196 h 665"/>
                  <a:gd name="T80" fmla="*/ 265 w 502"/>
                  <a:gd name="T81" fmla="*/ 162 h 665"/>
                  <a:gd name="T82" fmla="*/ 293 w 502"/>
                  <a:gd name="T83" fmla="*/ 129 h 665"/>
                  <a:gd name="T84" fmla="*/ 322 w 502"/>
                  <a:gd name="T85" fmla="*/ 99 h 665"/>
                  <a:gd name="T86" fmla="*/ 350 w 502"/>
                  <a:gd name="T87" fmla="*/ 68 h 665"/>
                  <a:gd name="T88" fmla="*/ 381 w 502"/>
                  <a:gd name="T89" fmla="*/ 40 h 665"/>
                  <a:gd name="T90" fmla="*/ 413 w 502"/>
                  <a:gd name="T91" fmla="*/ 11 h 665"/>
                  <a:gd name="T92" fmla="*/ 430 w 502"/>
                  <a:gd name="T93" fmla="*/ 0 h 6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02" h="665">
                    <a:moveTo>
                      <a:pt x="430" y="0"/>
                    </a:moveTo>
                    <a:lnTo>
                      <a:pt x="449" y="0"/>
                    </a:lnTo>
                    <a:lnTo>
                      <a:pt x="468" y="6"/>
                    </a:lnTo>
                    <a:lnTo>
                      <a:pt x="485" y="13"/>
                    </a:lnTo>
                    <a:lnTo>
                      <a:pt x="502" y="27"/>
                    </a:lnTo>
                    <a:lnTo>
                      <a:pt x="485" y="38"/>
                    </a:lnTo>
                    <a:lnTo>
                      <a:pt x="470" y="53"/>
                    </a:lnTo>
                    <a:lnTo>
                      <a:pt x="453" y="67"/>
                    </a:lnTo>
                    <a:lnTo>
                      <a:pt x="438" y="84"/>
                    </a:lnTo>
                    <a:lnTo>
                      <a:pt x="420" y="97"/>
                    </a:lnTo>
                    <a:lnTo>
                      <a:pt x="405" y="112"/>
                    </a:lnTo>
                    <a:lnTo>
                      <a:pt x="390" y="129"/>
                    </a:lnTo>
                    <a:lnTo>
                      <a:pt x="377" y="146"/>
                    </a:lnTo>
                    <a:lnTo>
                      <a:pt x="360" y="162"/>
                    </a:lnTo>
                    <a:lnTo>
                      <a:pt x="344" y="179"/>
                    </a:lnTo>
                    <a:lnTo>
                      <a:pt x="329" y="196"/>
                    </a:lnTo>
                    <a:lnTo>
                      <a:pt x="314" y="215"/>
                    </a:lnTo>
                    <a:lnTo>
                      <a:pt x="299" y="232"/>
                    </a:lnTo>
                    <a:lnTo>
                      <a:pt x="286" y="249"/>
                    </a:lnTo>
                    <a:lnTo>
                      <a:pt x="270" y="268"/>
                    </a:lnTo>
                    <a:lnTo>
                      <a:pt x="257" y="287"/>
                    </a:lnTo>
                    <a:lnTo>
                      <a:pt x="244" y="302"/>
                    </a:lnTo>
                    <a:lnTo>
                      <a:pt x="230" y="319"/>
                    </a:lnTo>
                    <a:lnTo>
                      <a:pt x="217" y="333"/>
                    </a:lnTo>
                    <a:lnTo>
                      <a:pt x="206" y="350"/>
                    </a:lnTo>
                    <a:lnTo>
                      <a:pt x="192" y="365"/>
                    </a:lnTo>
                    <a:lnTo>
                      <a:pt x="181" y="382"/>
                    </a:lnTo>
                    <a:lnTo>
                      <a:pt x="170" y="397"/>
                    </a:lnTo>
                    <a:lnTo>
                      <a:pt x="158" y="413"/>
                    </a:lnTo>
                    <a:lnTo>
                      <a:pt x="147" y="428"/>
                    </a:lnTo>
                    <a:lnTo>
                      <a:pt x="135" y="445"/>
                    </a:lnTo>
                    <a:lnTo>
                      <a:pt x="124" y="460"/>
                    </a:lnTo>
                    <a:lnTo>
                      <a:pt x="113" y="477"/>
                    </a:lnTo>
                    <a:lnTo>
                      <a:pt x="101" y="491"/>
                    </a:lnTo>
                    <a:lnTo>
                      <a:pt x="92" y="508"/>
                    </a:lnTo>
                    <a:lnTo>
                      <a:pt x="82" y="525"/>
                    </a:lnTo>
                    <a:lnTo>
                      <a:pt x="73" y="542"/>
                    </a:lnTo>
                    <a:lnTo>
                      <a:pt x="63" y="557"/>
                    </a:lnTo>
                    <a:lnTo>
                      <a:pt x="54" y="570"/>
                    </a:lnTo>
                    <a:lnTo>
                      <a:pt x="44" y="586"/>
                    </a:lnTo>
                    <a:lnTo>
                      <a:pt x="37" y="603"/>
                    </a:lnTo>
                    <a:lnTo>
                      <a:pt x="25" y="620"/>
                    </a:lnTo>
                    <a:lnTo>
                      <a:pt x="18" y="635"/>
                    </a:lnTo>
                    <a:lnTo>
                      <a:pt x="8" y="648"/>
                    </a:lnTo>
                    <a:lnTo>
                      <a:pt x="0" y="665"/>
                    </a:lnTo>
                    <a:lnTo>
                      <a:pt x="2" y="652"/>
                    </a:lnTo>
                    <a:lnTo>
                      <a:pt x="6" y="639"/>
                    </a:lnTo>
                    <a:lnTo>
                      <a:pt x="10" y="622"/>
                    </a:lnTo>
                    <a:lnTo>
                      <a:pt x="16" y="610"/>
                    </a:lnTo>
                    <a:lnTo>
                      <a:pt x="19" y="595"/>
                    </a:lnTo>
                    <a:lnTo>
                      <a:pt x="23" y="582"/>
                    </a:lnTo>
                    <a:lnTo>
                      <a:pt x="29" y="567"/>
                    </a:lnTo>
                    <a:lnTo>
                      <a:pt x="35" y="555"/>
                    </a:lnTo>
                    <a:lnTo>
                      <a:pt x="38" y="540"/>
                    </a:lnTo>
                    <a:lnTo>
                      <a:pt x="44" y="525"/>
                    </a:lnTo>
                    <a:lnTo>
                      <a:pt x="50" y="511"/>
                    </a:lnTo>
                    <a:lnTo>
                      <a:pt x="56" y="498"/>
                    </a:lnTo>
                    <a:lnTo>
                      <a:pt x="61" y="481"/>
                    </a:lnTo>
                    <a:lnTo>
                      <a:pt x="67" y="472"/>
                    </a:lnTo>
                    <a:lnTo>
                      <a:pt x="73" y="454"/>
                    </a:lnTo>
                    <a:lnTo>
                      <a:pt x="80" y="445"/>
                    </a:lnTo>
                    <a:lnTo>
                      <a:pt x="86" y="430"/>
                    </a:lnTo>
                    <a:lnTo>
                      <a:pt x="92" y="418"/>
                    </a:lnTo>
                    <a:lnTo>
                      <a:pt x="97" y="403"/>
                    </a:lnTo>
                    <a:lnTo>
                      <a:pt x="103" y="392"/>
                    </a:lnTo>
                    <a:lnTo>
                      <a:pt x="109" y="380"/>
                    </a:lnTo>
                    <a:lnTo>
                      <a:pt x="116" y="365"/>
                    </a:lnTo>
                    <a:lnTo>
                      <a:pt x="124" y="356"/>
                    </a:lnTo>
                    <a:lnTo>
                      <a:pt x="134" y="342"/>
                    </a:lnTo>
                    <a:lnTo>
                      <a:pt x="139" y="329"/>
                    </a:lnTo>
                    <a:lnTo>
                      <a:pt x="149" y="319"/>
                    </a:lnTo>
                    <a:lnTo>
                      <a:pt x="156" y="304"/>
                    </a:lnTo>
                    <a:lnTo>
                      <a:pt x="166" y="295"/>
                    </a:lnTo>
                    <a:lnTo>
                      <a:pt x="173" y="279"/>
                    </a:lnTo>
                    <a:lnTo>
                      <a:pt x="183" y="268"/>
                    </a:lnTo>
                    <a:lnTo>
                      <a:pt x="191" y="259"/>
                    </a:lnTo>
                    <a:lnTo>
                      <a:pt x="200" y="245"/>
                    </a:lnTo>
                    <a:lnTo>
                      <a:pt x="211" y="228"/>
                    </a:lnTo>
                    <a:lnTo>
                      <a:pt x="225" y="211"/>
                    </a:lnTo>
                    <a:lnTo>
                      <a:pt x="238" y="196"/>
                    </a:lnTo>
                    <a:lnTo>
                      <a:pt x="251" y="179"/>
                    </a:lnTo>
                    <a:lnTo>
                      <a:pt x="265" y="162"/>
                    </a:lnTo>
                    <a:lnTo>
                      <a:pt x="280" y="145"/>
                    </a:lnTo>
                    <a:lnTo>
                      <a:pt x="293" y="129"/>
                    </a:lnTo>
                    <a:lnTo>
                      <a:pt x="308" y="116"/>
                    </a:lnTo>
                    <a:lnTo>
                      <a:pt x="322" y="99"/>
                    </a:lnTo>
                    <a:lnTo>
                      <a:pt x="337" y="84"/>
                    </a:lnTo>
                    <a:lnTo>
                      <a:pt x="350" y="68"/>
                    </a:lnTo>
                    <a:lnTo>
                      <a:pt x="365" y="55"/>
                    </a:lnTo>
                    <a:lnTo>
                      <a:pt x="381" y="40"/>
                    </a:lnTo>
                    <a:lnTo>
                      <a:pt x="396" y="27"/>
                    </a:lnTo>
                    <a:lnTo>
                      <a:pt x="413" y="11"/>
                    </a:lnTo>
                    <a:lnTo>
                      <a:pt x="430" y="0"/>
                    </a:lnTo>
                    <a:lnTo>
                      <a:pt x="430" y="0"/>
                    </a:lnTo>
                    <a:close/>
                  </a:path>
                </a:pathLst>
              </a:custGeom>
              <a:solidFill>
                <a:srgbClr val="D1D1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1" name="Freeform 122"/>
              <p:cNvSpPr>
                <a:spLocks/>
              </p:cNvSpPr>
              <p:nvPr/>
            </p:nvSpPr>
            <p:spPr bwMode="auto">
              <a:xfrm>
                <a:off x="5718762" y="3691806"/>
                <a:ext cx="63610" cy="96341"/>
              </a:xfrm>
              <a:custGeom>
                <a:avLst/>
                <a:gdLst>
                  <a:gd name="T0" fmla="*/ 201 w 207"/>
                  <a:gd name="T1" fmla="*/ 0 h 312"/>
                  <a:gd name="T2" fmla="*/ 205 w 207"/>
                  <a:gd name="T3" fmla="*/ 10 h 312"/>
                  <a:gd name="T4" fmla="*/ 207 w 207"/>
                  <a:gd name="T5" fmla="*/ 21 h 312"/>
                  <a:gd name="T6" fmla="*/ 205 w 207"/>
                  <a:gd name="T7" fmla="*/ 31 h 312"/>
                  <a:gd name="T8" fmla="*/ 205 w 207"/>
                  <a:gd name="T9" fmla="*/ 40 h 312"/>
                  <a:gd name="T10" fmla="*/ 197 w 207"/>
                  <a:gd name="T11" fmla="*/ 59 h 312"/>
                  <a:gd name="T12" fmla="*/ 186 w 207"/>
                  <a:gd name="T13" fmla="*/ 80 h 312"/>
                  <a:gd name="T14" fmla="*/ 169 w 207"/>
                  <a:gd name="T15" fmla="*/ 96 h 312"/>
                  <a:gd name="T16" fmla="*/ 152 w 207"/>
                  <a:gd name="T17" fmla="*/ 113 h 312"/>
                  <a:gd name="T18" fmla="*/ 133 w 207"/>
                  <a:gd name="T19" fmla="*/ 130 h 312"/>
                  <a:gd name="T20" fmla="*/ 116 w 207"/>
                  <a:gd name="T21" fmla="*/ 149 h 312"/>
                  <a:gd name="T22" fmla="*/ 99 w 207"/>
                  <a:gd name="T23" fmla="*/ 166 h 312"/>
                  <a:gd name="T24" fmla="*/ 81 w 207"/>
                  <a:gd name="T25" fmla="*/ 187 h 312"/>
                  <a:gd name="T26" fmla="*/ 74 w 207"/>
                  <a:gd name="T27" fmla="*/ 198 h 312"/>
                  <a:gd name="T28" fmla="*/ 66 w 207"/>
                  <a:gd name="T29" fmla="*/ 208 h 312"/>
                  <a:gd name="T30" fmla="*/ 61 w 207"/>
                  <a:gd name="T31" fmla="*/ 219 h 312"/>
                  <a:gd name="T32" fmla="*/ 57 w 207"/>
                  <a:gd name="T33" fmla="*/ 231 h 312"/>
                  <a:gd name="T34" fmla="*/ 38 w 207"/>
                  <a:gd name="T35" fmla="*/ 251 h 312"/>
                  <a:gd name="T36" fmla="*/ 21 w 207"/>
                  <a:gd name="T37" fmla="*/ 270 h 312"/>
                  <a:gd name="T38" fmla="*/ 13 w 207"/>
                  <a:gd name="T39" fmla="*/ 278 h 312"/>
                  <a:gd name="T40" fmla="*/ 7 w 207"/>
                  <a:gd name="T41" fmla="*/ 288 h 312"/>
                  <a:gd name="T42" fmla="*/ 2 w 207"/>
                  <a:gd name="T43" fmla="*/ 299 h 312"/>
                  <a:gd name="T44" fmla="*/ 2 w 207"/>
                  <a:gd name="T45" fmla="*/ 312 h 312"/>
                  <a:gd name="T46" fmla="*/ 0 w 207"/>
                  <a:gd name="T47" fmla="*/ 291 h 312"/>
                  <a:gd name="T48" fmla="*/ 2 w 207"/>
                  <a:gd name="T49" fmla="*/ 274 h 312"/>
                  <a:gd name="T50" fmla="*/ 4 w 207"/>
                  <a:gd name="T51" fmla="*/ 257 h 312"/>
                  <a:gd name="T52" fmla="*/ 9 w 207"/>
                  <a:gd name="T53" fmla="*/ 242 h 312"/>
                  <a:gd name="T54" fmla="*/ 13 w 207"/>
                  <a:gd name="T55" fmla="*/ 225 h 312"/>
                  <a:gd name="T56" fmla="*/ 19 w 207"/>
                  <a:gd name="T57" fmla="*/ 208 h 312"/>
                  <a:gd name="T58" fmla="*/ 26 w 207"/>
                  <a:gd name="T59" fmla="*/ 191 h 312"/>
                  <a:gd name="T60" fmla="*/ 36 w 207"/>
                  <a:gd name="T61" fmla="*/ 173 h 312"/>
                  <a:gd name="T62" fmla="*/ 43 w 207"/>
                  <a:gd name="T63" fmla="*/ 154 h 312"/>
                  <a:gd name="T64" fmla="*/ 55 w 207"/>
                  <a:gd name="T65" fmla="*/ 137 h 312"/>
                  <a:gd name="T66" fmla="*/ 66 w 207"/>
                  <a:gd name="T67" fmla="*/ 120 h 312"/>
                  <a:gd name="T68" fmla="*/ 78 w 207"/>
                  <a:gd name="T69" fmla="*/ 105 h 312"/>
                  <a:gd name="T70" fmla="*/ 89 w 207"/>
                  <a:gd name="T71" fmla="*/ 90 h 312"/>
                  <a:gd name="T72" fmla="*/ 104 w 207"/>
                  <a:gd name="T73" fmla="*/ 77 h 312"/>
                  <a:gd name="T74" fmla="*/ 118 w 207"/>
                  <a:gd name="T75" fmla="*/ 61 h 312"/>
                  <a:gd name="T76" fmla="*/ 133 w 207"/>
                  <a:gd name="T77" fmla="*/ 50 h 312"/>
                  <a:gd name="T78" fmla="*/ 150 w 207"/>
                  <a:gd name="T79" fmla="*/ 35 h 312"/>
                  <a:gd name="T80" fmla="*/ 167 w 207"/>
                  <a:gd name="T81" fmla="*/ 21 h 312"/>
                  <a:gd name="T82" fmla="*/ 184 w 207"/>
                  <a:gd name="T83" fmla="*/ 10 h 312"/>
                  <a:gd name="T84" fmla="*/ 201 w 207"/>
                  <a:gd name="T85" fmla="*/ 0 h 312"/>
                  <a:gd name="T86" fmla="*/ 201 w 207"/>
                  <a:gd name="T87" fmla="*/ 0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07" h="312">
                    <a:moveTo>
                      <a:pt x="201" y="0"/>
                    </a:moveTo>
                    <a:lnTo>
                      <a:pt x="205" y="10"/>
                    </a:lnTo>
                    <a:lnTo>
                      <a:pt x="207" y="21"/>
                    </a:lnTo>
                    <a:lnTo>
                      <a:pt x="205" y="31"/>
                    </a:lnTo>
                    <a:lnTo>
                      <a:pt x="205" y="40"/>
                    </a:lnTo>
                    <a:lnTo>
                      <a:pt x="197" y="59"/>
                    </a:lnTo>
                    <a:lnTo>
                      <a:pt x="186" y="80"/>
                    </a:lnTo>
                    <a:lnTo>
                      <a:pt x="169" y="96"/>
                    </a:lnTo>
                    <a:lnTo>
                      <a:pt x="152" y="113"/>
                    </a:lnTo>
                    <a:lnTo>
                      <a:pt x="133" y="130"/>
                    </a:lnTo>
                    <a:lnTo>
                      <a:pt x="116" y="149"/>
                    </a:lnTo>
                    <a:lnTo>
                      <a:pt x="99" y="166"/>
                    </a:lnTo>
                    <a:lnTo>
                      <a:pt x="81" y="187"/>
                    </a:lnTo>
                    <a:lnTo>
                      <a:pt x="74" y="198"/>
                    </a:lnTo>
                    <a:lnTo>
                      <a:pt x="66" y="208"/>
                    </a:lnTo>
                    <a:lnTo>
                      <a:pt x="61" y="219"/>
                    </a:lnTo>
                    <a:lnTo>
                      <a:pt x="57" y="231"/>
                    </a:lnTo>
                    <a:lnTo>
                      <a:pt x="38" y="251"/>
                    </a:lnTo>
                    <a:lnTo>
                      <a:pt x="21" y="270"/>
                    </a:lnTo>
                    <a:lnTo>
                      <a:pt x="13" y="278"/>
                    </a:lnTo>
                    <a:lnTo>
                      <a:pt x="7" y="288"/>
                    </a:lnTo>
                    <a:lnTo>
                      <a:pt x="2" y="299"/>
                    </a:lnTo>
                    <a:lnTo>
                      <a:pt x="2" y="312"/>
                    </a:lnTo>
                    <a:lnTo>
                      <a:pt x="0" y="291"/>
                    </a:lnTo>
                    <a:lnTo>
                      <a:pt x="2" y="274"/>
                    </a:lnTo>
                    <a:lnTo>
                      <a:pt x="4" y="257"/>
                    </a:lnTo>
                    <a:lnTo>
                      <a:pt x="9" y="242"/>
                    </a:lnTo>
                    <a:lnTo>
                      <a:pt x="13" y="225"/>
                    </a:lnTo>
                    <a:lnTo>
                      <a:pt x="19" y="208"/>
                    </a:lnTo>
                    <a:lnTo>
                      <a:pt x="26" y="191"/>
                    </a:lnTo>
                    <a:lnTo>
                      <a:pt x="36" y="173"/>
                    </a:lnTo>
                    <a:lnTo>
                      <a:pt x="43" y="154"/>
                    </a:lnTo>
                    <a:lnTo>
                      <a:pt x="55" y="137"/>
                    </a:lnTo>
                    <a:lnTo>
                      <a:pt x="66" y="120"/>
                    </a:lnTo>
                    <a:lnTo>
                      <a:pt x="78" y="105"/>
                    </a:lnTo>
                    <a:lnTo>
                      <a:pt x="89" y="90"/>
                    </a:lnTo>
                    <a:lnTo>
                      <a:pt x="104" y="77"/>
                    </a:lnTo>
                    <a:lnTo>
                      <a:pt x="118" y="61"/>
                    </a:lnTo>
                    <a:lnTo>
                      <a:pt x="133" y="50"/>
                    </a:lnTo>
                    <a:lnTo>
                      <a:pt x="150" y="35"/>
                    </a:lnTo>
                    <a:lnTo>
                      <a:pt x="167" y="21"/>
                    </a:lnTo>
                    <a:lnTo>
                      <a:pt x="184" y="10"/>
                    </a:lnTo>
                    <a:lnTo>
                      <a:pt x="201" y="0"/>
                    </a:lnTo>
                    <a:lnTo>
                      <a:pt x="201" y="0"/>
                    </a:lnTo>
                    <a:close/>
                  </a:path>
                </a:pathLst>
              </a:custGeom>
              <a:solidFill>
                <a:srgbClr val="B3B02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2" name="Freeform 124"/>
              <p:cNvSpPr>
                <a:spLocks/>
              </p:cNvSpPr>
              <p:nvPr/>
            </p:nvSpPr>
            <p:spPr bwMode="auto">
              <a:xfrm>
                <a:off x="5469880" y="3698600"/>
                <a:ext cx="91401" cy="230355"/>
              </a:xfrm>
              <a:custGeom>
                <a:avLst/>
                <a:gdLst>
                  <a:gd name="T0" fmla="*/ 291 w 296"/>
                  <a:gd name="T1" fmla="*/ 19 h 746"/>
                  <a:gd name="T2" fmla="*/ 294 w 296"/>
                  <a:gd name="T3" fmla="*/ 50 h 746"/>
                  <a:gd name="T4" fmla="*/ 294 w 296"/>
                  <a:gd name="T5" fmla="*/ 71 h 746"/>
                  <a:gd name="T6" fmla="*/ 294 w 296"/>
                  <a:gd name="T7" fmla="*/ 92 h 746"/>
                  <a:gd name="T8" fmla="*/ 291 w 296"/>
                  <a:gd name="T9" fmla="*/ 114 h 746"/>
                  <a:gd name="T10" fmla="*/ 289 w 296"/>
                  <a:gd name="T11" fmla="*/ 137 h 746"/>
                  <a:gd name="T12" fmla="*/ 285 w 296"/>
                  <a:gd name="T13" fmla="*/ 160 h 746"/>
                  <a:gd name="T14" fmla="*/ 279 w 296"/>
                  <a:gd name="T15" fmla="*/ 185 h 746"/>
                  <a:gd name="T16" fmla="*/ 272 w 296"/>
                  <a:gd name="T17" fmla="*/ 211 h 746"/>
                  <a:gd name="T18" fmla="*/ 262 w 296"/>
                  <a:gd name="T19" fmla="*/ 238 h 746"/>
                  <a:gd name="T20" fmla="*/ 255 w 296"/>
                  <a:gd name="T21" fmla="*/ 265 h 746"/>
                  <a:gd name="T22" fmla="*/ 245 w 296"/>
                  <a:gd name="T23" fmla="*/ 291 h 746"/>
                  <a:gd name="T24" fmla="*/ 234 w 296"/>
                  <a:gd name="T25" fmla="*/ 318 h 746"/>
                  <a:gd name="T26" fmla="*/ 224 w 296"/>
                  <a:gd name="T27" fmla="*/ 344 h 746"/>
                  <a:gd name="T28" fmla="*/ 215 w 296"/>
                  <a:gd name="T29" fmla="*/ 365 h 746"/>
                  <a:gd name="T30" fmla="*/ 211 w 296"/>
                  <a:gd name="T31" fmla="*/ 390 h 746"/>
                  <a:gd name="T32" fmla="*/ 207 w 296"/>
                  <a:gd name="T33" fmla="*/ 422 h 746"/>
                  <a:gd name="T34" fmla="*/ 199 w 296"/>
                  <a:gd name="T35" fmla="*/ 451 h 746"/>
                  <a:gd name="T36" fmla="*/ 190 w 296"/>
                  <a:gd name="T37" fmla="*/ 479 h 746"/>
                  <a:gd name="T38" fmla="*/ 175 w 296"/>
                  <a:gd name="T39" fmla="*/ 512 h 746"/>
                  <a:gd name="T40" fmla="*/ 158 w 296"/>
                  <a:gd name="T41" fmla="*/ 540 h 746"/>
                  <a:gd name="T42" fmla="*/ 137 w 296"/>
                  <a:gd name="T43" fmla="*/ 574 h 746"/>
                  <a:gd name="T44" fmla="*/ 114 w 296"/>
                  <a:gd name="T45" fmla="*/ 605 h 746"/>
                  <a:gd name="T46" fmla="*/ 91 w 296"/>
                  <a:gd name="T47" fmla="*/ 635 h 746"/>
                  <a:gd name="T48" fmla="*/ 68 w 296"/>
                  <a:gd name="T49" fmla="*/ 664 h 746"/>
                  <a:gd name="T50" fmla="*/ 46 w 296"/>
                  <a:gd name="T51" fmla="*/ 696 h 746"/>
                  <a:gd name="T52" fmla="*/ 27 w 296"/>
                  <a:gd name="T53" fmla="*/ 725 h 746"/>
                  <a:gd name="T54" fmla="*/ 8 w 296"/>
                  <a:gd name="T55" fmla="*/ 742 h 746"/>
                  <a:gd name="T56" fmla="*/ 0 w 296"/>
                  <a:gd name="T57" fmla="*/ 732 h 746"/>
                  <a:gd name="T58" fmla="*/ 6 w 296"/>
                  <a:gd name="T59" fmla="*/ 706 h 746"/>
                  <a:gd name="T60" fmla="*/ 13 w 296"/>
                  <a:gd name="T61" fmla="*/ 681 h 746"/>
                  <a:gd name="T62" fmla="*/ 25 w 296"/>
                  <a:gd name="T63" fmla="*/ 654 h 746"/>
                  <a:gd name="T64" fmla="*/ 36 w 296"/>
                  <a:gd name="T65" fmla="*/ 628 h 746"/>
                  <a:gd name="T66" fmla="*/ 49 w 296"/>
                  <a:gd name="T67" fmla="*/ 599 h 746"/>
                  <a:gd name="T68" fmla="*/ 63 w 296"/>
                  <a:gd name="T69" fmla="*/ 571 h 746"/>
                  <a:gd name="T70" fmla="*/ 78 w 296"/>
                  <a:gd name="T71" fmla="*/ 544 h 746"/>
                  <a:gd name="T72" fmla="*/ 91 w 296"/>
                  <a:gd name="T73" fmla="*/ 517 h 746"/>
                  <a:gd name="T74" fmla="*/ 103 w 296"/>
                  <a:gd name="T75" fmla="*/ 491 h 746"/>
                  <a:gd name="T76" fmla="*/ 112 w 296"/>
                  <a:gd name="T77" fmla="*/ 460 h 746"/>
                  <a:gd name="T78" fmla="*/ 122 w 296"/>
                  <a:gd name="T79" fmla="*/ 434 h 746"/>
                  <a:gd name="T80" fmla="*/ 116 w 296"/>
                  <a:gd name="T81" fmla="*/ 424 h 746"/>
                  <a:gd name="T82" fmla="*/ 103 w 296"/>
                  <a:gd name="T83" fmla="*/ 441 h 746"/>
                  <a:gd name="T84" fmla="*/ 85 w 296"/>
                  <a:gd name="T85" fmla="*/ 468 h 746"/>
                  <a:gd name="T86" fmla="*/ 78 w 296"/>
                  <a:gd name="T87" fmla="*/ 457 h 746"/>
                  <a:gd name="T88" fmla="*/ 99 w 296"/>
                  <a:gd name="T89" fmla="*/ 390 h 746"/>
                  <a:gd name="T90" fmla="*/ 122 w 296"/>
                  <a:gd name="T91" fmla="*/ 327 h 746"/>
                  <a:gd name="T92" fmla="*/ 146 w 296"/>
                  <a:gd name="T93" fmla="*/ 263 h 746"/>
                  <a:gd name="T94" fmla="*/ 175 w 296"/>
                  <a:gd name="T95" fmla="*/ 196 h 746"/>
                  <a:gd name="T96" fmla="*/ 203 w 296"/>
                  <a:gd name="T97" fmla="*/ 137 h 746"/>
                  <a:gd name="T98" fmla="*/ 232 w 296"/>
                  <a:gd name="T99" fmla="*/ 80 h 746"/>
                  <a:gd name="T100" fmla="*/ 260 w 296"/>
                  <a:gd name="T101" fmla="*/ 29 h 746"/>
                  <a:gd name="T102" fmla="*/ 279 w 296"/>
                  <a:gd name="T103" fmla="*/ 4 h 746"/>
                  <a:gd name="T104" fmla="*/ 287 w 296"/>
                  <a:gd name="T105" fmla="*/ 0 h 7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6" h="746">
                    <a:moveTo>
                      <a:pt x="287" y="0"/>
                    </a:moveTo>
                    <a:lnTo>
                      <a:pt x="291" y="19"/>
                    </a:lnTo>
                    <a:lnTo>
                      <a:pt x="294" y="40"/>
                    </a:lnTo>
                    <a:lnTo>
                      <a:pt x="294" y="50"/>
                    </a:lnTo>
                    <a:lnTo>
                      <a:pt x="294" y="61"/>
                    </a:lnTo>
                    <a:lnTo>
                      <a:pt x="294" y="71"/>
                    </a:lnTo>
                    <a:lnTo>
                      <a:pt x="296" y="82"/>
                    </a:lnTo>
                    <a:lnTo>
                      <a:pt x="294" y="92"/>
                    </a:lnTo>
                    <a:lnTo>
                      <a:pt x="293" y="105"/>
                    </a:lnTo>
                    <a:lnTo>
                      <a:pt x="291" y="114"/>
                    </a:lnTo>
                    <a:lnTo>
                      <a:pt x="291" y="126"/>
                    </a:lnTo>
                    <a:lnTo>
                      <a:pt x="289" y="137"/>
                    </a:lnTo>
                    <a:lnTo>
                      <a:pt x="287" y="150"/>
                    </a:lnTo>
                    <a:lnTo>
                      <a:pt x="285" y="160"/>
                    </a:lnTo>
                    <a:lnTo>
                      <a:pt x="283" y="175"/>
                    </a:lnTo>
                    <a:lnTo>
                      <a:pt x="279" y="185"/>
                    </a:lnTo>
                    <a:lnTo>
                      <a:pt x="275" y="202"/>
                    </a:lnTo>
                    <a:lnTo>
                      <a:pt x="272" y="211"/>
                    </a:lnTo>
                    <a:lnTo>
                      <a:pt x="268" y="228"/>
                    </a:lnTo>
                    <a:lnTo>
                      <a:pt x="262" y="238"/>
                    </a:lnTo>
                    <a:lnTo>
                      <a:pt x="258" y="255"/>
                    </a:lnTo>
                    <a:lnTo>
                      <a:pt x="255" y="265"/>
                    </a:lnTo>
                    <a:lnTo>
                      <a:pt x="251" y="282"/>
                    </a:lnTo>
                    <a:lnTo>
                      <a:pt x="245" y="291"/>
                    </a:lnTo>
                    <a:lnTo>
                      <a:pt x="239" y="306"/>
                    </a:lnTo>
                    <a:lnTo>
                      <a:pt x="234" y="318"/>
                    </a:lnTo>
                    <a:lnTo>
                      <a:pt x="230" y="333"/>
                    </a:lnTo>
                    <a:lnTo>
                      <a:pt x="224" y="344"/>
                    </a:lnTo>
                    <a:lnTo>
                      <a:pt x="220" y="354"/>
                    </a:lnTo>
                    <a:lnTo>
                      <a:pt x="215" y="365"/>
                    </a:lnTo>
                    <a:lnTo>
                      <a:pt x="211" y="379"/>
                    </a:lnTo>
                    <a:lnTo>
                      <a:pt x="211" y="390"/>
                    </a:lnTo>
                    <a:lnTo>
                      <a:pt x="211" y="407"/>
                    </a:lnTo>
                    <a:lnTo>
                      <a:pt x="207" y="422"/>
                    </a:lnTo>
                    <a:lnTo>
                      <a:pt x="205" y="436"/>
                    </a:lnTo>
                    <a:lnTo>
                      <a:pt x="199" y="451"/>
                    </a:lnTo>
                    <a:lnTo>
                      <a:pt x="196" y="466"/>
                    </a:lnTo>
                    <a:lnTo>
                      <a:pt x="190" y="479"/>
                    </a:lnTo>
                    <a:lnTo>
                      <a:pt x="184" y="495"/>
                    </a:lnTo>
                    <a:lnTo>
                      <a:pt x="175" y="512"/>
                    </a:lnTo>
                    <a:lnTo>
                      <a:pt x="167" y="527"/>
                    </a:lnTo>
                    <a:lnTo>
                      <a:pt x="158" y="540"/>
                    </a:lnTo>
                    <a:lnTo>
                      <a:pt x="148" y="557"/>
                    </a:lnTo>
                    <a:lnTo>
                      <a:pt x="137" y="574"/>
                    </a:lnTo>
                    <a:lnTo>
                      <a:pt x="125" y="590"/>
                    </a:lnTo>
                    <a:lnTo>
                      <a:pt x="114" y="605"/>
                    </a:lnTo>
                    <a:lnTo>
                      <a:pt x="104" y="620"/>
                    </a:lnTo>
                    <a:lnTo>
                      <a:pt x="91" y="635"/>
                    </a:lnTo>
                    <a:lnTo>
                      <a:pt x="80" y="652"/>
                    </a:lnTo>
                    <a:lnTo>
                      <a:pt x="68" y="664"/>
                    </a:lnTo>
                    <a:lnTo>
                      <a:pt x="57" y="681"/>
                    </a:lnTo>
                    <a:lnTo>
                      <a:pt x="46" y="696"/>
                    </a:lnTo>
                    <a:lnTo>
                      <a:pt x="36" y="711"/>
                    </a:lnTo>
                    <a:lnTo>
                      <a:pt x="27" y="725"/>
                    </a:lnTo>
                    <a:lnTo>
                      <a:pt x="19" y="742"/>
                    </a:lnTo>
                    <a:lnTo>
                      <a:pt x="8" y="742"/>
                    </a:lnTo>
                    <a:lnTo>
                      <a:pt x="0" y="746"/>
                    </a:lnTo>
                    <a:lnTo>
                      <a:pt x="0" y="732"/>
                    </a:lnTo>
                    <a:lnTo>
                      <a:pt x="4" y="719"/>
                    </a:lnTo>
                    <a:lnTo>
                      <a:pt x="6" y="706"/>
                    </a:lnTo>
                    <a:lnTo>
                      <a:pt x="9" y="694"/>
                    </a:lnTo>
                    <a:lnTo>
                      <a:pt x="13" y="681"/>
                    </a:lnTo>
                    <a:lnTo>
                      <a:pt x="19" y="668"/>
                    </a:lnTo>
                    <a:lnTo>
                      <a:pt x="25" y="654"/>
                    </a:lnTo>
                    <a:lnTo>
                      <a:pt x="30" y="643"/>
                    </a:lnTo>
                    <a:lnTo>
                      <a:pt x="36" y="628"/>
                    </a:lnTo>
                    <a:lnTo>
                      <a:pt x="42" y="614"/>
                    </a:lnTo>
                    <a:lnTo>
                      <a:pt x="49" y="599"/>
                    </a:lnTo>
                    <a:lnTo>
                      <a:pt x="57" y="584"/>
                    </a:lnTo>
                    <a:lnTo>
                      <a:pt x="63" y="571"/>
                    </a:lnTo>
                    <a:lnTo>
                      <a:pt x="70" y="557"/>
                    </a:lnTo>
                    <a:lnTo>
                      <a:pt x="78" y="544"/>
                    </a:lnTo>
                    <a:lnTo>
                      <a:pt x="85" y="531"/>
                    </a:lnTo>
                    <a:lnTo>
                      <a:pt x="91" y="517"/>
                    </a:lnTo>
                    <a:lnTo>
                      <a:pt x="97" y="504"/>
                    </a:lnTo>
                    <a:lnTo>
                      <a:pt x="103" y="491"/>
                    </a:lnTo>
                    <a:lnTo>
                      <a:pt x="108" y="478"/>
                    </a:lnTo>
                    <a:lnTo>
                      <a:pt x="112" y="460"/>
                    </a:lnTo>
                    <a:lnTo>
                      <a:pt x="118" y="449"/>
                    </a:lnTo>
                    <a:lnTo>
                      <a:pt x="122" y="434"/>
                    </a:lnTo>
                    <a:lnTo>
                      <a:pt x="127" y="420"/>
                    </a:lnTo>
                    <a:lnTo>
                      <a:pt x="116" y="424"/>
                    </a:lnTo>
                    <a:lnTo>
                      <a:pt x="108" y="434"/>
                    </a:lnTo>
                    <a:lnTo>
                      <a:pt x="103" y="441"/>
                    </a:lnTo>
                    <a:lnTo>
                      <a:pt x="97" y="451"/>
                    </a:lnTo>
                    <a:lnTo>
                      <a:pt x="85" y="468"/>
                    </a:lnTo>
                    <a:lnTo>
                      <a:pt x="72" y="487"/>
                    </a:lnTo>
                    <a:lnTo>
                      <a:pt x="78" y="457"/>
                    </a:lnTo>
                    <a:lnTo>
                      <a:pt x="87" y="424"/>
                    </a:lnTo>
                    <a:lnTo>
                      <a:pt x="99" y="390"/>
                    </a:lnTo>
                    <a:lnTo>
                      <a:pt x="110" y="362"/>
                    </a:lnTo>
                    <a:lnTo>
                      <a:pt x="122" y="327"/>
                    </a:lnTo>
                    <a:lnTo>
                      <a:pt x="133" y="293"/>
                    </a:lnTo>
                    <a:lnTo>
                      <a:pt x="146" y="263"/>
                    </a:lnTo>
                    <a:lnTo>
                      <a:pt x="161" y="230"/>
                    </a:lnTo>
                    <a:lnTo>
                      <a:pt x="175" y="196"/>
                    </a:lnTo>
                    <a:lnTo>
                      <a:pt x="190" y="168"/>
                    </a:lnTo>
                    <a:lnTo>
                      <a:pt x="203" y="137"/>
                    </a:lnTo>
                    <a:lnTo>
                      <a:pt x="218" y="109"/>
                    </a:lnTo>
                    <a:lnTo>
                      <a:pt x="232" y="80"/>
                    </a:lnTo>
                    <a:lnTo>
                      <a:pt x="247" y="54"/>
                    </a:lnTo>
                    <a:lnTo>
                      <a:pt x="260" y="29"/>
                    </a:lnTo>
                    <a:lnTo>
                      <a:pt x="275" y="8"/>
                    </a:lnTo>
                    <a:lnTo>
                      <a:pt x="279" y="4"/>
                    </a:lnTo>
                    <a:lnTo>
                      <a:pt x="287" y="0"/>
                    </a:lnTo>
                    <a:lnTo>
                      <a:pt x="287" y="0"/>
                    </a:lnTo>
                    <a:close/>
                  </a:path>
                </a:pathLst>
              </a:custGeom>
              <a:solidFill>
                <a:srgbClr val="D1D1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3" name="Freeform 127"/>
              <p:cNvSpPr>
                <a:spLocks/>
              </p:cNvSpPr>
              <p:nvPr/>
            </p:nvSpPr>
            <p:spPr bwMode="auto">
              <a:xfrm>
                <a:off x="5690971" y="3724538"/>
                <a:ext cx="121044" cy="136484"/>
              </a:xfrm>
              <a:custGeom>
                <a:avLst/>
                <a:gdLst>
                  <a:gd name="T0" fmla="*/ 390 w 392"/>
                  <a:gd name="T1" fmla="*/ 15 h 443"/>
                  <a:gd name="T2" fmla="*/ 384 w 392"/>
                  <a:gd name="T3" fmla="*/ 49 h 443"/>
                  <a:gd name="T4" fmla="*/ 373 w 392"/>
                  <a:gd name="T5" fmla="*/ 84 h 443"/>
                  <a:gd name="T6" fmla="*/ 356 w 392"/>
                  <a:gd name="T7" fmla="*/ 114 h 443"/>
                  <a:gd name="T8" fmla="*/ 337 w 392"/>
                  <a:gd name="T9" fmla="*/ 144 h 443"/>
                  <a:gd name="T10" fmla="*/ 316 w 392"/>
                  <a:gd name="T11" fmla="*/ 171 h 443"/>
                  <a:gd name="T12" fmla="*/ 291 w 392"/>
                  <a:gd name="T13" fmla="*/ 200 h 443"/>
                  <a:gd name="T14" fmla="*/ 268 w 392"/>
                  <a:gd name="T15" fmla="*/ 226 h 443"/>
                  <a:gd name="T16" fmla="*/ 244 w 392"/>
                  <a:gd name="T17" fmla="*/ 255 h 443"/>
                  <a:gd name="T18" fmla="*/ 219 w 392"/>
                  <a:gd name="T19" fmla="*/ 281 h 443"/>
                  <a:gd name="T20" fmla="*/ 196 w 392"/>
                  <a:gd name="T21" fmla="*/ 312 h 443"/>
                  <a:gd name="T22" fmla="*/ 175 w 392"/>
                  <a:gd name="T23" fmla="*/ 340 h 443"/>
                  <a:gd name="T24" fmla="*/ 156 w 392"/>
                  <a:gd name="T25" fmla="*/ 365 h 443"/>
                  <a:gd name="T26" fmla="*/ 137 w 392"/>
                  <a:gd name="T27" fmla="*/ 382 h 443"/>
                  <a:gd name="T28" fmla="*/ 116 w 392"/>
                  <a:gd name="T29" fmla="*/ 394 h 443"/>
                  <a:gd name="T30" fmla="*/ 94 w 392"/>
                  <a:gd name="T31" fmla="*/ 407 h 443"/>
                  <a:gd name="T32" fmla="*/ 73 w 392"/>
                  <a:gd name="T33" fmla="*/ 413 h 443"/>
                  <a:gd name="T34" fmla="*/ 52 w 392"/>
                  <a:gd name="T35" fmla="*/ 420 h 443"/>
                  <a:gd name="T36" fmla="*/ 31 w 392"/>
                  <a:gd name="T37" fmla="*/ 428 h 443"/>
                  <a:gd name="T38" fmla="*/ 10 w 392"/>
                  <a:gd name="T39" fmla="*/ 437 h 443"/>
                  <a:gd name="T40" fmla="*/ 16 w 392"/>
                  <a:gd name="T41" fmla="*/ 418 h 443"/>
                  <a:gd name="T42" fmla="*/ 48 w 392"/>
                  <a:gd name="T43" fmla="*/ 373 h 443"/>
                  <a:gd name="T44" fmla="*/ 82 w 392"/>
                  <a:gd name="T45" fmla="*/ 325 h 443"/>
                  <a:gd name="T46" fmla="*/ 116 w 392"/>
                  <a:gd name="T47" fmla="*/ 279 h 443"/>
                  <a:gd name="T48" fmla="*/ 151 w 392"/>
                  <a:gd name="T49" fmla="*/ 236 h 443"/>
                  <a:gd name="T50" fmla="*/ 185 w 392"/>
                  <a:gd name="T51" fmla="*/ 192 h 443"/>
                  <a:gd name="T52" fmla="*/ 221 w 392"/>
                  <a:gd name="T53" fmla="*/ 150 h 443"/>
                  <a:gd name="T54" fmla="*/ 259 w 392"/>
                  <a:gd name="T55" fmla="*/ 110 h 443"/>
                  <a:gd name="T56" fmla="*/ 291 w 392"/>
                  <a:gd name="T57" fmla="*/ 80 h 443"/>
                  <a:gd name="T58" fmla="*/ 318 w 392"/>
                  <a:gd name="T59" fmla="*/ 57 h 443"/>
                  <a:gd name="T60" fmla="*/ 346 w 392"/>
                  <a:gd name="T61" fmla="*/ 30 h 443"/>
                  <a:gd name="T62" fmla="*/ 375 w 392"/>
                  <a:gd name="T63" fmla="*/ 9 h 443"/>
                  <a:gd name="T64" fmla="*/ 392 w 392"/>
                  <a:gd name="T65" fmla="*/ 0 h 4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92" h="443">
                    <a:moveTo>
                      <a:pt x="392" y="0"/>
                    </a:moveTo>
                    <a:lnTo>
                      <a:pt x="390" y="15"/>
                    </a:lnTo>
                    <a:lnTo>
                      <a:pt x="390" y="32"/>
                    </a:lnTo>
                    <a:lnTo>
                      <a:pt x="384" y="49"/>
                    </a:lnTo>
                    <a:lnTo>
                      <a:pt x="381" y="66"/>
                    </a:lnTo>
                    <a:lnTo>
                      <a:pt x="373" y="84"/>
                    </a:lnTo>
                    <a:lnTo>
                      <a:pt x="365" y="101"/>
                    </a:lnTo>
                    <a:lnTo>
                      <a:pt x="356" y="114"/>
                    </a:lnTo>
                    <a:lnTo>
                      <a:pt x="348" y="131"/>
                    </a:lnTo>
                    <a:lnTo>
                      <a:pt x="337" y="144"/>
                    </a:lnTo>
                    <a:lnTo>
                      <a:pt x="327" y="158"/>
                    </a:lnTo>
                    <a:lnTo>
                      <a:pt x="316" y="171"/>
                    </a:lnTo>
                    <a:lnTo>
                      <a:pt x="304" y="188"/>
                    </a:lnTo>
                    <a:lnTo>
                      <a:pt x="291" y="200"/>
                    </a:lnTo>
                    <a:lnTo>
                      <a:pt x="280" y="215"/>
                    </a:lnTo>
                    <a:lnTo>
                      <a:pt x="268" y="226"/>
                    </a:lnTo>
                    <a:lnTo>
                      <a:pt x="257" y="243"/>
                    </a:lnTo>
                    <a:lnTo>
                      <a:pt x="244" y="255"/>
                    </a:lnTo>
                    <a:lnTo>
                      <a:pt x="232" y="270"/>
                    </a:lnTo>
                    <a:lnTo>
                      <a:pt x="219" y="281"/>
                    </a:lnTo>
                    <a:lnTo>
                      <a:pt x="208" y="297"/>
                    </a:lnTo>
                    <a:lnTo>
                      <a:pt x="196" y="312"/>
                    </a:lnTo>
                    <a:lnTo>
                      <a:pt x="185" y="325"/>
                    </a:lnTo>
                    <a:lnTo>
                      <a:pt x="175" y="340"/>
                    </a:lnTo>
                    <a:lnTo>
                      <a:pt x="166" y="355"/>
                    </a:lnTo>
                    <a:lnTo>
                      <a:pt x="156" y="365"/>
                    </a:lnTo>
                    <a:lnTo>
                      <a:pt x="147" y="374"/>
                    </a:lnTo>
                    <a:lnTo>
                      <a:pt x="137" y="382"/>
                    </a:lnTo>
                    <a:lnTo>
                      <a:pt x="128" y="390"/>
                    </a:lnTo>
                    <a:lnTo>
                      <a:pt x="116" y="394"/>
                    </a:lnTo>
                    <a:lnTo>
                      <a:pt x="105" y="401"/>
                    </a:lnTo>
                    <a:lnTo>
                      <a:pt x="94" y="407"/>
                    </a:lnTo>
                    <a:lnTo>
                      <a:pt x="84" y="411"/>
                    </a:lnTo>
                    <a:lnTo>
                      <a:pt x="73" y="413"/>
                    </a:lnTo>
                    <a:lnTo>
                      <a:pt x="63" y="420"/>
                    </a:lnTo>
                    <a:lnTo>
                      <a:pt x="52" y="420"/>
                    </a:lnTo>
                    <a:lnTo>
                      <a:pt x="42" y="428"/>
                    </a:lnTo>
                    <a:lnTo>
                      <a:pt x="31" y="428"/>
                    </a:lnTo>
                    <a:lnTo>
                      <a:pt x="19" y="433"/>
                    </a:lnTo>
                    <a:lnTo>
                      <a:pt x="10" y="437"/>
                    </a:lnTo>
                    <a:lnTo>
                      <a:pt x="0" y="443"/>
                    </a:lnTo>
                    <a:lnTo>
                      <a:pt x="16" y="418"/>
                    </a:lnTo>
                    <a:lnTo>
                      <a:pt x="33" y="394"/>
                    </a:lnTo>
                    <a:lnTo>
                      <a:pt x="48" y="373"/>
                    </a:lnTo>
                    <a:lnTo>
                      <a:pt x="65" y="350"/>
                    </a:lnTo>
                    <a:lnTo>
                      <a:pt x="82" y="325"/>
                    </a:lnTo>
                    <a:lnTo>
                      <a:pt x="99" y="304"/>
                    </a:lnTo>
                    <a:lnTo>
                      <a:pt x="116" y="279"/>
                    </a:lnTo>
                    <a:lnTo>
                      <a:pt x="133" y="260"/>
                    </a:lnTo>
                    <a:lnTo>
                      <a:pt x="151" y="236"/>
                    </a:lnTo>
                    <a:lnTo>
                      <a:pt x="168" y="215"/>
                    </a:lnTo>
                    <a:lnTo>
                      <a:pt x="185" y="192"/>
                    </a:lnTo>
                    <a:lnTo>
                      <a:pt x="204" y="173"/>
                    </a:lnTo>
                    <a:lnTo>
                      <a:pt x="221" y="150"/>
                    </a:lnTo>
                    <a:lnTo>
                      <a:pt x="240" y="131"/>
                    </a:lnTo>
                    <a:lnTo>
                      <a:pt x="259" y="110"/>
                    </a:lnTo>
                    <a:lnTo>
                      <a:pt x="280" y="93"/>
                    </a:lnTo>
                    <a:lnTo>
                      <a:pt x="291" y="80"/>
                    </a:lnTo>
                    <a:lnTo>
                      <a:pt x="304" y="66"/>
                    </a:lnTo>
                    <a:lnTo>
                      <a:pt x="318" y="57"/>
                    </a:lnTo>
                    <a:lnTo>
                      <a:pt x="333" y="44"/>
                    </a:lnTo>
                    <a:lnTo>
                      <a:pt x="346" y="30"/>
                    </a:lnTo>
                    <a:lnTo>
                      <a:pt x="362" y="21"/>
                    </a:lnTo>
                    <a:lnTo>
                      <a:pt x="375" y="9"/>
                    </a:lnTo>
                    <a:lnTo>
                      <a:pt x="392" y="0"/>
                    </a:lnTo>
                    <a:lnTo>
                      <a:pt x="392" y="0"/>
                    </a:lnTo>
                    <a:close/>
                  </a:path>
                </a:pathLst>
              </a:custGeom>
              <a:solidFill>
                <a:srgbClr val="D1D1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4" name="Freeform 128"/>
              <p:cNvSpPr>
                <a:spLocks/>
              </p:cNvSpPr>
              <p:nvPr/>
            </p:nvSpPr>
            <p:spPr bwMode="auto">
              <a:xfrm>
                <a:off x="5767550" y="3729478"/>
                <a:ext cx="82137" cy="124750"/>
              </a:xfrm>
              <a:custGeom>
                <a:avLst/>
                <a:gdLst>
                  <a:gd name="T0" fmla="*/ 244 w 267"/>
                  <a:gd name="T1" fmla="*/ 0 h 405"/>
                  <a:gd name="T2" fmla="*/ 251 w 267"/>
                  <a:gd name="T3" fmla="*/ 17 h 405"/>
                  <a:gd name="T4" fmla="*/ 259 w 267"/>
                  <a:gd name="T5" fmla="*/ 34 h 405"/>
                  <a:gd name="T6" fmla="*/ 263 w 267"/>
                  <a:gd name="T7" fmla="*/ 51 h 405"/>
                  <a:gd name="T8" fmla="*/ 267 w 267"/>
                  <a:gd name="T9" fmla="*/ 70 h 405"/>
                  <a:gd name="T10" fmla="*/ 265 w 267"/>
                  <a:gd name="T11" fmla="*/ 88 h 405"/>
                  <a:gd name="T12" fmla="*/ 265 w 267"/>
                  <a:gd name="T13" fmla="*/ 107 h 405"/>
                  <a:gd name="T14" fmla="*/ 263 w 267"/>
                  <a:gd name="T15" fmla="*/ 124 h 405"/>
                  <a:gd name="T16" fmla="*/ 259 w 267"/>
                  <a:gd name="T17" fmla="*/ 143 h 405"/>
                  <a:gd name="T18" fmla="*/ 251 w 267"/>
                  <a:gd name="T19" fmla="*/ 158 h 405"/>
                  <a:gd name="T20" fmla="*/ 244 w 267"/>
                  <a:gd name="T21" fmla="*/ 175 h 405"/>
                  <a:gd name="T22" fmla="*/ 234 w 267"/>
                  <a:gd name="T23" fmla="*/ 190 h 405"/>
                  <a:gd name="T24" fmla="*/ 227 w 267"/>
                  <a:gd name="T25" fmla="*/ 207 h 405"/>
                  <a:gd name="T26" fmla="*/ 215 w 267"/>
                  <a:gd name="T27" fmla="*/ 221 h 405"/>
                  <a:gd name="T28" fmla="*/ 204 w 267"/>
                  <a:gd name="T29" fmla="*/ 236 h 405"/>
                  <a:gd name="T30" fmla="*/ 192 w 267"/>
                  <a:gd name="T31" fmla="*/ 253 h 405"/>
                  <a:gd name="T32" fmla="*/ 183 w 267"/>
                  <a:gd name="T33" fmla="*/ 270 h 405"/>
                  <a:gd name="T34" fmla="*/ 168 w 267"/>
                  <a:gd name="T35" fmla="*/ 282 h 405"/>
                  <a:gd name="T36" fmla="*/ 154 w 267"/>
                  <a:gd name="T37" fmla="*/ 299 h 405"/>
                  <a:gd name="T38" fmla="*/ 141 w 267"/>
                  <a:gd name="T39" fmla="*/ 310 h 405"/>
                  <a:gd name="T40" fmla="*/ 128 w 267"/>
                  <a:gd name="T41" fmla="*/ 325 h 405"/>
                  <a:gd name="T42" fmla="*/ 113 w 267"/>
                  <a:gd name="T43" fmla="*/ 340 h 405"/>
                  <a:gd name="T44" fmla="*/ 101 w 267"/>
                  <a:gd name="T45" fmla="*/ 352 h 405"/>
                  <a:gd name="T46" fmla="*/ 86 w 267"/>
                  <a:gd name="T47" fmla="*/ 365 h 405"/>
                  <a:gd name="T48" fmla="*/ 75 w 267"/>
                  <a:gd name="T49" fmla="*/ 379 h 405"/>
                  <a:gd name="T50" fmla="*/ 61 w 267"/>
                  <a:gd name="T51" fmla="*/ 386 h 405"/>
                  <a:gd name="T52" fmla="*/ 50 w 267"/>
                  <a:gd name="T53" fmla="*/ 396 h 405"/>
                  <a:gd name="T54" fmla="*/ 38 w 267"/>
                  <a:gd name="T55" fmla="*/ 401 h 405"/>
                  <a:gd name="T56" fmla="*/ 29 w 267"/>
                  <a:gd name="T57" fmla="*/ 405 h 405"/>
                  <a:gd name="T58" fmla="*/ 14 w 267"/>
                  <a:gd name="T59" fmla="*/ 405 h 405"/>
                  <a:gd name="T60" fmla="*/ 6 w 267"/>
                  <a:gd name="T61" fmla="*/ 396 h 405"/>
                  <a:gd name="T62" fmla="*/ 0 w 267"/>
                  <a:gd name="T63" fmla="*/ 386 h 405"/>
                  <a:gd name="T64" fmla="*/ 0 w 267"/>
                  <a:gd name="T65" fmla="*/ 379 h 405"/>
                  <a:gd name="T66" fmla="*/ 2 w 267"/>
                  <a:gd name="T67" fmla="*/ 367 h 405"/>
                  <a:gd name="T68" fmla="*/ 8 w 267"/>
                  <a:gd name="T69" fmla="*/ 358 h 405"/>
                  <a:gd name="T70" fmla="*/ 14 w 267"/>
                  <a:gd name="T71" fmla="*/ 344 h 405"/>
                  <a:gd name="T72" fmla="*/ 23 w 267"/>
                  <a:gd name="T73" fmla="*/ 335 h 405"/>
                  <a:gd name="T74" fmla="*/ 35 w 267"/>
                  <a:gd name="T75" fmla="*/ 323 h 405"/>
                  <a:gd name="T76" fmla="*/ 52 w 267"/>
                  <a:gd name="T77" fmla="*/ 314 h 405"/>
                  <a:gd name="T78" fmla="*/ 65 w 267"/>
                  <a:gd name="T79" fmla="*/ 291 h 405"/>
                  <a:gd name="T80" fmla="*/ 80 w 267"/>
                  <a:gd name="T81" fmla="*/ 274 h 405"/>
                  <a:gd name="T82" fmla="*/ 95 w 267"/>
                  <a:gd name="T83" fmla="*/ 255 h 405"/>
                  <a:gd name="T84" fmla="*/ 111 w 267"/>
                  <a:gd name="T85" fmla="*/ 236 h 405"/>
                  <a:gd name="T86" fmla="*/ 124 w 267"/>
                  <a:gd name="T87" fmla="*/ 217 h 405"/>
                  <a:gd name="T88" fmla="*/ 137 w 267"/>
                  <a:gd name="T89" fmla="*/ 200 h 405"/>
                  <a:gd name="T90" fmla="*/ 151 w 267"/>
                  <a:gd name="T91" fmla="*/ 177 h 405"/>
                  <a:gd name="T92" fmla="*/ 164 w 267"/>
                  <a:gd name="T93" fmla="*/ 160 h 405"/>
                  <a:gd name="T94" fmla="*/ 175 w 267"/>
                  <a:gd name="T95" fmla="*/ 139 h 405"/>
                  <a:gd name="T96" fmla="*/ 187 w 267"/>
                  <a:gd name="T97" fmla="*/ 122 h 405"/>
                  <a:gd name="T98" fmla="*/ 198 w 267"/>
                  <a:gd name="T99" fmla="*/ 99 h 405"/>
                  <a:gd name="T100" fmla="*/ 210 w 267"/>
                  <a:gd name="T101" fmla="*/ 80 h 405"/>
                  <a:gd name="T102" fmla="*/ 217 w 267"/>
                  <a:gd name="T103" fmla="*/ 59 h 405"/>
                  <a:gd name="T104" fmla="*/ 227 w 267"/>
                  <a:gd name="T105" fmla="*/ 42 h 405"/>
                  <a:gd name="T106" fmla="*/ 234 w 267"/>
                  <a:gd name="T107" fmla="*/ 19 h 405"/>
                  <a:gd name="T108" fmla="*/ 244 w 267"/>
                  <a:gd name="T109" fmla="*/ 0 h 405"/>
                  <a:gd name="T110" fmla="*/ 244 w 267"/>
                  <a:gd name="T111" fmla="*/ 0 h 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67" h="405">
                    <a:moveTo>
                      <a:pt x="244" y="0"/>
                    </a:moveTo>
                    <a:lnTo>
                      <a:pt x="251" y="17"/>
                    </a:lnTo>
                    <a:lnTo>
                      <a:pt x="259" y="34"/>
                    </a:lnTo>
                    <a:lnTo>
                      <a:pt x="263" y="51"/>
                    </a:lnTo>
                    <a:lnTo>
                      <a:pt x="267" y="70"/>
                    </a:lnTo>
                    <a:lnTo>
                      <a:pt x="265" y="88"/>
                    </a:lnTo>
                    <a:lnTo>
                      <a:pt x="265" y="107"/>
                    </a:lnTo>
                    <a:lnTo>
                      <a:pt x="263" y="124"/>
                    </a:lnTo>
                    <a:lnTo>
                      <a:pt x="259" y="143"/>
                    </a:lnTo>
                    <a:lnTo>
                      <a:pt x="251" y="158"/>
                    </a:lnTo>
                    <a:lnTo>
                      <a:pt x="244" y="175"/>
                    </a:lnTo>
                    <a:lnTo>
                      <a:pt x="234" y="190"/>
                    </a:lnTo>
                    <a:lnTo>
                      <a:pt x="227" y="207"/>
                    </a:lnTo>
                    <a:lnTo>
                      <a:pt x="215" y="221"/>
                    </a:lnTo>
                    <a:lnTo>
                      <a:pt x="204" y="236"/>
                    </a:lnTo>
                    <a:lnTo>
                      <a:pt x="192" y="253"/>
                    </a:lnTo>
                    <a:lnTo>
                      <a:pt x="183" y="270"/>
                    </a:lnTo>
                    <a:lnTo>
                      <a:pt x="168" y="282"/>
                    </a:lnTo>
                    <a:lnTo>
                      <a:pt x="154" y="299"/>
                    </a:lnTo>
                    <a:lnTo>
                      <a:pt x="141" y="310"/>
                    </a:lnTo>
                    <a:lnTo>
                      <a:pt x="128" y="325"/>
                    </a:lnTo>
                    <a:lnTo>
                      <a:pt x="113" y="340"/>
                    </a:lnTo>
                    <a:lnTo>
                      <a:pt x="101" y="352"/>
                    </a:lnTo>
                    <a:lnTo>
                      <a:pt x="86" y="365"/>
                    </a:lnTo>
                    <a:lnTo>
                      <a:pt x="75" y="379"/>
                    </a:lnTo>
                    <a:lnTo>
                      <a:pt x="61" y="386"/>
                    </a:lnTo>
                    <a:lnTo>
                      <a:pt x="50" y="396"/>
                    </a:lnTo>
                    <a:lnTo>
                      <a:pt x="38" y="401"/>
                    </a:lnTo>
                    <a:lnTo>
                      <a:pt x="29" y="405"/>
                    </a:lnTo>
                    <a:lnTo>
                      <a:pt x="14" y="405"/>
                    </a:lnTo>
                    <a:lnTo>
                      <a:pt x="6" y="396"/>
                    </a:lnTo>
                    <a:lnTo>
                      <a:pt x="0" y="386"/>
                    </a:lnTo>
                    <a:lnTo>
                      <a:pt x="0" y="379"/>
                    </a:lnTo>
                    <a:lnTo>
                      <a:pt x="2" y="367"/>
                    </a:lnTo>
                    <a:lnTo>
                      <a:pt x="8" y="358"/>
                    </a:lnTo>
                    <a:lnTo>
                      <a:pt x="14" y="344"/>
                    </a:lnTo>
                    <a:lnTo>
                      <a:pt x="23" y="335"/>
                    </a:lnTo>
                    <a:lnTo>
                      <a:pt x="35" y="323"/>
                    </a:lnTo>
                    <a:lnTo>
                      <a:pt x="52" y="314"/>
                    </a:lnTo>
                    <a:lnTo>
                      <a:pt x="65" y="291"/>
                    </a:lnTo>
                    <a:lnTo>
                      <a:pt x="80" y="274"/>
                    </a:lnTo>
                    <a:lnTo>
                      <a:pt x="95" y="255"/>
                    </a:lnTo>
                    <a:lnTo>
                      <a:pt x="111" y="236"/>
                    </a:lnTo>
                    <a:lnTo>
                      <a:pt x="124" y="217"/>
                    </a:lnTo>
                    <a:lnTo>
                      <a:pt x="137" y="200"/>
                    </a:lnTo>
                    <a:lnTo>
                      <a:pt x="151" y="177"/>
                    </a:lnTo>
                    <a:lnTo>
                      <a:pt x="164" y="160"/>
                    </a:lnTo>
                    <a:lnTo>
                      <a:pt x="175" y="139"/>
                    </a:lnTo>
                    <a:lnTo>
                      <a:pt x="187" y="122"/>
                    </a:lnTo>
                    <a:lnTo>
                      <a:pt x="198" y="99"/>
                    </a:lnTo>
                    <a:lnTo>
                      <a:pt x="210" y="80"/>
                    </a:lnTo>
                    <a:lnTo>
                      <a:pt x="217" y="59"/>
                    </a:lnTo>
                    <a:lnTo>
                      <a:pt x="227" y="42"/>
                    </a:lnTo>
                    <a:lnTo>
                      <a:pt x="234" y="19"/>
                    </a:lnTo>
                    <a:lnTo>
                      <a:pt x="244" y="0"/>
                    </a:lnTo>
                    <a:lnTo>
                      <a:pt x="244" y="0"/>
                    </a:lnTo>
                    <a:close/>
                  </a:path>
                </a:pathLst>
              </a:custGeom>
              <a:solidFill>
                <a:srgbClr val="D1D1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5" name="Freeform 132"/>
              <p:cNvSpPr>
                <a:spLocks/>
              </p:cNvSpPr>
              <p:nvPr/>
            </p:nvSpPr>
            <p:spPr bwMode="auto">
              <a:xfrm>
                <a:off x="5559428" y="3767150"/>
                <a:ext cx="84608" cy="153158"/>
              </a:xfrm>
              <a:custGeom>
                <a:avLst/>
                <a:gdLst>
                  <a:gd name="T0" fmla="*/ 264 w 273"/>
                  <a:gd name="T1" fmla="*/ 0 h 496"/>
                  <a:gd name="T2" fmla="*/ 268 w 273"/>
                  <a:gd name="T3" fmla="*/ 17 h 496"/>
                  <a:gd name="T4" fmla="*/ 271 w 273"/>
                  <a:gd name="T5" fmla="*/ 34 h 496"/>
                  <a:gd name="T6" fmla="*/ 271 w 273"/>
                  <a:gd name="T7" fmla="*/ 51 h 496"/>
                  <a:gd name="T8" fmla="*/ 273 w 273"/>
                  <a:gd name="T9" fmla="*/ 70 h 496"/>
                  <a:gd name="T10" fmla="*/ 271 w 273"/>
                  <a:gd name="T11" fmla="*/ 85 h 496"/>
                  <a:gd name="T12" fmla="*/ 270 w 273"/>
                  <a:gd name="T13" fmla="*/ 104 h 496"/>
                  <a:gd name="T14" fmla="*/ 264 w 273"/>
                  <a:gd name="T15" fmla="*/ 121 h 496"/>
                  <a:gd name="T16" fmla="*/ 260 w 273"/>
                  <a:gd name="T17" fmla="*/ 139 h 496"/>
                  <a:gd name="T18" fmla="*/ 251 w 273"/>
                  <a:gd name="T19" fmla="*/ 154 h 496"/>
                  <a:gd name="T20" fmla="*/ 243 w 273"/>
                  <a:gd name="T21" fmla="*/ 167 h 496"/>
                  <a:gd name="T22" fmla="*/ 233 w 273"/>
                  <a:gd name="T23" fmla="*/ 184 h 496"/>
                  <a:gd name="T24" fmla="*/ 224 w 273"/>
                  <a:gd name="T25" fmla="*/ 199 h 496"/>
                  <a:gd name="T26" fmla="*/ 211 w 273"/>
                  <a:gd name="T27" fmla="*/ 211 h 496"/>
                  <a:gd name="T28" fmla="*/ 199 w 273"/>
                  <a:gd name="T29" fmla="*/ 226 h 496"/>
                  <a:gd name="T30" fmla="*/ 188 w 273"/>
                  <a:gd name="T31" fmla="*/ 237 h 496"/>
                  <a:gd name="T32" fmla="*/ 176 w 273"/>
                  <a:gd name="T33" fmla="*/ 255 h 496"/>
                  <a:gd name="T34" fmla="*/ 161 w 273"/>
                  <a:gd name="T35" fmla="*/ 268 h 496"/>
                  <a:gd name="T36" fmla="*/ 150 w 273"/>
                  <a:gd name="T37" fmla="*/ 281 h 496"/>
                  <a:gd name="T38" fmla="*/ 135 w 273"/>
                  <a:gd name="T39" fmla="*/ 294 h 496"/>
                  <a:gd name="T40" fmla="*/ 123 w 273"/>
                  <a:gd name="T41" fmla="*/ 308 h 496"/>
                  <a:gd name="T42" fmla="*/ 108 w 273"/>
                  <a:gd name="T43" fmla="*/ 323 h 496"/>
                  <a:gd name="T44" fmla="*/ 95 w 273"/>
                  <a:gd name="T45" fmla="*/ 338 h 496"/>
                  <a:gd name="T46" fmla="*/ 83 w 273"/>
                  <a:gd name="T47" fmla="*/ 351 h 496"/>
                  <a:gd name="T48" fmla="*/ 72 w 273"/>
                  <a:gd name="T49" fmla="*/ 369 h 496"/>
                  <a:gd name="T50" fmla="*/ 61 w 273"/>
                  <a:gd name="T51" fmla="*/ 382 h 496"/>
                  <a:gd name="T52" fmla="*/ 49 w 273"/>
                  <a:gd name="T53" fmla="*/ 395 h 496"/>
                  <a:gd name="T54" fmla="*/ 38 w 273"/>
                  <a:gd name="T55" fmla="*/ 412 h 496"/>
                  <a:gd name="T56" fmla="*/ 30 w 273"/>
                  <a:gd name="T57" fmla="*/ 429 h 496"/>
                  <a:gd name="T58" fmla="*/ 22 w 273"/>
                  <a:gd name="T59" fmla="*/ 445 h 496"/>
                  <a:gd name="T60" fmla="*/ 15 w 273"/>
                  <a:gd name="T61" fmla="*/ 462 h 496"/>
                  <a:gd name="T62" fmla="*/ 9 w 273"/>
                  <a:gd name="T63" fmla="*/ 479 h 496"/>
                  <a:gd name="T64" fmla="*/ 7 w 273"/>
                  <a:gd name="T65" fmla="*/ 496 h 496"/>
                  <a:gd name="T66" fmla="*/ 2 w 273"/>
                  <a:gd name="T67" fmla="*/ 479 h 496"/>
                  <a:gd name="T68" fmla="*/ 0 w 273"/>
                  <a:gd name="T69" fmla="*/ 464 h 496"/>
                  <a:gd name="T70" fmla="*/ 0 w 273"/>
                  <a:gd name="T71" fmla="*/ 448 h 496"/>
                  <a:gd name="T72" fmla="*/ 0 w 273"/>
                  <a:gd name="T73" fmla="*/ 435 h 496"/>
                  <a:gd name="T74" fmla="*/ 0 w 273"/>
                  <a:gd name="T75" fmla="*/ 418 h 496"/>
                  <a:gd name="T76" fmla="*/ 3 w 273"/>
                  <a:gd name="T77" fmla="*/ 405 h 496"/>
                  <a:gd name="T78" fmla="*/ 9 w 273"/>
                  <a:gd name="T79" fmla="*/ 388 h 496"/>
                  <a:gd name="T80" fmla="*/ 15 w 273"/>
                  <a:gd name="T81" fmla="*/ 376 h 496"/>
                  <a:gd name="T82" fmla="*/ 21 w 273"/>
                  <a:gd name="T83" fmla="*/ 351 h 496"/>
                  <a:gd name="T84" fmla="*/ 32 w 273"/>
                  <a:gd name="T85" fmla="*/ 334 h 496"/>
                  <a:gd name="T86" fmla="*/ 42 w 273"/>
                  <a:gd name="T87" fmla="*/ 313 h 496"/>
                  <a:gd name="T88" fmla="*/ 55 w 273"/>
                  <a:gd name="T89" fmla="*/ 294 h 496"/>
                  <a:gd name="T90" fmla="*/ 66 w 273"/>
                  <a:gd name="T91" fmla="*/ 272 h 496"/>
                  <a:gd name="T92" fmla="*/ 81 w 273"/>
                  <a:gd name="T93" fmla="*/ 255 h 496"/>
                  <a:gd name="T94" fmla="*/ 95 w 273"/>
                  <a:gd name="T95" fmla="*/ 234 h 496"/>
                  <a:gd name="T96" fmla="*/ 110 w 273"/>
                  <a:gd name="T97" fmla="*/ 213 h 496"/>
                  <a:gd name="T98" fmla="*/ 123 w 273"/>
                  <a:gd name="T99" fmla="*/ 192 h 496"/>
                  <a:gd name="T100" fmla="*/ 138 w 273"/>
                  <a:gd name="T101" fmla="*/ 175 h 496"/>
                  <a:gd name="T102" fmla="*/ 152 w 273"/>
                  <a:gd name="T103" fmla="*/ 154 h 496"/>
                  <a:gd name="T104" fmla="*/ 167 w 273"/>
                  <a:gd name="T105" fmla="*/ 133 h 496"/>
                  <a:gd name="T106" fmla="*/ 178 w 273"/>
                  <a:gd name="T107" fmla="*/ 112 h 496"/>
                  <a:gd name="T108" fmla="*/ 190 w 273"/>
                  <a:gd name="T109" fmla="*/ 95 h 496"/>
                  <a:gd name="T110" fmla="*/ 199 w 273"/>
                  <a:gd name="T111" fmla="*/ 72 h 496"/>
                  <a:gd name="T112" fmla="*/ 211 w 273"/>
                  <a:gd name="T113" fmla="*/ 53 h 496"/>
                  <a:gd name="T114" fmla="*/ 222 w 273"/>
                  <a:gd name="T115" fmla="*/ 36 h 496"/>
                  <a:gd name="T116" fmla="*/ 235 w 273"/>
                  <a:gd name="T117" fmla="*/ 23 h 496"/>
                  <a:gd name="T118" fmla="*/ 249 w 273"/>
                  <a:gd name="T119" fmla="*/ 9 h 496"/>
                  <a:gd name="T120" fmla="*/ 264 w 273"/>
                  <a:gd name="T121" fmla="*/ 0 h 496"/>
                  <a:gd name="T122" fmla="*/ 264 w 273"/>
                  <a:gd name="T123" fmla="*/ 0 h 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3" h="496">
                    <a:moveTo>
                      <a:pt x="264" y="0"/>
                    </a:moveTo>
                    <a:lnTo>
                      <a:pt x="268" y="17"/>
                    </a:lnTo>
                    <a:lnTo>
                      <a:pt x="271" y="34"/>
                    </a:lnTo>
                    <a:lnTo>
                      <a:pt x="271" y="51"/>
                    </a:lnTo>
                    <a:lnTo>
                      <a:pt x="273" y="70"/>
                    </a:lnTo>
                    <a:lnTo>
                      <a:pt x="271" y="85"/>
                    </a:lnTo>
                    <a:lnTo>
                      <a:pt x="270" y="104"/>
                    </a:lnTo>
                    <a:lnTo>
                      <a:pt x="264" y="121"/>
                    </a:lnTo>
                    <a:lnTo>
                      <a:pt x="260" y="139"/>
                    </a:lnTo>
                    <a:lnTo>
                      <a:pt x="251" y="154"/>
                    </a:lnTo>
                    <a:lnTo>
                      <a:pt x="243" y="167"/>
                    </a:lnTo>
                    <a:lnTo>
                      <a:pt x="233" y="184"/>
                    </a:lnTo>
                    <a:lnTo>
                      <a:pt x="224" y="199"/>
                    </a:lnTo>
                    <a:lnTo>
                      <a:pt x="211" y="211"/>
                    </a:lnTo>
                    <a:lnTo>
                      <a:pt x="199" y="226"/>
                    </a:lnTo>
                    <a:lnTo>
                      <a:pt x="188" y="237"/>
                    </a:lnTo>
                    <a:lnTo>
                      <a:pt x="176" y="255"/>
                    </a:lnTo>
                    <a:lnTo>
                      <a:pt x="161" y="268"/>
                    </a:lnTo>
                    <a:lnTo>
                      <a:pt x="150" y="281"/>
                    </a:lnTo>
                    <a:lnTo>
                      <a:pt x="135" y="294"/>
                    </a:lnTo>
                    <a:lnTo>
                      <a:pt x="123" y="308"/>
                    </a:lnTo>
                    <a:lnTo>
                      <a:pt x="108" y="323"/>
                    </a:lnTo>
                    <a:lnTo>
                      <a:pt x="95" y="338"/>
                    </a:lnTo>
                    <a:lnTo>
                      <a:pt x="83" y="351"/>
                    </a:lnTo>
                    <a:lnTo>
                      <a:pt x="72" y="369"/>
                    </a:lnTo>
                    <a:lnTo>
                      <a:pt x="61" y="382"/>
                    </a:lnTo>
                    <a:lnTo>
                      <a:pt x="49" y="395"/>
                    </a:lnTo>
                    <a:lnTo>
                      <a:pt x="38" y="412"/>
                    </a:lnTo>
                    <a:lnTo>
                      <a:pt x="30" y="429"/>
                    </a:lnTo>
                    <a:lnTo>
                      <a:pt x="22" y="445"/>
                    </a:lnTo>
                    <a:lnTo>
                      <a:pt x="15" y="462"/>
                    </a:lnTo>
                    <a:lnTo>
                      <a:pt x="9" y="479"/>
                    </a:lnTo>
                    <a:lnTo>
                      <a:pt x="7" y="496"/>
                    </a:lnTo>
                    <a:lnTo>
                      <a:pt x="2" y="479"/>
                    </a:lnTo>
                    <a:lnTo>
                      <a:pt x="0" y="464"/>
                    </a:lnTo>
                    <a:lnTo>
                      <a:pt x="0" y="448"/>
                    </a:lnTo>
                    <a:lnTo>
                      <a:pt x="0" y="435"/>
                    </a:lnTo>
                    <a:lnTo>
                      <a:pt x="0" y="418"/>
                    </a:lnTo>
                    <a:lnTo>
                      <a:pt x="3" y="405"/>
                    </a:lnTo>
                    <a:lnTo>
                      <a:pt x="9" y="388"/>
                    </a:lnTo>
                    <a:lnTo>
                      <a:pt x="15" y="376"/>
                    </a:lnTo>
                    <a:lnTo>
                      <a:pt x="21" y="351"/>
                    </a:lnTo>
                    <a:lnTo>
                      <a:pt x="32" y="334"/>
                    </a:lnTo>
                    <a:lnTo>
                      <a:pt x="42" y="313"/>
                    </a:lnTo>
                    <a:lnTo>
                      <a:pt x="55" y="294"/>
                    </a:lnTo>
                    <a:lnTo>
                      <a:pt x="66" y="272"/>
                    </a:lnTo>
                    <a:lnTo>
                      <a:pt x="81" y="255"/>
                    </a:lnTo>
                    <a:lnTo>
                      <a:pt x="95" y="234"/>
                    </a:lnTo>
                    <a:lnTo>
                      <a:pt x="110" y="213"/>
                    </a:lnTo>
                    <a:lnTo>
                      <a:pt x="123" y="192"/>
                    </a:lnTo>
                    <a:lnTo>
                      <a:pt x="138" y="175"/>
                    </a:lnTo>
                    <a:lnTo>
                      <a:pt x="152" y="154"/>
                    </a:lnTo>
                    <a:lnTo>
                      <a:pt x="167" y="133"/>
                    </a:lnTo>
                    <a:lnTo>
                      <a:pt x="178" y="112"/>
                    </a:lnTo>
                    <a:lnTo>
                      <a:pt x="190" y="95"/>
                    </a:lnTo>
                    <a:lnTo>
                      <a:pt x="199" y="72"/>
                    </a:lnTo>
                    <a:lnTo>
                      <a:pt x="211" y="53"/>
                    </a:lnTo>
                    <a:lnTo>
                      <a:pt x="222" y="36"/>
                    </a:lnTo>
                    <a:lnTo>
                      <a:pt x="235" y="23"/>
                    </a:lnTo>
                    <a:lnTo>
                      <a:pt x="249" y="9"/>
                    </a:lnTo>
                    <a:lnTo>
                      <a:pt x="264" y="0"/>
                    </a:lnTo>
                    <a:lnTo>
                      <a:pt x="264" y="0"/>
                    </a:lnTo>
                    <a:close/>
                  </a:path>
                </a:pathLst>
              </a:custGeom>
              <a:solidFill>
                <a:srgbClr val="94911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6" name="Freeform 133"/>
              <p:cNvSpPr>
                <a:spLocks/>
              </p:cNvSpPr>
              <p:nvPr/>
            </p:nvSpPr>
            <p:spPr bwMode="auto">
              <a:xfrm>
                <a:off x="5225938" y="3772091"/>
                <a:ext cx="51259" cy="62375"/>
              </a:xfrm>
              <a:custGeom>
                <a:avLst/>
                <a:gdLst>
                  <a:gd name="T0" fmla="*/ 156 w 168"/>
                  <a:gd name="T1" fmla="*/ 0 h 201"/>
                  <a:gd name="T2" fmla="*/ 164 w 168"/>
                  <a:gd name="T3" fmla="*/ 11 h 201"/>
                  <a:gd name="T4" fmla="*/ 168 w 168"/>
                  <a:gd name="T5" fmla="*/ 27 h 201"/>
                  <a:gd name="T6" fmla="*/ 162 w 168"/>
                  <a:gd name="T7" fmla="*/ 44 h 201"/>
                  <a:gd name="T8" fmla="*/ 156 w 168"/>
                  <a:gd name="T9" fmla="*/ 63 h 201"/>
                  <a:gd name="T10" fmla="*/ 150 w 168"/>
                  <a:gd name="T11" fmla="*/ 70 h 201"/>
                  <a:gd name="T12" fmla="*/ 145 w 168"/>
                  <a:gd name="T13" fmla="*/ 80 h 201"/>
                  <a:gd name="T14" fmla="*/ 137 w 168"/>
                  <a:gd name="T15" fmla="*/ 91 h 201"/>
                  <a:gd name="T16" fmla="*/ 130 w 168"/>
                  <a:gd name="T17" fmla="*/ 105 h 201"/>
                  <a:gd name="T18" fmla="*/ 118 w 168"/>
                  <a:gd name="T19" fmla="*/ 116 h 201"/>
                  <a:gd name="T20" fmla="*/ 107 w 168"/>
                  <a:gd name="T21" fmla="*/ 127 h 201"/>
                  <a:gd name="T22" fmla="*/ 95 w 168"/>
                  <a:gd name="T23" fmla="*/ 141 h 201"/>
                  <a:gd name="T24" fmla="*/ 84 w 168"/>
                  <a:gd name="T25" fmla="*/ 152 h 201"/>
                  <a:gd name="T26" fmla="*/ 71 w 168"/>
                  <a:gd name="T27" fmla="*/ 165 h 201"/>
                  <a:gd name="T28" fmla="*/ 59 w 168"/>
                  <a:gd name="T29" fmla="*/ 177 h 201"/>
                  <a:gd name="T30" fmla="*/ 48 w 168"/>
                  <a:gd name="T31" fmla="*/ 184 h 201"/>
                  <a:gd name="T32" fmla="*/ 38 w 168"/>
                  <a:gd name="T33" fmla="*/ 194 h 201"/>
                  <a:gd name="T34" fmla="*/ 31 w 168"/>
                  <a:gd name="T35" fmla="*/ 196 h 201"/>
                  <a:gd name="T36" fmla="*/ 23 w 168"/>
                  <a:gd name="T37" fmla="*/ 196 h 201"/>
                  <a:gd name="T38" fmla="*/ 14 w 168"/>
                  <a:gd name="T39" fmla="*/ 198 h 201"/>
                  <a:gd name="T40" fmla="*/ 8 w 168"/>
                  <a:gd name="T41" fmla="*/ 201 h 201"/>
                  <a:gd name="T42" fmla="*/ 2 w 168"/>
                  <a:gd name="T43" fmla="*/ 184 h 201"/>
                  <a:gd name="T44" fmla="*/ 2 w 168"/>
                  <a:gd name="T45" fmla="*/ 169 h 201"/>
                  <a:gd name="T46" fmla="*/ 0 w 168"/>
                  <a:gd name="T47" fmla="*/ 154 h 201"/>
                  <a:gd name="T48" fmla="*/ 4 w 168"/>
                  <a:gd name="T49" fmla="*/ 143 h 201"/>
                  <a:gd name="T50" fmla="*/ 4 w 168"/>
                  <a:gd name="T51" fmla="*/ 131 h 201"/>
                  <a:gd name="T52" fmla="*/ 10 w 168"/>
                  <a:gd name="T53" fmla="*/ 118 h 201"/>
                  <a:gd name="T54" fmla="*/ 16 w 168"/>
                  <a:gd name="T55" fmla="*/ 108 h 201"/>
                  <a:gd name="T56" fmla="*/ 23 w 168"/>
                  <a:gd name="T57" fmla="*/ 99 h 201"/>
                  <a:gd name="T58" fmla="*/ 35 w 168"/>
                  <a:gd name="T59" fmla="*/ 82 h 201"/>
                  <a:gd name="T60" fmla="*/ 50 w 168"/>
                  <a:gd name="T61" fmla="*/ 68 h 201"/>
                  <a:gd name="T62" fmla="*/ 67 w 168"/>
                  <a:gd name="T63" fmla="*/ 53 h 201"/>
                  <a:gd name="T64" fmla="*/ 84 w 168"/>
                  <a:gd name="T65" fmla="*/ 44 h 201"/>
                  <a:gd name="T66" fmla="*/ 101 w 168"/>
                  <a:gd name="T67" fmla="*/ 30 h 201"/>
                  <a:gd name="T68" fmla="*/ 120 w 168"/>
                  <a:gd name="T69" fmla="*/ 19 h 201"/>
                  <a:gd name="T70" fmla="*/ 137 w 168"/>
                  <a:gd name="T71" fmla="*/ 9 h 201"/>
                  <a:gd name="T72" fmla="*/ 156 w 168"/>
                  <a:gd name="T73" fmla="*/ 0 h 201"/>
                  <a:gd name="T74" fmla="*/ 156 w 168"/>
                  <a:gd name="T75" fmla="*/ 0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68" h="201">
                    <a:moveTo>
                      <a:pt x="156" y="0"/>
                    </a:moveTo>
                    <a:lnTo>
                      <a:pt x="164" y="11"/>
                    </a:lnTo>
                    <a:lnTo>
                      <a:pt x="168" y="27"/>
                    </a:lnTo>
                    <a:lnTo>
                      <a:pt x="162" y="44"/>
                    </a:lnTo>
                    <a:lnTo>
                      <a:pt x="156" y="63"/>
                    </a:lnTo>
                    <a:lnTo>
                      <a:pt x="150" y="70"/>
                    </a:lnTo>
                    <a:lnTo>
                      <a:pt x="145" y="80"/>
                    </a:lnTo>
                    <a:lnTo>
                      <a:pt x="137" y="91"/>
                    </a:lnTo>
                    <a:lnTo>
                      <a:pt x="130" y="105"/>
                    </a:lnTo>
                    <a:lnTo>
                      <a:pt x="118" y="116"/>
                    </a:lnTo>
                    <a:lnTo>
                      <a:pt x="107" y="127"/>
                    </a:lnTo>
                    <a:lnTo>
                      <a:pt x="95" y="141"/>
                    </a:lnTo>
                    <a:lnTo>
                      <a:pt x="84" y="152"/>
                    </a:lnTo>
                    <a:lnTo>
                      <a:pt x="71" y="165"/>
                    </a:lnTo>
                    <a:lnTo>
                      <a:pt x="59" y="177"/>
                    </a:lnTo>
                    <a:lnTo>
                      <a:pt x="48" y="184"/>
                    </a:lnTo>
                    <a:lnTo>
                      <a:pt x="38" y="194"/>
                    </a:lnTo>
                    <a:lnTo>
                      <a:pt x="31" y="196"/>
                    </a:lnTo>
                    <a:lnTo>
                      <a:pt x="23" y="196"/>
                    </a:lnTo>
                    <a:lnTo>
                      <a:pt x="14" y="198"/>
                    </a:lnTo>
                    <a:lnTo>
                      <a:pt x="8" y="201"/>
                    </a:lnTo>
                    <a:lnTo>
                      <a:pt x="2" y="184"/>
                    </a:lnTo>
                    <a:lnTo>
                      <a:pt x="2" y="169"/>
                    </a:lnTo>
                    <a:lnTo>
                      <a:pt x="0" y="154"/>
                    </a:lnTo>
                    <a:lnTo>
                      <a:pt x="4" y="143"/>
                    </a:lnTo>
                    <a:lnTo>
                      <a:pt x="4" y="131"/>
                    </a:lnTo>
                    <a:lnTo>
                      <a:pt x="10" y="118"/>
                    </a:lnTo>
                    <a:lnTo>
                      <a:pt x="16" y="108"/>
                    </a:lnTo>
                    <a:lnTo>
                      <a:pt x="23" y="99"/>
                    </a:lnTo>
                    <a:lnTo>
                      <a:pt x="35" y="82"/>
                    </a:lnTo>
                    <a:lnTo>
                      <a:pt x="50" y="68"/>
                    </a:lnTo>
                    <a:lnTo>
                      <a:pt x="67" y="53"/>
                    </a:lnTo>
                    <a:lnTo>
                      <a:pt x="84" y="44"/>
                    </a:lnTo>
                    <a:lnTo>
                      <a:pt x="101" y="30"/>
                    </a:lnTo>
                    <a:lnTo>
                      <a:pt x="120" y="19"/>
                    </a:lnTo>
                    <a:lnTo>
                      <a:pt x="137" y="9"/>
                    </a:lnTo>
                    <a:lnTo>
                      <a:pt x="156" y="0"/>
                    </a:lnTo>
                    <a:lnTo>
                      <a:pt x="156" y="0"/>
                    </a:lnTo>
                    <a:close/>
                  </a:path>
                </a:pathLst>
              </a:custGeom>
              <a:solidFill>
                <a:srgbClr val="94911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7" name="Freeform 135"/>
              <p:cNvSpPr>
                <a:spLocks/>
              </p:cNvSpPr>
              <p:nvPr/>
            </p:nvSpPr>
            <p:spPr bwMode="auto">
              <a:xfrm>
                <a:off x="5335249" y="3788148"/>
                <a:ext cx="30261" cy="93871"/>
              </a:xfrm>
              <a:custGeom>
                <a:avLst/>
                <a:gdLst>
                  <a:gd name="T0" fmla="*/ 66 w 97"/>
                  <a:gd name="T1" fmla="*/ 0 h 304"/>
                  <a:gd name="T2" fmla="*/ 72 w 97"/>
                  <a:gd name="T3" fmla="*/ 10 h 304"/>
                  <a:gd name="T4" fmla="*/ 78 w 97"/>
                  <a:gd name="T5" fmla="*/ 19 h 304"/>
                  <a:gd name="T6" fmla="*/ 81 w 97"/>
                  <a:gd name="T7" fmla="*/ 33 h 304"/>
                  <a:gd name="T8" fmla="*/ 87 w 97"/>
                  <a:gd name="T9" fmla="*/ 48 h 304"/>
                  <a:gd name="T10" fmla="*/ 89 w 97"/>
                  <a:gd name="T11" fmla="*/ 63 h 304"/>
                  <a:gd name="T12" fmla="*/ 91 w 97"/>
                  <a:gd name="T13" fmla="*/ 76 h 304"/>
                  <a:gd name="T14" fmla="*/ 95 w 97"/>
                  <a:gd name="T15" fmla="*/ 93 h 304"/>
                  <a:gd name="T16" fmla="*/ 97 w 97"/>
                  <a:gd name="T17" fmla="*/ 111 h 304"/>
                  <a:gd name="T18" fmla="*/ 95 w 97"/>
                  <a:gd name="T19" fmla="*/ 128 h 304"/>
                  <a:gd name="T20" fmla="*/ 91 w 97"/>
                  <a:gd name="T21" fmla="*/ 147 h 304"/>
                  <a:gd name="T22" fmla="*/ 89 w 97"/>
                  <a:gd name="T23" fmla="*/ 168 h 304"/>
                  <a:gd name="T24" fmla="*/ 87 w 97"/>
                  <a:gd name="T25" fmla="*/ 187 h 304"/>
                  <a:gd name="T26" fmla="*/ 81 w 97"/>
                  <a:gd name="T27" fmla="*/ 204 h 304"/>
                  <a:gd name="T28" fmla="*/ 76 w 97"/>
                  <a:gd name="T29" fmla="*/ 221 h 304"/>
                  <a:gd name="T30" fmla="*/ 68 w 97"/>
                  <a:gd name="T31" fmla="*/ 234 h 304"/>
                  <a:gd name="T32" fmla="*/ 62 w 97"/>
                  <a:gd name="T33" fmla="*/ 251 h 304"/>
                  <a:gd name="T34" fmla="*/ 51 w 97"/>
                  <a:gd name="T35" fmla="*/ 268 h 304"/>
                  <a:gd name="T36" fmla="*/ 40 w 97"/>
                  <a:gd name="T37" fmla="*/ 284 h 304"/>
                  <a:gd name="T38" fmla="*/ 24 w 97"/>
                  <a:gd name="T39" fmla="*/ 295 h 304"/>
                  <a:gd name="T40" fmla="*/ 11 w 97"/>
                  <a:gd name="T41" fmla="*/ 304 h 304"/>
                  <a:gd name="T42" fmla="*/ 9 w 97"/>
                  <a:gd name="T43" fmla="*/ 295 h 304"/>
                  <a:gd name="T44" fmla="*/ 7 w 97"/>
                  <a:gd name="T45" fmla="*/ 284 h 304"/>
                  <a:gd name="T46" fmla="*/ 5 w 97"/>
                  <a:gd name="T47" fmla="*/ 272 h 304"/>
                  <a:gd name="T48" fmla="*/ 5 w 97"/>
                  <a:gd name="T49" fmla="*/ 259 h 304"/>
                  <a:gd name="T50" fmla="*/ 4 w 97"/>
                  <a:gd name="T51" fmla="*/ 249 h 304"/>
                  <a:gd name="T52" fmla="*/ 2 w 97"/>
                  <a:gd name="T53" fmla="*/ 238 h 304"/>
                  <a:gd name="T54" fmla="*/ 2 w 97"/>
                  <a:gd name="T55" fmla="*/ 225 h 304"/>
                  <a:gd name="T56" fmla="*/ 2 w 97"/>
                  <a:gd name="T57" fmla="*/ 215 h 304"/>
                  <a:gd name="T58" fmla="*/ 0 w 97"/>
                  <a:gd name="T59" fmla="*/ 204 h 304"/>
                  <a:gd name="T60" fmla="*/ 0 w 97"/>
                  <a:gd name="T61" fmla="*/ 190 h 304"/>
                  <a:gd name="T62" fmla="*/ 0 w 97"/>
                  <a:gd name="T63" fmla="*/ 179 h 304"/>
                  <a:gd name="T64" fmla="*/ 0 w 97"/>
                  <a:gd name="T65" fmla="*/ 169 h 304"/>
                  <a:gd name="T66" fmla="*/ 0 w 97"/>
                  <a:gd name="T67" fmla="*/ 158 h 304"/>
                  <a:gd name="T68" fmla="*/ 0 w 97"/>
                  <a:gd name="T69" fmla="*/ 145 h 304"/>
                  <a:gd name="T70" fmla="*/ 2 w 97"/>
                  <a:gd name="T71" fmla="*/ 135 h 304"/>
                  <a:gd name="T72" fmla="*/ 4 w 97"/>
                  <a:gd name="T73" fmla="*/ 124 h 304"/>
                  <a:gd name="T74" fmla="*/ 5 w 97"/>
                  <a:gd name="T75" fmla="*/ 103 h 304"/>
                  <a:gd name="T76" fmla="*/ 9 w 97"/>
                  <a:gd name="T77" fmla="*/ 88 h 304"/>
                  <a:gd name="T78" fmla="*/ 15 w 97"/>
                  <a:gd name="T79" fmla="*/ 71 h 304"/>
                  <a:gd name="T80" fmla="*/ 23 w 97"/>
                  <a:gd name="T81" fmla="*/ 55 h 304"/>
                  <a:gd name="T82" fmla="*/ 28 w 97"/>
                  <a:gd name="T83" fmla="*/ 38 h 304"/>
                  <a:gd name="T84" fmla="*/ 40 w 97"/>
                  <a:gd name="T85" fmla="*/ 27 h 304"/>
                  <a:gd name="T86" fmla="*/ 51 w 97"/>
                  <a:gd name="T87" fmla="*/ 12 h 304"/>
                  <a:gd name="T88" fmla="*/ 66 w 97"/>
                  <a:gd name="T89" fmla="*/ 0 h 304"/>
                  <a:gd name="T90" fmla="*/ 66 w 97"/>
                  <a:gd name="T91" fmla="*/ 0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7" h="304">
                    <a:moveTo>
                      <a:pt x="66" y="0"/>
                    </a:moveTo>
                    <a:lnTo>
                      <a:pt x="72" y="10"/>
                    </a:lnTo>
                    <a:lnTo>
                      <a:pt x="78" y="19"/>
                    </a:lnTo>
                    <a:lnTo>
                      <a:pt x="81" y="33"/>
                    </a:lnTo>
                    <a:lnTo>
                      <a:pt x="87" y="48"/>
                    </a:lnTo>
                    <a:lnTo>
                      <a:pt x="89" y="63"/>
                    </a:lnTo>
                    <a:lnTo>
                      <a:pt x="91" y="76"/>
                    </a:lnTo>
                    <a:lnTo>
                      <a:pt x="95" y="93"/>
                    </a:lnTo>
                    <a:lnTo>
                      <a:pt x="97" y="111"/>
                    </a:lnTo>
                    <a:lnTo>
                      <a:pt x="95" y="128"/>
                    </a:lnTo>
                    <a:lnTo>
                      <a:pt x="91" y="147"/>
                    </a:lnTo>
                    <a:lnTo>
                      <a:pt x="89" y="168"/>
                    </a:lnTo>
                    <a:lnTo>
                      <a:pt x="87" y="187"/>
                    </a:lnTo>
                    <a:lnTo>
                      <a:pt x="81" y="204"/>
                    </a:lnTo>
                    <a:lnTo>
                      <a:pt x="76" y="221"/>
                    </a:lnTo>
                    <a:lnTo>
                      <a:pt x="68" y="234"/>
                    </a:lnTo>
                    <a:lnTo>
                      <a:pt x="62" y="251"/>
                    </a:lnTo>
                    <a:lnTo>
                      <a:pt x="51" y="268"/>
                    </a:lnTo>
                    <a:lnTo>
                      <a:pt x="40" y="284"/>
                    </a:lnTo>
                    <a:lnTo>
                      <a:pt x="24" y="295"/>
                    </a:lnTo>
                    <a:lnTo>
                      <a:pt x="11" y="304"/>
                    </a:lnTo>
                    <a:lnTo>
                      <a:pt x="9" y="295"/>
                    </a:lnTo>
                    <a:lnTo>
                      <a:pt x="7" y="284"/>
                    </a:lnTo>
                    <a:lnTo>
                      <a:pt x="5" y="272"/>
                    </a:lnTo>
                    <a:lnTo>
                      <a:pt x="5" y="259"/>
                    </a:lnTo>
                    <a:lnTo>
                      <a:pt x="4" y="249"/>
                    </a:lnTo>
                    <a:lnTo>
                      <a:pt x="2" y="238"/>
                    </a:lnTo>
                    <a:lnTo>
                      <a:pt x="2" y="225"/>
                    </a:lnTo>
                    <a:lnTo>
                      <a:pt x="2" y="215"/>
                    </a:lnTo>
                    <a:lnTo>
                      <a:pt x="0" y="204"/>
                    </a:lnTo>
                    <a:lnTo>
                      <a:pt x="0" y="190"/>
                    </a:lnTo>
                    <a:lnTo>
                      <a:pt x="0" y="179"/>
                    </a:lnTo>
                    <a:lnTo>
                      <a:pt x="0" y="169"/>
                    </a:lnTo>
                    <a:lnTo>
                      <a:pt x="0" y="158"/>
                    </a:lnTo>
                    <a:lnTo>
                      <a:pt x="0" y="145"/>
                    </a:lnTo>
                    <a:lnTo>
                      <a:pt x="2" y="135"/>
                    </a:lnTo>
                    <a:lnTo>
                      <a:pt x="4" y="124"/>
                    </a:lnTo>
                    <a:lnTo>
                      <a:pt x="5" y="103"/>
                    </a:lnTo>
                    <a:lnTo>
                      <a:pt x="9" y="88"/>
                    </a:lnTo>
                    <a:lnTo>
                      <a:pt x="15" y="71"/>
                    </a:lnTo>
                    <a:lnTo>
                      <a:pt x="23" y="55"/>
                    </a:lnTo>
                    <a:lnTo>
                      <a:pt x="28" y="38"/>
                    </a:lnTo>
                    <a:lnTo>
                      <a:pt x="40" y="27"/>
                    </a:lnTo>
                    <a:lnTo>
                      <a:pt x="51" y="12"/>
                    </a:lnTo>
                    <a:lnTo>
                      <a:pt x="66" y="0"/>
                    </a:lnTo>
                    <a:lnTo>
                      <a:pt x="66" y="0"/>
                    </a:lnTo>
                    <a:close/>
                  </a:path>
                </a:pathLst>
              </a:custGeom>
              <a:solidFill>
                <a:srgbClr val="94911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8" name="Freeform 136"/>
              <p:cNvSpPr>
                <a:spLocks/>
              </p:cNvSpPr>
              <p:nvPr/>
            </p:nvSpPr>
            <p:spPr bwMode="auto">
              <a:xfrm>
                <a:off x="5792871" y="3791853"/>
                <a:ext cx="69168" cy="154393"/>
              </a:xfrm>
              <a:custGeom>
                <a:avLst/>
                <a:gdLst>
                  <a:gd name="T0" fmla="*/ 219 w 224"/>
                  <a:gd name="T1" fmla="*/ 13 h 500"/>
                  <a:gd name="T2" fmla="*/ 223 w 224"/>
                  <a:gd name="T3" fmla="*/ 40 h 500"/>
                  <a:gd name="T4" fmla="*/ 224 w 224"/>
                  <a:gd name="T5" fmla="*/ 66 h 500"/>
                  <a:gd name="T6" fmla="*/ 224 w 224"/>
                  <a:gd name="T7" fmla="*/ 93 h 500"/>
                  <a:gd name="T8" fmla="*/ 223 w 224"/>
                  <a:gd name="T9" fmla="*/ 119 h 500"/>
                  <a:gd name="T10" fmla="*/ 219 w 224"/>
                  <a:gd name="T11" fmla="*/ 146 h 500"/>
                  <a:gd name="T12" fmla="*/ 217 w 224"/>
                  <a:gd name="T13" fmla="*/ 175 h 500"/>
                  <a:gd name="T14" fmla="*/ 213 w 224"/>
                  <a:gd name="T15" fmla="*/ 201 h 500"/>
                  <a:gd name="T16" fmla="*/ 204 w 224"/>
                  <a:gd name="T17" fmla="*/ 235 h 500"/>
                  <a:gd name="T18" fmla="*/ 190 w 224"/>
                  <a:gd name="T19" fmla="*/ 279 h 500"/>
                  <a:gd name="T20" fmla="*/ 171 w 224"/>
                  <a:gd name="T21" fmla="*/ 321 h 500"/>
                  <a:gd name="T22" fmla="*/ 150 w 224"/>
                  <a:gd name="T23" fmla="*/ 359 h 500"/>
                  <a:gd name="T24" fmla="*/ 124 w 224"/>
                  <a:gd name="T25" fmla="*/ 395 h 500"/>
                  <a:gd name="T26" fmla="*/ 91 w 224"/>
                  <a:gd name="T27" fmla="*/ 429 h 500"/>
                  <a:gd name="T28" fmla="*/ 57 w 224"/>
                  <a:gd name="T29" fmla="*/ 460 h 500"/>
                  <a:gd name="T30" fmla="*/ 19 w 224"/>
                  <a:gd name="T31" fmla="*/ 486 h 500"/>
                  <a:gd name="T32" fmla="*/ 0 w 224"/>
                  <a:gd name="T33" fmla="*/ 484 h 500"/>
                  <a:gd name="T34" fmla="*/ 12 w 224"/>
                  <a:gd name="T35" fmla="*/ 458 h 500"/>
                  <a:gd name="T36" fmla="*/ 25 w 224"/>
                  <a:gd name="T37" fmla="*/ 435 h 500"/>
                  <a:gd name="T38" fmla="*/ 44 w 224"/>
                  <a:gd name="T39" fmla="*/ 412 h 500"/>
                  <a:gd name="T40" fmla="*/ 50 w 224"/>
                  <a:gd name="T41" fmla="*/ 395 h 500"/>
                  <a:gd name="T42" fmla="*/ 52 w 224"/>
                  <a:gd name="T43" fmla="*/ 384 h 500"/>
                  <a:gd name="T44" fmla="*/ 69 w 224"/>
                  <a:gd name="T45" fmla="*/ 359 h 500"/>
                  <a:gd name="T46" fmla="*/ 86 w 224"/>
                  <a:gd name="T47" fmla="*/ 334 h 500"/>
                  <a:gd name="T48" fmla="*/ 101 w 224"/>
                  <a:gd name="T49" fmla="*/ 311 h 500"/>
                  <a:gd name="T50" fmla="*/ 114 w 224"/>
                  <a:gd name="T51" fmla="*/ 279 h 500"/>
                  <a:gd name="T52" fmla="*/ 129 w 224"/>
                  <a:gd name="T53" fmla="*/ 241 h 500"/>
                  <a:gd name="T54" fmla="*/ 143 w 224"/>
                  <a:gd name="T55" fmla="*/ 201 h 500"/>
                  <a:gd name="T56" fmla="*/ 154 w 224"/>
                  <a:gd name="T57" fmla="*/ 165 h 500"/>
                  <a:gd name="T58" fmla="*/ 166 w 224"/>
                  <a:gd name="T59" fmla="*/ 127 h 500"/>
                  <a:gd name="T60" fmla="*/ 177 w 224"/>
                  <a:gd name="T61" fmla="*/ 87 h 500"/>
                  <a:gd name="T62" fmla="*/ 190 w 224"/>
                  <a:gd name="T63" fmla="*/ 51 h 500"/>
                  <a:gd name="T64" fmla="*/ 207 w 224"/>
                  <a:gd name="T65" fmla="*/ 17 h 500"/>
                  <a:gd name="T66" fmla="*/ 219 w 224"/>
                  <a:gd name="T67" fmla="*/ 0 h 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24" h="500">
                    <a:moveTo>
                      <a:pt x="219" y="0"/>
                    </a:moveTo>
                    <a:lnTo>
                      <a:pt x="219" y="13"/>
                    </a:lnTo>
                    <a:lnTo>
                      <a:pt x="221" y="24"/>
                    </a:lnTo>
                    <a:lnTo>
                      <a:pt x="223" y="40"/>
                    </a:lnTo>
                    <a:lnTo>
                      <a:pt x="224" y="51"/>
                    </a:lnTo>
                    <a:lnTo>
                      <a:pt x="224" y="66"/>
                    </a:lnTo>
                    <a:lnTo>
                      <a:pt x="224" y="78"/>
                    </a:lnTo>
                    <a:lnTo>
                      <a:pt x="224" y="93"/>
                    </a:lnTo>
                    <a:lnTo>
                      <a:pt x="224" y="106"/>
                    </a:lnTo>
                    <a:lnTo>
                      <a:pt x="223" y="119"/>
                    </a:lnTo>
                    <a:lnTo>
                      <a:pt x="221" y="133"/>
                    </a:lnTo>
                    <a:lnTo>
                      <a:pt x="219" y="146"/>
                    </a:lnTo>
                    <a:lnTo>
                      <a:pt x="219" y="161"/>
                    </a:lnTo>
                    <a:lnTo>
                      <a:pt x="217" y="175"/>
                    </a:lnTo>
                    <a:lnTo>
                      <a:pt x="215" y="188"/>
                    </a:lnTo>
                    <a:lnTo>
                      <a:pt x="213" y="201"/>
                    </a:lnTo>
                    <a:lnTo>
                      <a:pt x="211" y="216"/>
                    </a:lnTo>
                    <a:lnTo>
                      <a:pt x="204" y="235"/>
                    </a:lnTo>
                    <a:lnTo>
                      <a:pt x="198" y="258"/>
                    </a:lnTo>
                    <a:lnTo>
                      <a:pt x="190" y="279"/>
                    </a:lnTo>
                    <a:lnTo>
                      <a:pt x="183" y="302"/>
                    </a:lnTo>
                    <a:lnTo>
                      <a:pt x="171" y="321"/>
                    </a:lnTo>
                    <a:lnTo>
                      <a:pt x="162" y="340"/>
                    </a:lnTo>
                    <a:lnTo>
                      <a:pt x="150" y="359"/>
                    </a:lnTo>
                    <a:lnTo>
                      <a:pt x="139" y="378"/>
                    </a:lnTo>
                    <a:lnTo>
                      <a:pt x="124" y="395"/>
                    </a:lnTo>
                    <a:lnTo>
                      <a:pt x="109" y="412"/>
                    </a:lnTo>
                    <a:lnTo>
                      <a:pt x="91" y="429"/>
                    </a:lnTo>
                    <a:lnTo>
                      <a:pt x="76" y="446"/>
                    </a:lnTo>
                    <a:lnTo>
                      <a:pt x="57" y="460"/>
                    </a:lnTo>
                    <a:lnTo>
                      <a:pt x="40" y="475"/>
                    </a:lnTo>
                    <a:lnTo>
                      <a:pt x="19" y="486"/>
                    </a:lnTo>
                    <a:lnTo>
                      <a:pt x="0" y="500"/>
                    </a:lnTo>
                    <a:lnTo>
                      <a:pt x="0" y="484"/>
                    </a:lnTo>
                    <a:lnTo>
                      <a:pt x="6" y="471"/>
                    </a:lnTo>
                    <a:lnTo>
                      <a:pt x="12" y="458"/>
                    </a:lnTo>
                    <a:lnTo>
                      <a:pt x="19" y="446"/>
                    </a:lnTo>
                    <a:lnTo>
                      <a:pt x="25" y="435"/>
                    </a:lnTo>
                    <a:lnTo>
                      <a:pt x="34" y="422"/>
                    </a:lnTo>
                    <a:lnTo>
                      <a:pt x="44" y="412"/>
                    </a:lnTo>
                    <a:lnTo>
                      <a:pt x="55" y="401"/>
                    </a:lnTo>
                    <a:lnTo>
                      <a:pt x="50" y="395"/>
                    </a:lnTo>
                    <a:lnTo>
                      <a:pt x="44" y="395"/>
                    </a:lnTo>
                    <a:lnTo>
                      <a:pt x="52" y="384"/>
                    </a:lnTo>
                    <a:lnTo>
                      <a:pt x="61" y="372"/>
                    </a:lnTo>
                    <a:lnTo>
                      <a:pt x="69" y="359"/>
                    </a:lnTo>
                    <a:lnTo>
                      <a:pt x="78" y="348"/>
                    </a:lnTo>
                    <a:lnTo>
                      <a:pt x="86" y="334"/>
                    </a:lnTo>
                    <a:lnTo>
                      <a:pt x="93" y="323"/>
                    </a:lnTo>
                    <a:lnTo>
                      <a:pt x="101" y="311"/>
                    </a:lnTo>
                    <a:lnTo>
                      <a:pt x="109" y="298"/>
                    </a:lnTo>
                    <a:lnTo>
                      <a:pt x="114" y="279"/>
                    </a:lnTo>
                    <a:lnTo>
                      <a:pt x="122" y="262"/>
                    </a:lnTo>
                    <a:lnTo>
                      <a:pt x="129" y="241"/>
                    </a:lnTo>
                    <a:lnTo>
                      <a:pt x="137" y="224"/>
                    </a:lnTo>
                    <a:lnTo>
                      <a:pt x="143" y="201"/>
                    </a:lnTo>
                    <a:lnTo>
                      <a:pt x="148" y="184"/>
                    </a:lnTo>
                    <a:lnTo>
                      <a:pt x="154" y="165"/>
                    </a:lnTo>
                    <a:lnTo>
                      <a:pt x="160" y="148"/>
                    </a:lnTo>
                    <a:lnTo>
                      <a:pt x="166" y="127"/>
                    </a:lnTo>
                    <a:lnTo>
                      <a:pt x="171" y="106"/>
                    </a:lnTo>
                    <a:lnTo>
                      <a:pt x="177" y="87"/>
                    </a:lnTo>
                    <a:lnTo>
                      <a:pt x="185" y="70"/>
                    </a:lnTo>
                    <a:lnTo>
                      <a:pt x="190" y="51"/>
                    </a:lnTo>
                    <a:lnTo>
                      <a:pt x="200" y="34"/>
                    </a:lnTo>
                    <a:lnTo>
                      <a:pt x="207" y="17"/>
                    </a:lnTo>
                    <a:lnTo>
                      <a:pt x="219" y="0"/>
                    </a:lnTo>
                    <a:lnTo>
                      <a:pt x="219" y="0"/>
                    </a:lnTo>
                    <a:close/>
                  </a:path>
                </a:pathLst>
              </a:custGeom>
              <a:solidFill>
                <a:srgbClr val="D1D1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9" name="Freeform 142"/>
              <p:cNvSpPr>
                <a:spLocks/>
              </p:cNvSpPr>
              <p:nvPr/>
            </p:nvSpPr>
            <p:spPr bwMode="auto">
              <a:xfrm>
                <a:off x="5743465" y="3856699"/>
                <a:ext cx="67316" cy="93254"/>
              </a:xfrm>
              <a:custGeom>
                <a:avLst/>
                <a:gdLst>
                  <a:gd name="T0" fmla="*/ 178 w 218"/>
                  <a:gd name="T1" fmla="*/ 0 h 302"/>
                  <a:gd name="T2" fmla="*/ 190 w 218"/>
                  <a:gd name="T3" fmla="*/ 5 h 302"/>
                  <a:gd name="T4" fmla="*/ 201 w 218"/>
                  <a:gd name="T5" fmla="*/ 11 h 302"/>
                  <a:gd name="T6" fmla="*/ 209 w 218"/>
                  <a:gd name="T7" fmla="*/ 19 h 302"/>
                  <a:gd name="T8" fmla="*/ 214 w 218"/>
                  <a:gd name="T9" fmla="*/ 28 h 302"/>
                  <a:gd name="T10" fmla="*/ 216 w 218"/>
                  <a:gd name="T11" fmla="*/ 43 h 302"/>
                  <a:gd name="T12" fmla="*/ 218 w 218"/>
                  <a:gd name="T13" fmla="*/ 61 h 302"/>
                  <a:gd name="T14" fmla="*/ 212 w 218"/>
                  <a:gd name="T15" fmla="*/ 72 h 302"/>
                  <a:gd name="T16" fmla="*/ 205 w 218"/>
                  <a:gd name="T17" fmla="*/ 89 h 302"/>
                  <a:gd name="T18" fmla="*/ 193 w 218"/>
                  <a:gd name="T19" fmla="*/ 106 h 302"/>
                  <a:gd name="T20" fmla="*/ 182 w 218"/>
                  <a:gd name="T21" fmla="*/ 123 h 302"/>
                  <a:gd name="T22" fmla="*/ 167 w 218"/>
                  <a:gd name="T23" fmla="*/ 140 h 302"/>
                  <a:gd name="T24" fmla="*/ 155 w 218"/>
                  <a:gd name="T25" fmla="*/ 158 h 302"/>
                  <a:gd name="T26" fmla="*/ 140 w 218"/>
                  <a:gd name="T27" fmla="*/ 175 h 302"/>
                  <a:gd name="T28" fmla="*/ 129 w 218"/>
                  <a:gd name="T29" fmla="*/ 192 h 302"/>
                  <a:gd name="T30" fmla="*/ 117 w 218"/>
                  <a:gd name="T31" fmla="*/ 203 h 302"/>
                  <a:gd name="T32" fmla="*/ 106 w 218"/>
                  <a:gd name="T33" fmla="*/ 213 h 302"/>
                  <a:gd name="T34" fmla="*/ 95 w 218"/>
                  <a:gd name="T35" fmla="*/ 226 h 302"/>
                  <a:gd name="T36" fmla="*/ 87 w 218"/>
                  <a:gd name="T37" fmla="*/ 237 h 302"/>
                  <a:gd name="T38" fmla="*/ 76 w 218"/>
                  <a:gd name="T39" fmla="*/ 245 h 302"/>
                  <a:gd name="T40" fmla="*/ 64 w 218"/>
                  <a:gd name="T41" fmla="*/ 253 h 302"/>
                  <a:gd name="T42" fmla="*/ 53 w 218"/>
                  <a:gd name="T43" fmla="*/ 260 h 302"/>
                  <a:gd name="T44" fmla="*/ 43 w 218"/>
                  <a:gd name="T45" fmla="*/ 266 h 302"/>
                  <a:gd name="T46" fmla="*/ 32 w 218"/>
                  <a:gd name="T47" fmla="*/ 274 h 302"/>
                  <a:gd name="T48" fmla="*/ 20 w 218"/>
                  <a:gd name="T49" fmla="*/ 283 h 302"/>
                  <a:gd name="T50" fmla="*/ 9 w 218"/>
                  <a:gd name="T51" fmla="*/ 291 h 302"/>
                  <a:gd name="T52" fmla="*/ 0 w 218"/>
                  <a:gd name="T53" fmla="*/ 302 h 302"/>
                  <a:gd name="T54" fmla="*/ 7 w 218"/>
                  <a:gd name="T55" fmla="*/ 283 h 302"/>
                  <a:gd name="T56" fmla="*/ 19 w 218"/>
                  <a:gd name="T57" fmla="*/ 264 h 302"/>
                  <a:gd name="T58" fmla="*/ 30 w 218"/>
                  <a:gd name="T59" fmla="*/ 245 h 302"/>
                  <a:gd name="T60" fmla="*/ 43 w 218"/>
                  <a:gd name="T61" fmla="*/ 228 h 302"/>
                  <a:gd name="T62" fmla="*/ 55 w 218"/>
                  <a:gd name="T63" fmla="*/ 209 h 302"/>
                  <a:gd name="T64" fmla="*/ 68 w 218"/>
                  <a:gd name="T65" fmla="*/ 190 h 302"/>
                  <a:gd name="T66" fmla="*/ 79 w 218"/>
                  <a:gd name="T67" fmla="*/ 169 h 302"/>
                  <a:gd name="T68" fmla="*/ 95 w 218"/>
                  <a:gd name="T69" fmla="*/ 152 h 302"/>
                  <a:gd name="T70" fmla="*/ 106 w 218"/>
                  <a:gd name="T71" fmla="*/ 133 h 302"/>
                  <a:gd name="T72" fmla="*/ 119 w 218"/>
                  <a:gd name="T73" fmla="*/ 114 h 302"/>
                  <a:gd name="T74" fmla="*/ 131 w 218"/>
                  <a:gd name="T75" fmla="*/ 95 h 302"/>
                  <a:gd name="T76" fmla="*/ 144 w 218"/>
                  <a:gd name="T77" fmla="*/ 76 h 302"/>
                  <a:gd name="T78" fmla="*/ 153 w 218"/>
                  <a:gd name="T79" fmla="*/ 53 h 302"/>
                  <a:gd name="T80" fmla="*/ 163 w 218"/>
                  <a:gd name="T81" fmla="*/ 36 h 302"/>
                  <a:gd name="T82" fmla="*/ 171 w 218"/>
                  <a:gd name="T83" fmla="*/ 17 h 302"/>
                  <a:gd name="T84" fmla="*/ 178 w 218"/>
                  <a:gd name="T85" fmla="*/ 0 h 302"/>
                  <a:gd name="T86" fmla="*/ 178 w 218"/>
                  <a:gd name="T87" fmla="*/ 0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18" h="302">
                    <a:moveTo>
                      <a:pt x="178" y="0"/>
                    </a:moveTo>
                    <a:lnTo>
                      <a:pt x="190" y="5"/>
                    </a:lnTo>
                    <a:lnTo>
                      <a:pt x="201" y="11"/>
                    </a:lnTo>
                    <a:lnTo>
                      <a:pt x="209" y="19"/>
                    </a:lnTo>
                    <a:lnTo>
                      <a:pt x="214" y="28"/>
                    </a:lnTo>
                    <a:lnTo>
                      <a:pt x="216" y="43"/>
                    </a:lnTo>
                    <a:lnTo>
                      <a:pt x="218" y="61"/>
                    </a:lnTo>
                    <a:lnTo>
                      <a:pt x="212" y="72"/>
                    </a:lnTo>
                    <a:lnTo>
                      <a:pt x="205" y="89"/>
                    </a:lnTo>
                    <a:lnTo>
                      <a:pt x="193" y="106"/>
                    </a:lnTo>
                    <a:lnTo>
                      <a:pt x="182" y="123"/>
                    </a:lnTo>
                    <a:lnTo>
                      <a:pt x="167" y="140"/>
                    </a:lnTo>
                    <a:lnTo>
                      <a:pt x="155" y="158"/>
                    </a:lnTo>
                    <a:lnTo>
                      <a:pt x="140" y="175"/>
                    </a:lnTo>
                    <a:lnTo>
                      <a:pt x="129" y="192"/>
                    </a:lnTo>
                    <a:lnTo>
                      <a:pt x="117" y="203"/>
                    </a:lnTo>
                    <a:lnTo>
                      <a:pt x="106" y="213"/>
                    </a:lnTo>
                    <a:lnTo>
                      <a:pt x="95" y="226"/>
                    </a:lnTo>
                    <a:lnTo>
                      <a:pt x="87" y="237"/>
                    </a:lnTo>
                    <a:lnTo>
                      <a:pt x="76" y="245"/>
                    </a:lnTo>
                    <a:lnTo>
                      <a:pt x="64" y="253"/>
                    </a:lnTo>
                    <a:lnTo>
                      <a:pt x="53" y="260"/>
                    </a:lnTo>
                    <a:lnTo>
                      <a:pt x="43" y="266"/>
                    </a:lnTo>
                    <a:lnTo>
                      <a:pt x="32" y="274"/>
                    </a:lnTo>
                    <a:lnTo>
                      <a:pt x="20" y="283"/>
                    </a:lnTo>
                    <a:lnTo>
                      <a:pt x="9" y="291"/>
                    </a:lnTo>
                    <a:lnTo>
                      <a:pt x="0" y="302"/>
                    </a:lnTo>
                    <a:lnTo>
                      <a:pt x="7" y="283"/>
                    </a:lnTo>
                    <a:lnTo>
                      <a:pt x="19" y="264"/>
                    </a:lnTo>
                    <a:lnTo>
                      <a:pt x="30" y="245"/>
                    </a:lnTo>
                    <a:lnTo>
                      <a:pt x="43" y="228"/>
                    </a:lnTo>
                    <a:lnTo>
                      <a:pt x="55" y="209"/>
                    </a:lnTo>
                    <a:lnTo>
                      <a:pt x="68" y="190"/>
                    </a:lnTo>
                    <a:lnTo>
                      <a:pt x="79" y="169"/>
                    </a:lnTo>
                    <a:lnTo>
                      <a:pt x="95" y="152"/>
                    </a:lnTo>
                    <a:lnTo>
                      <a:pt x="106" y="133"/>
                    </a:lnTo>
                    <a:lnTo>
                      <a:pt x="119" y="114"/>
                    </a:lnTo>
                    <a:lnTo>
                      <a:pt x="131" y="95"/>
                    </a:lnTo>
                    <a:lnTo>
                      <a:pt x="144" y="76"/>
                    </a:lnTo>
                    <a:lnTo>
                      <a:pt x="153" y="53"/>
                    </a:lnTo>
                    <a:lnTo>
                      <a:pt x="163" y="36"/>
                    </a:lnTo>
                    <a:lnTo>
                      <a:pt x="171" y="17"/>
                    </a:lnTo>
                    <a:lnTo>
                      <a:pt x="178" y="0"/>
                    </a:lnTo>
                    <a:lnTo>
                      <a:pt x="178" y="0"/>
                    </a:lnTo>
                    <a:close/>
                  </a:path>
                </a:pathLst>
              </a:custGeom>
              <a:solidFill>
                <a:srgbClr val="94911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0" name="Freeform 143"/>
              <p:cNvSpPr>
                <a:spLocks/>
              </p:cNvSpPr>
              <p:nvPr/>
            </p:nvSpPr>
            <p:spPr bwMode="auto">
              <a:xfrm>
                <a:off x="5280902" y="3867197"/>
                <a:ext cx="27791" cy="54964"/>
              </a:xfrm>
              <a:custGeom>
                <a:avLst/>
                <a:gdLst>
                  <a:gd name="T0" fmla="*/ 55 w 89"/>
                  <a:gd name="T1" fmla="*/ 0 h 179"/>
                  <a:gd name="T2" fmla="*/ 66 w 89"/>
                  <a:gd name="T3" fmla="*/ 4 h 179"/>
                  <a:gd name="T4" fmla="*/ 78 w 89"/>
                  <a:gd name="T5" fmla="*/ 15 h 179"/>
                  <a:gd name="T6" fmla="*/ 84 w 89"/>
                  <a:gd name="T7" fmla="*/ 27 h 179"/>
                  <a:gd name="T8" fmla="*/ 89 w 89"/>
                  <a:gd name="T9" fmla="*/ 42 h 179"/>
                  <a:gd name="T10" fmla="*/ 89 w 89"/>
                  <a:gd name="T11" fmla="*/ 51 h 179"/>
                  <a:gd name="T12" fmla="*/ 89 w 89"/>
                  <a:gd name="T13" fmla="*/ 61 h 179"/>
                  <a:gd name="T14" fmla="*/ 89 w 89"/>
                  <a:gd name="T15" fmla="*/ 72 h 179"/>
                  <a:gd name="T16" fmla="*/ 89 w 89"/>
                  <a:gd name="T17" fmla="*/ 82 h 179"/>
                  <a:gd name="T18" fmla="*/ 87 w 89"/>
                  <a:gd name="T19" fmla="*/ 95 h 179"/>
                  <a:gd name="T20" fmla="*/ 85 w 89"/>
                  <a:gd name="T21" fmla="*/ 106 h 179"/>
                  <a:gd name="T22" fmla="*/ 84 w 89"/>
                  <a:gd name="T23" fmla="*/ 118 h 179"/>
                  <a:gd name="T24" fmla="*/ 82 w 89"/>
                  <a:gd name="T25" fmla="*/ 131 h 179"/>
                  <a:gd name="T26" fmla="*/ 78 w 89"/>
                  <a:gd name="T27" fmla="*/ 143 h 179"/>
                  <a:gd name="T28" fmla="*/ 76 w 89"/>
                  <a:gd name="T29" fmla="*/ 156 h 179"/>
                  <a:gd name="T30" fmla="*/ 74 w 89"/>
                  <a:gd name="T31" fmla="*/ 167 h 179"/>
                  <a:gd name="T32" fmla="*/ 74 w 89"/>
                  <a:gd name="T33" fmla="*/ 179 h 179"/>
                  <a:gd name="T34" fmla="*/ 55 w 89"/>
                  <a:gd name="T35" fmla="*/ 173 h 179"/>
                  <a:gd name="T36" fmla="*/ 38 w 89"/>
                  <a:gd name="T37" fmla="*/ 162 h 179"/>
                  <a:gd name="T38" fmla="*/ 25 w 89"/>
                  <a:gd name="T39" fmla="*/ 150 h 179"/>
                  <a:gd name="T40" fmla="*/ 13 w 89"/>
                  <a:gd name="T41" fmla="*/ 139 h 179"/>
                  <a:gd name="T42" fmla="*/ 6 w 89"/>
                  <a:gd name="T43" fmla="*/ 122 h 179"/>
                  <a:gd name="T44" fmla="*/ 2 w 89"/>
                  <a:gd name="T45" fmla="*/ 106 h 179"/>
                  <a:gd name="T46" fmla="*/ 0 w 89"/>
                  <a:gd name="T47" fmla="*/ 89 h 179"/>
                  <a:gd name="T48" fmla="*/ 6 w 89"/>
                  <a:gd name="T49" fmla="*/ 72 h 179"/>
                  <a:gd name="T50" fmla="*/ 9 w 89"/>
                  <a:gd name="T51" fmla="*/ 51 h 179"/>
                  <a:gd name="T52" fmla="*/ 21 w 89"/>
                  <a:gd name="T53" fmla="*/ 32 h 179"/>
                  <a:gd name="T54" fmla="*/ 36 w 89"/>
                  <a:gd name="T55" fmla="*/ 15 h 179"/>
                  <a:gd name="T56" fmla="*/ 55 w 89"/>
                  <a:gd name="T57" fmla="*/ 0 h 179"/>
                  <a:gd name="T58" fmla="*/ 55 w 89"/>
                  <a:gd name="T59" fmla="*/ 0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9" h="179">
                    <a:moveTo>
                      <a:pt x="55" y="0"/>
                    </a:moveTo>
                    <a:lnTo>
                      <a:pt x="66" y="4"/>
                    </a:lnTo>
                    <a:lnTo>
                      <a:pt x="78" y="15"/>
                    </a:lnTo>
                    <a:lnTo>
                      <a:pt x="84" y="27"/>
                    </a:lnTo>
                    <a:lnTo>
                      <a:pt x="89" y="42"/>
                    </a:lnTo>
                    <a:lnTo>
                      <a:pt x="89" y="51"/>
                    </a:lnTo>
                    <a:lnTo>
                      <a:pt x="89" y="61"/>
                    </a:lnTo>
                    <a:lnTo>
                      <a:pt x="89" y="72"/>
                    </a:lnTo>
                    <a:lnTo>
                      <a:pt x="89" y="82"/>
                    </a:lnTo>
                    <a:lnTo>
                      <a:pt x="87" y="95"/>
                    </a:lnTo>
                    <a:lnTo>
                      <a:pt x="85" y="106"/>
                    </a:lnTo>
                    <a:lnTo>
                      <a:pt x="84" y="118"/>
                    </a:lnTo>
                    <a:lnTo>
                      <a:pt x="82" y="131"/>
                    </a:lnTo>
                    <a:lnTo>
                      <a:pt x="78" y="143"/>
                    </a:lnTo>
                    <a:lnTo>
                      <a:pt x="76" y="156"/>
                    </a:lnTo>
                    <a:lnTo>
                      <a:pt x="74" y="167"/>
                    </a:lnTo>
                    <a:lnTo>
                      <a:pt x="74" y="179"/>
                    </a:lnTo>
                    <a:lnTo>
                      <a:pt x="55" y="173"/>
                    </a:lnTo>
                    <a:lnTo>
                      <a:pt x="38" y="162"/>
                    </a:lnTo>
                    <a:lnTo>
                      <a:pt x="25" y="150"/>
                    </a:lnTo>
                    <a:lnTo>
                      <a:pt x="13" y="139"/>
                    </a:lnTo>
                    <a:lnTo>
                      <a:pt x="6" y="122"/>
                    </a:lnTo>
                    <a:lnTo>
                      <a:pt x="2" y="106"/>
                    </a:lnTo>
                    <a:lnTo>
                      <a:pt x="0" y="89"/>
                    </a:lnTo>
                    <a:lnTo>
                      <a:pt x="6" y="72"/>
                    </a:lnTo>
                    <a:lnTo>
                      <a:pt x="9" y="51"/>
                    </a:lnTo>
                    <a:lnTo>
                      <a:pt x="21" y="32"/>
                    </a:lnTo>
                    <a:lnTo>
                      <a:pt x="36" y="15"/>
                    </a:lnTo>
                    <a:lnTo>
                      <a:pt x="55" y="0"/>
                    </a:lnTo>
                    <a:lnTo>
                      <a:pt x="55" y="0"/>
                    </a:lnTo>
                    <a:close/>
                  </a:path>
                </a:pathLst>
              </a:custGeom>
              <a:solidFill>
                <a:srgbClr val="D1D1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1" name="Freeform 144"/>
              <p:cNvSpPr>
                <a:spLocks/>
              </p:cNvSpPr>
              <p:nvPr/>
            </p:nvSpPr>
            <p:spPr bwMode="auto">
              <a:xfrm>
                <a:off x="5679237" y="3867197"/>
                <a:ext cx="54964" cy="53111"/>
              </a:xfrm>
              <a:custGeom>
                <a:avLst/>
                <a:gdLst>
                  <a:gd name="T0" fmla="*/ 149 w 177"/>
                  <a:gd name="T1" fmla="*/ 0 h 173"/>
                  <a:gd name="T2" fmla="*/ 158 w 177"/>
                  <a:gd name="T3" fmla="*/ 2 h 173"/>
                  <a:gd name="T4" fmla="*/ 166 w 177"/>
                  <a:gd name="T5" fmla="*/ 4 h 173"/>
                  <a:gd name="T6" fmla="*/ 170 w 177"/>
                  <a:gd name="T7" fmla="*/ 8 h 173"/>
                  <a:gd name="T8" fmla="*/ 175 w 177"/>
                  <a:gd name="T9" fmla="*/ 11 h 173"/>
                  <a:gd name="T10" fmla="*/ 177 w 177"/>
                  <a:gd name="T11" fmla="*/ 21 h 173"/>
                  <a:gd name="T12" fmla="*/ 173 w 177"/>
                  <a:gd name="T13" fmla="*/ 34 h 173"/>
                  <a:gd name="T14" fmla="*/ 160 w 177"/>
                  <a:gd name="T15" fmla="*/ 51 h 173"/>
                  <a:gd name="T16" fmla="*/ 141 w 177"/>
                  <a:gd name="T17" fmla="*/ 72 h 173"/>
                  <a:gd name="T18" fmla="*/ 130 w 177"/>
                  <a:gd name="T19" fmla="*/ 82 h 173"/>
                  <a:gd name="T20" fmla="*/ 122 w 177"/>
                  <a:gd name="T21" fmla="*/ 91 h 173"/>
                  <a:gd name="T22" fmla="*/ 114 w 177"/>
                  <a:gd name="T23" fmla="*/ 105 h 173"/>
                  <a:gd name="T24" fmla="*/ 111 w 177"/>
                  <a:gd name="T25" fmla="*/ 116 h 173"/>
                  <a:gd name="T26" fmla="*/ 97 w 177"/>
                  <a:gd name="T27" fmla="*/ 125 h 173"/>
                  <a:gd name="T28" fmla="*/ 86 w 177"/>
                  <a:gd name="T29" fmla="*/ 139 h 173"/>
                  <a:gd name="T30" fmla="*/ 73 w 177"/>
                  <a:gd name="T31" fmla="*/ 146 h 173"/>
                  <a:gd name="T32" fmla="*/ 61 w 177"/>
                  <a:gd name="T33" fmla="*/ 156 h 173"/>
                  <a:gd name="T34" fmla="*/ 48 w 177"/>
                  <a:gd name="T35" fmla="*/ 162 h 173"/>
                  <a:gd name="T36" fmla="*/ 35 w 177"/>
                  <a:gd name="T37" fmla="*/ 167 h 173"/>
                  <a:gd name="T38" fmla="*/ 21 w 177"/>
                  <a:gd name="T39" fmla="*/ 169 h 173"/>
                  <a:gd name="T40" fmla="*/ 8 w 177"/>
                  <a:gd name="T41" fmla="*/ 173 h 173"/>
                  <a:gd name="T42" fmla="*/ 2 w 177"/>
                  <a:gd name="T43" fmla="*/ 156 h 173"/>
                  <a:gd name="T44" fmla="*/ 2 w 177"/>
                  <a:gd name="T45" fmla="*/ 144 h 173"/>
                  <a:gd name="T46" fmla="*/ 0 w 177"/>
                  <a:gd name="T47" fmla="*/ 133 h 173"/>
                  <a:gd name="T48" fmla="*/ 2 w 177"/>
                  <a:gd name="T49" fmla="*/ 124 h 173"/>
                  <a:gd name="T50" fmla="*/ 8 w 177"/>
                  <a:gd name="T51" fmla="*/ 108 h 173"/>
                  <a:gd name="T52" fmla="*/ 19 w 177"/>
                  <a:gd name="T53" fmla="*/ 97 h 173"/>
                  <a:gd name="T54" fmla="*/ 33 w 177"/>
                  <a:gd name="T55" fmla="*/ 82 h 173"/>
                  <a:gd name="T56" fmla="*/ 50 w 177"/>
                  <a:gd name="T57" fmla="*/ 72 h 173"/>
                  <a:gd name="T58" fmla="*/ 67 w 177"/>
                  <a:gd name="T59" fmla="*/ 65 h 173"/>
                  <a:gd name="T60" fmla="*/ 86 w 177"/>
                  <a:gd name="T61" fmla="*/ 59 h 173"/>
                  <a:gd name="T62" fmla="*/ 103 w 177"/>
                  <a:gd name="T63" fmla="*/ 46 h 173"/>
                  <a:gd name="T64" fmla="*/ 120 w 177"/>
                  <a:gd name="T65" fmla="*/ 34 h 173"/>
                  <a:gd name="T66" fmla="*/ 128 w 177"/>
                  <a:gd name="T67" fmla="*/ 27 h 173"/>
                  <a:gd name="T68" fmla="*/ 135 w 177"/>
                  <a:gd name="T69" fmla="*/ 19 h 173"/>
                  <a:gd name="T70" fmla="*/ 141 w 177"/>
                  <a:gd name="T71" fmla="*/ 9 h 173"/>
                  <a:gd name="T72" fmla="*/ 149 w 177"/>
                  <a:gd name="T73" fmla="*/ 0 h 173"/>
                  <a:gd name="T74" fmla="*/ 149 w 177"/>
                  <a:gd name="T75" fmla="*/ 0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7" h="173">
                    <a:moveTo>
                      <a:pt x="149" y="0"/>
                    </a:moveTo>
                    <a:lnTo>
                      <a:pt x="158" y="2"/>
                    </a:lnTo>
                    <a:lnTo>
                      <a:pt x="166" y="4"/>
                    </a:lnTo>
                    <a:lnTo>
                      <a:pt x="170" y="8"/>
                    </a:lnTo>
                    <a:lnTo>
                      <a:pt x="175" y="11"/>
                    </a:lnTo>
                    <a:lnTo>
                      <a:pt x="177" y="21"/>
                    </a:lnTo>
                    <a:lnTo>
                      <a:pt x="173" y="34"/>
                    </a:lnTo>
                    <a:lnTo>
                      <a:pt x="160" y="51"/>
                    </a:lnTo>
                    <a:lnTo>
                      <a:pt x="141" y="72"/>
                    </a:lnTo>
                    <a:lnTo>
                      <a:pt x="130" y="82"/>
                    </a:lnTo>
                    <a:lnTo>
                      <a:pt x="122" y="91"/>
                    </a:lnTo>
                    <a:lnTo>
                      <a:pt x="114" y="105"/>
                    </a:lnTo>
                    <a:lnTo>
                      <a:pt x="111" y="116"/>
                    </a:lnTo>
                    <a:lnTo>
                      <a:pt x="97" y="125"/>
                    </a:lnTo>
                    <a:lnTo>
                      <a:pt x="86" y="139"/>
                    </a:lnTo>
                    <a:lnTo>
                      <a:pt x="73" y="146"/>
                    </a:lnTo>
                    <a:lnTo>
                      <a:pt x="61" y="156"/>
                    </a:lnTo>
                    <a:lnTo>
                      <a:pt x="48" y="162"/>
                    </a:lnTo>
                    <a:lnTo>
                      <a:pt x="35" y="167"/>
                    </a:lnTo>
                    <a:lnTo>
                      <a:pt x="21" y="169"/>
                    </a:lnTo>
                    <a:lnTo>
                      <a:pt x="8" y="173"/>
                    </a:lnTo>
                    <a:lnTo>
                      <a:pt x="2" y="156"/>
                    </a:lnTo>
                    <a:lnTo>
                      <a:pt x="2" y="144"/>
                    </a:lnTo>
                    <a:lnTo>
                      <a:pt x="0" y="133"/>
                    </a:lnTo>
                    <a:lnTo>
                      <a:pt x="2" y="124"/>
                    </a:lnTo>
                    <a:lnTo>
                      <a:pt x="8" y="108"/>
                    </a:lnTo>
                    <a:lnTo>
                      <a:pt x="19" y="97"/>
                    </a:lnTo>
                    <a:lnTo>
                      <a:pt x="33" y="82"/>
                    </a:lnTo>
                    <a:lnTo>
                      <a:pt x="50" y="72"/>
                    </a:lnTo>
                    <a:lnTo>
                      <a:pt x="67" y="65"/>
                    </a:lnTo>
                    <a:lnTo>
                      <a:pt x="86" y="59"/>
                    </a:lnTo>
                    <a:lnTo>
                      <a:pt x="103" y="46"/>
                    </a:lnTo>
                    <a:lnTo>
                      <a:pt x="120" y="34"/>
                    </a:lnTo>
                    <a:lnTo>
                      <a:pt x="128" y="27"/>
                    </a:lnTo>
                    <a:lnTo>
                      <a:pt x="135" y="19"/>
                    </a:lnTo>
                    <a:lnTo>
                      <a:pt x="141" y="9"/>
                    </a:lnTo>
                    <a:lnTo>
                      <a:pt x="149" y="0"/>
                    </a:lnTo>
                    <a:lnTo>
                      <a:pt x="149" y="0"/>
                    </a:lnTo>
                    <a:close/>
                  </a:path>
                </a:pathLst>
              </a:custGeom>
              <a:solidFill>
                <a:srgbClr val="94911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2" name="Freeform 148"/>
              <p:cNvSpPr>
                <a:spLocks/>
              </p:cNvSpPr>
              <p:nvPr/>
            </p:nvSpPr>
            <p:spPr bwMode="auto">
              <a:xfrm>
                <a:off x="5693441" y="3881401"/>
                <a:ext cx="66081" cy="72256"/>
              </a:xfrm>
              <a:custGeom>
                <a:avLst/>
                <a:gdLst>
                  <a:gd name="T0" fmla="*/ 188 w 215"/>
                  <a:gd name="T1" fmla="*/ 0 h 233"/>
                  <a:gd name="T2" fmla="*/ 200 w 215"/>
                  <a:gd name="T3" fmla="*/ 7 h 233"/>
                  <a:gd name="T4" fmla="*/ 207 w 215"/>
                  <a:gd name="T5" fmla="*/ 19 h 233"/>
                  <a:gd name="T6" fmla="*/ 213 w 215"/>
                  <a:gd name="T7" fmla="*/ 28 h 233"/>
                  <a:gd name="T8" fmla="*/ 215 w 215"/>
                  <a:gd name="T9" fmla="*/ 45 h 233"/>
                  <a:gd name="T10" fmla="*/ 211 w 215"/>
                  <a:gd name="T11" fmla="*/ 53 h 233"/>
                  <a:gd name="T12" fmla="*/ 209 w 215"/>
                  <a:gd name="T13" fmla="*/ 62 h 233"/>
                  <a:gd name="T14" fmla="*/ 205 w 215"/>
                  <a:gd name="T15" fmla="*/ 76 h 233"/>
                  <a:gd name="T16" fmla="*/ 201 w 215"/>
                  <a:gd name="T17" fmla="*/ 87 h 233"/>
                  <a:gd name="T18" fmla="*/ 196 w 215"/>
                  <a:gd name="T19" fmla="*/ 97 h 233"/>
                  <a:gd name="T20" fmla="*/ 190 w 215"/>
                  <a:gd name="T21" fmla="*/ 106 h 233"/>
                  <a:gd name="T22" fmla="*/ 182 w 215"/>
                  <a:gd name="T23" fmla="*/ 116 h 233"/>
                  <a:gd name="T24" fmla="*/ 177 w 215"/>
                  <a:gd name="T25" fmla="*/ 129 h 233"/>
                  <a:gd name="T26" fmla="*/ 162 w 215"/>
                  <a:gd name="T27" fmla="*/ 146 h 233"/>
                  <a:gd name="T28" fmla="*/ 146 w 215"/>
                  <a:gd name="T29" fmla="*/ 165 h 233"/>
                  <a:gd name="T30" fmla="*/ 129 w 215"/>
                  <a:gd name="T31" fmla="*/ 180 h 233"/>
                  <a:gd name="T32" fmla="*/ 116 w 215"/>
                  <a:gd name="T33" fmla="*/ 192 h 233"/>
                  <a:gd name="T34" fmla="*/ 101 w 215"/>
                  <a:gd name="T35" fmla="*/ 201 h 233"/>
                  <a:gd name="T36" fmla="*/ 87 w 215"/>
                  <a:gd name="T37" fmla="*/ 209 h 233"/>
                  <a:gd name="T38" fmla="*/ 72 w 215"/>
                  <a:gd name="T39" fmla="*/ 214 h 233"/>
                  <a:gd name="T40" fmla="*/ 59 w 215"/>
                  <a:gd name="T41" fmla="*/ 220 h 233"/>
                  <a:gd name="T42" fmla="*/ 44 w 215"/>
                  <a:gd name="T43" fmla="*/ 222 h 233"/>
                  <a:gd name="T44" fmla="*/ 29 w 215"/>
                  <a:gd name="T45" fmla="*/ 226 h 233"/>
                  <a:gd name="T46" fmla="*/ 13 w 215"/>
                  <a:gd name="T47" fmla="*/ 230 h 233"/>
                  <a:gd name="T48" fmla="*/ 0 w 215"/>
                  <a:gd name="T49" fmla="*/ 233 h 233"/>
                  <a:gd name="T50" fmla="*/ 8 w 215"/>
                  <a:gd name="T51" fmla="*/ 216 h 233"/>
                  <a:gd name="T52" fmla="*/ 19 w 215"/>
                  <a:gd name="T53" fmla="*/ 203 h 233"/>
                  <a:gd name="T54" fmla="*/ 30 w 215"/>
                  <a:gd name="T55" fmla="*/ 190 h 233"/>
                  <a:gd name="T56" fmla="*/ 42 w 215"/>
                  <a:gd name="T57" fmla="*/ 176 h 233"/>
                  <a:gd name="T58" fmla="*/ 49 w 215"/>
                  <a:gd name="T59" fmla="*/ 165 h 233"/>
                  <a:gd name="T60" fmla="*/ 59 w 215"/>
                  <a:gd name="T61" fmla="*/ 155 h 233"/>
                  <a:gd name="T62" fmla="*/ 68 w 215"/>
                  <a:gd name="T63" fmla="*/ 144 h 233"/>
                  <a:gd name="T64" fmla="*/ 80 w 215"/>
                  <a:gd name="T65" fmla="*/ 133 h 233"/>
                  <a:gd name="T66" fmla="*/ 89 w 215"/>
                  <a:gd name="T67" fmla="*/ 123 h 233"/>
                  <a:gd name="T68" fmla="*/ 101 w 215"/>
                  <a:gd name="T69" fmla="*/ 114 h 233"/>
                  <a:gd name="T70" fmla="*/ 112 w 215"/>
                  <a:gd name="T71" fmla="*/ 102 h 233"/>
                  <a:gd name="T72" fmla="*/ 124 w 215"/>
                  <a:gd name="T73" fmla="*/ 93 h 233"/>
                  <a:gd name="T74" fmla="*/ 131 w 215"/>
                  <a:gd name="T75" fmla="*/ 79 h 233"/>
                  <a:gd name="T76" fmla="*/ 141 w 215"/>
                  <a:gd name="T77" fmla="*/ 70 h 233"/>
                  <a:gd name="T78" fmla="*/ 150 w 215"/>
                  <a:gd name="T79" fmla="*/ 59 h 233"/>
                  <a:gd name="T80" fmla="*/ 160 w 215"/>
                  <a:gd name="T81" fmla="*/ 45 h 233"/>
                  <a:gd name="T82" fmla="*/ 167 w 215"/>
                  <a:gd name="T83" fmla="*/ 34 h 233"/>
                  <a:gd name="T84" fmla="*/ 175 w 215"/>
                  <a:gd name="T85" fmla="*/ 22 h 233"/>
                  <a:gd name="T86" fmla="*/ 181 w 215"/>
                  <a:gd name="T87" fmla="*/ 9 h 233"/>
                  <a:gd name="T88" fmla="*/ 188 w 215"/>
                  <a:gd name="T89" fmla="*/ 0 h 233"/>
                  <a:gd name="T90" fmla="*/ 188 w 215"/>
                  <a:gd name="T91" fmla="*/ 0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15" h="233">
                    <a:moveTo>
                      <a:pt x="188" y="0"/>
                    </a:moveTo>
                    <a:lnTo>
                      <a:pt x="200" y="7"/>
                    </a:lnTo>
                    <a:lnTo>
                      <a:pt x="207" y="19"/>
                    </a:lnTo>
                    <a:lnTo>
                      <a:pt x="213" y="28"/>
                    </a:lnTo>
                    <a:lnTo>
                      <a:pt x="215" y="45"/>
                    </a:lnTo>
                    <a:lnTo>
                      <a:pt x="211" y="53"/>
                    </a:lnTo>
                    <a:lnTo>
                      <a:pt x="209" y="62"/>
                    </a:lnTo>
                    <a:lnTo>
                      <a:pt x="205" y="76"/>
                    </a:lnTo>
                    <a:lnTo>
                      <a:pt x="201" y="87"/>
                    </a:lnTo>
                    <a:lnTo>
                      <a:pt x="196" y="97"/>
                    </a:lnTo>
                    <a:lnTo>
                      <a:pt x="190" y="106"/>
                    </a:lnTo>
                    <a:lnTo>
                      <a:pt x="182" y="116"/>
                    </a:lnTo>
                    <a:lnTo>
                      <a:pt x="177" y="129"/>
                    </a:lnTo>
                    <a:lnTo>
                      <a:pt x="162" y="146"/>
                    </a:lnTo>
                    <a:lnTo>
                      <a:pt x="146" y="165"/>
                    </a:lnTo>
                    <a:lnTo>
                      <a:pt x="129" y="180"/>
                    </a:lnTo>
                    <a:lnTo>
                      <a:pt x="116" y="192"/>
                    </a:lnTo>
                    <a:lnTo>
                      <a:pt x="101" y="201"/>
                    </a:lnTo>
                    <a:lnTo>
                      <a:pt x="87" y="209"/>
                    </a:lnTo>
                    <a:lnTo>
                      <a:pt x="72" y="214"/>
                    </a:lnTo>
                    <a:lnTo>
                      <a:pt x="59" y="220"/>
                    </a:lnTo>
                    <a:lnTo>
                      <a:pt x="44" y="222"/>
                    </a:lnTo>
                    <a:lnTo>
                      <a:pt x="29" y="226"/>
                    </a:lnTo>
                    <a:lnTo>
                      <a:pt x="13" y="230"/>
                    </a:lnTo>
                    <a:lnTo>
                      <a:pt x="0" y="233"/>
                    </a:lnTo>
                    <a:lnTo>
                      <a:pt x="8" y="216"/>
                    </a:lnTo>
                    <a:lnTo>
                      <a:pt x="19" y="203"/>
                    </a:lnTo>
                    <a:lnTo>
                      <a:pt x="30" y="190"/>
                    </a:lnTo>
                    <a:lnTo>
                      <a:pt x="42" y="176"/>
                    </a:lnTo>
                    <a:lnTo>
                      <a:pt x="49" y="165"/>
                    </a:lnTo>
                    <a:lnTo>
                      <a:pt x="59" y="155"/>
                    </a:lnTo>
                    <a:lnTo>
                      <a:pt x="68" y="144"/>
                    </a:lnTo>
                    <a:lnTo>
                      <a:pt x="80" y="133"/>
                    </a:lnTo>
                    <a:lnTo>
                      <a:pt x="89" y="123"/>
                    </a:lnTo>
                    <a:lnTo>
                      <a:pt x="101" y="114"/>
                    </a:lnTo>
                    <a:lnTo>
                      <a:pt x="112" y="102"/>
                    </a:lnTo>
                    <a:lnTo>
                      <a:pt x="124" y="93"/>
                    </a:lnTo>
                    <a:lnTo>
                      <a:pt x="131" y="79"/>
                    </a:lnTo>
                    <a:lnTo>
                      <a:pt x="141" y="70"/>
                    </a:lnTo>
                    <a:lnTo>
                      <a:pt x="150" y="59"/>
                    </a:lnTo>
                    <a:lnTo>
                      <a:pt x="160" y="45"/>
                    </a:lnTo>
                    <a:lnTo>
                      <a:pt x="167" y="34"/>
                    </a:lnTo>
                    <a:lnTo>
                      <a:pt x="175" y="22"/>
                    </a:lnTo>
                    <a:lnTo>
                      <a:pt x="181" y="9"/>
                    </a:lnTo>
                    <a:lnTo>
                      <a:pt x="188" y="0"/>
                    </a:lnTo>
                    <a:lnTo>
                      <a:pt x="188" y="0"/>
                    </a:lnTo>
                    <a:close/>
                  </a:path>
                </a:pathLst>
              </a:custGeom>
              <a:solidFill>
                <a:srgbClr val="D1D1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 name="Freeform 150"/>
              <p:cNvSpPr>
                <a:spLocks/>
              </p:cNvSpPr>
              <p:nvPr/>
            </p:nvSpPr>
            <p:spPr bwMode="auto">
              <a:xfrm>
                <a:off x="5561898" y="3884489"/>
                <a:ext cx="57435" cy="82755"/>
              </a:xfrm>
              <a:custGeom>
                <a:avLst/>
                <a:gdLst>
                  <a:gd name="T0" fmla="*/ 169 w 187"/>
                  <a:gd name="T1" fmla="*/ 0 h 268"/>
                  <a:gd name="T2" fmla="*/ 181 w 187"/>
                  <a:gd name="T3" fmla="*/ 13 h 268"/>
                  <a:gd name="T4" fmla="*/ 187 w 187"/>
                  <a:gd name="T5" fmla="*/ 31 h 268"/>
                  <a:gd name="T6" fmla="*/ 187 w 187"/>
                  <a:gd name="T7" fmla="*/ 44 h 268"/>
                  <a:gd name="T8" fmla="*/ 185 w 187"/>
                  <a:gd name="T9" fmla="*/ 63 h 268"/>
                  <a:gd name="T10" fmla="*/ 179 w 187"/>
                  <a:gd name="T11" fmla="*/ 78 h 268"/>
                  <a:gd name="T12" fmla="*/ 173 w 187"/>
                  <a:gd name="T13" fmla="*/ 95 h 268"/>
                  <a:gd name="T14" fmla="*/ 164 w 187"/>
                  <a:gd name="T15" fmla="*/ 110 h 268"/>
                  <a:gd name="T16" fmla="*/ 154 w 187"/>
                  <a:gd name="T17" fmla="*/ 124 h 268"/>
                  <a:gd name="T18" fmla="*/ 141 w 187"/>
                  <a:gd name="T19" fmla="*/ 141 h 268"/>
                  <a:gd name="T20" fmla="*/ 126 w 187"/>
                  <a:gd name="T21" fmla="*/ 162 h 268"/>
                  <a:gd name="T22" fmla="*/ 116 w 187"/>
                  <a:gd name="T23" fmla="*/ 171 h 268"/>
                  <a:gd name="T24" fmla="*/ 109 w 187"/>
                  <a:gd name="T25" fmla="*/ 183 h 268"/>
                  <a:gd name="T26" fmla="*/ 99 w 187"/>
                  <a:gd name="T27" fmla="*/ 192 h 268"/>
                  <a:gd name="T28" fmla="*/ 92 w 187"/>
                  <a:gd name="T29" fmla="*/ 204 h 268"/>
                  <a:gd name="T30" fmla="*/ 73 w 187"/>
                  <a:gd name="T31" fmla="*/ 221 h 268"/>
                  <a:gd name="T32" fmla="*/ 55 w 187"/>
                  <a:gd name="T33" fmla="*/ 242 h 268"/>
                  <a:gd name="T34" fmla="*/ 38 w 187"/>
                  <a:gd name="T35" fmla="*/ 257 h 268"/>
                  <a:gd name="T36" fmla="*/ 27 w 187"/>
                  <a:gd name="T37" fmla="*/ 268 h 268"/>
                  <a:gd name="T38" fmla="*/ 0 w 187"/>
                  <a:gd name="T39" fmla="*/ 262 h 268"/>
                  <a:gd name="T40" fmla="*/ 6 w 187"/>
                  <a:gd name="T41" fmla="*/ 243 h 268"/>
                  <a:gd name="T42" fmla="*/ 14 w 187"/>
                  <a:gd name="T43" fmla="*/ 226 h 268"/>
                  <a:gd name="T44" fmla="*/ 19 w 187"/>
                  <a:gd name="T45" fmla="*/ 207 h 268"/>
                  <a:gd name="T46" fmla="*/ 27 w 187"/>
                  <a:gd name="T47" fmla="*/ 190 h 268"/>
                  <a:gd name="T48" fmla="*/ 33 w 187"/>
                  <a:gd name="T49" fmla="*/ 171 h 268"/>
                  <a:gd name="T50" fmla="*/ 40 w 187"/>
                  <a:gd name="T51" fmla="*/ 150 h 268"/>
                  <a:gd name="T52" fmla="*/ 48 w 187"/>
                  <a:gd name="T53" fmla="*/ 135 h 268"/>
                  <a:gd name="T54" fmla="*/ 59 w 187"/>
                  <a:gd name="T55" fmla="*/ 118 h 268"/>
                  <a:gd name="T56" fmla="*/ 67 w 187"/>
                  <a:gd name="T57" fmla="*/ 97 h 268"/>
                  <a:gd name="T58" fmla="*/ 78 w 187"/>
                  <a:gd name="T59" fmla="*/ 80 h 268"/>
                  <a:gd name="T60" fmla="*/ 88 w 187"/>
                  <a:gd name="T61" fmla="*/ 63 h 268"/>
                  <a:gd name="T62" fmla="*/ 103 w 187"/>
                  <a:gd name="T63" fmla="*/ 51 h 268"/>
                  <a:gd name="T64" fmla="*/ 114 w 187"/>
                  <a:gd name="T65" fmla="*/ 36 h 268"/>
                  <a:gd name="T66" fmla="*/ 131 w 187"/>
                  <a:gd name="T67" fmla="*/ 23 h 268"/>
                  <a:gd name="T68" fmla="*/ 149 w 187"/>
                  <a:gd name="T69" fmla="*/ 10 h 268"/>
                  <a:gd name="T70" fmla="*/ 169 w 187"/>
                  <a:gd name="T71" fmla="*/ 0 h 268"/>
                  <a:gd name="T72" fmla="*/ 169 w 187"/>
                  <a:gd name="T73" fmla="*/ 0 h 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7" h="268">
                    <a:moveTo>
                      <a:pt x="169" y="0"/>
                    </a:moveTo>
                    <a:lnTo>
                      <a:pt x="181" y="13"/>
                    </a:lnTo>
                    <a:lnTo>
                      <a:pt x="187" y="31"/>
                    </a:lnTo>
                    <a:lnTo>
                      <a:pt x="187" y="44"/>
                    </a:lnTo>
                    <a:lnTo>
                      <a:pt x="185" y="63"/>
                    </a:lnTo>
                    <a:lnTo>
                      <a:pt x="179" y="78"/>
                    </a:lnTo>
                    <a:lnTo>
                      <a:pt x="173" y="95"/>
                    </a:lnTo>
                    <a:lnTo>
                      <a:pt x="164" y="110"/>
                    </a:lnTo>
                    <a:lnTo>
                      <a:pt x="154" y="124"/>
                    </a:lnTo>
                    <a:lnTo>
                      <a:pt x="141" y="141"/>
                    </a:lnTo>
                    <a:lnTo>
                      <a:pt x="126" y="162"/>
                    </a:lnTo>
                    <a:lnTo>
                      <a:pt x="116" y="171"/>
                    </a:lnTo>
                    <a:lnTo>
                      <a:pt x="109" y="183"/>
                    </a:lnTo>
                    <a:lnTo>
                      <a:pt x="99" y="192"/>
                    </a:lnTo>
                    <a:lnTo>
                      <a:pt x="92" y="204"/>
                    </a:lnTo>
                    <a:lnTo>
                      <a:pt x="73" y="221"/>
                    </a:lnTo>
                    <a:lnTo>
                      <a:pt x="55" y="242"/>
                    </a:lnTo>
                    <a:lnTo>
                      <a:pt x="38" y="257"/>
                    </a:lnTo>
                    <a:lnTo>
                      <a:pt x="27" y="268"/>
                    </a:lnTo>
                    <a:lnTo>
                      <a:pt x="0" y="262"/>
                    </a:lnTo>
                    <a:lnTo>
                      <a:pt x="6" y="243"/>
                    </a:lnTo>
                    <a:lnTo>
                      <a:pt x="14" y="226"/>
                    </a:lnTo>
                    <a:lnTo>
                      <a:pt x="19" y="207"/>
                    </a:lnTo>
                    <a:lnTo>
                      <a:pt x="27" y="190"/>
                    </a:lnTo>
                    <a:lnTo>
                      <a:pt x="33" y="171"/>
                    </a:lnTo>
                    <a:lnTo>
                      <a:pt x="40" y="150"/>
                    </a:lnTo>
                    <a:lnTo>
                      <a:pt x="48" y="135"/>
                    </a:lnTo>
                    <a:lnTo>
                      <a:pt x="59" y="118"/>
                    </a:lnTo>
                    <a:lnTo>
                      <a:pt x="67" y="97"/>
                    </a:lnTo>
                    <a:lnTo>
                      <a:pt x="78" y="80"/>
                    </a:lnTo>
                    <a:lnTo>
                      <a:pt x="88" y="63"/>
                    </a:lnTo>
                    <a:lnTo>
                      <a:pt x="103" y="51"/>
                    </a:lnTo>
                    <a:lnTo>
                      <a:pt x="114" y="36"/>
                    </a:lnTo>
                    <a:lnTo>
                      <a:pt x="131" y="23"/>
                    </a:lnTo>
                    <a:lnTo>
                      <a:pt x="149" y="10"/>
                    </a:lnTo>
                    <a:lnTo>
                      <a:pt x="169" y="0"/>
                    </a:lnTo>
                    <a:lnTo>
                      <a:pt x="169" y="0"/>
                    </a:lnTo>
                    <a:close/>
                  </a:path>
                </a:pathLst>
              </a:custGeom>
              <a:solidFill>
                <a:srgbClr val="D1D1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4" name="Freeform 151"/>
              <p:cNvSpPr>
                <a:spLocks/>
              </p:cNvSpPr>
              <p:nvPr/>
            </p:nvSpPr>
            <p:spPr bwMode="auto">
              <a:xfrm>
                <a:off x="5357481" y="3886959"/>
                <a:ext cx="30879" cy="56199"/>
              </a:xfrm>
              <a:custGeom>
                <a:avLst/>
                <a:gdLst>
                  <a:gd name="T0" fmla="*/ 57 w 99"/>
                  <a:gd name="T1" fmla="*/ 0 h 180"/>
                  <a:gd name="T2" fmla="*/ 66 w 99"/>
                  <a:gd name="T3" fmla="*/ 5 h 180"/>
                  <a:gd name="T4" fmla="*/ 78 w 99"/>
                  <a:gd name="T5" fmla="*/ 13 h 180"/>
                  <a:gd name="T6" fmla="*/ 84 w 99"/>
                  <a:gd name="T7" fmla="*/ 21 h 180"/>
                  <a:gd name="T8" fmla="*/ 91 w 99"/>
                  <a:gd name="T9" fmla="*/ 32 h 180"/>
                  <a:gd name="T10" fmla="*/ 97 w 99"/>
                  <a:gd name="T11" fmla="*/ 41 h 180"/>
                  <a:gd name="T12" fmla="*/ 99 w 99"/>
                  <a:gd name="T13" fmla="*/ 53 h 180"/>
                  <a:gd name="T14" fmla="*/ 99 w 99"/>
                  <a:gd name="T15" fmla="*/ 60 h 180"/>
                  <a:gd name="T16" fmla="*/ 99 w 99"/>
                  <a:gd name="T17" fmla="*/ 74 h 180"/>
                  <a:gd name="T18" fmla="*/ 91 w 99"/>
                  <a:gd name="T19" fmla="*/ 85 h 180"/>
                  <a:gd name="T20" fmla="*/ 87 w 99"/>
                  <a:gd name="T21" fmla="*/ 97 h 180"/>
                  <a:gd name="T22" fmla="*/ 80 w 99"/>
                  <a:gd name="T23" fmla="*/ 108 h 180"/>
                  <a:gd name="T24" fmla="*/ 72 w 99"/>
                  <a:gd name="T25" fmla="*/ 119 h 180"/>
                  <a:gd name="T26" fmla="*/ 57 w 99"/>
                  <a:gd name="T27" fmla="*/ 135 h 180"/>
                  <a:gd name="T28" fmla="*/ 46 w 99"/>
                  <a:gd name="T29" fmla="*/ 152 h 180"/>
                  <a:gd name="T30" fmla="*/ 34 w 99"/>
                  <a:gd name="T31" fmla="*/ 167 h 180"/>
                  <a:gd name="T32" fmla="*/ 25 w 99"/>
                  <a:gd name="T33" fmla="*/ 180 h 180"/>
                  <a:gd name="T34" fmla="*/ 13 w 99"/>
                  <a:gd name="T35" fmla="*/ 173 h 180"/>
                  <a:gd name="T36" fmla="*/ 13 w 99"/>
                  <a:gd name="T37" fmla="*/ 165 h 180"/>
                  <a:gd name="T38" fmla="*/ 17 w 99"/>
                  <a:gd name="T39" fmla="*/ 152 h 180"/>
                  <a:gd name="T40" fmla="*/ 19 w 99"/>
                  <a:gd name="T41" fmla="*/ 138 h 180"/>
                  <a:gd name="T42" fmla="*/ 6 w 99"/>
                  <a:gd name="T43" fmla="*/ 131 h 180"/>
                  <a:gd name="T44" fmla="*/ 0 w 99"/>
                  <a:gd name="T45" fmla="*/ 117 h 180"/>
                  <a:gd name="T46" fmla="*/ 0 w 99"/>
                  <a:gd name="T47" fmla="*/ 108 h 180"/>
                  <a:gd name="T48" fmla="*/ 4 w 99"/>
                  <a:gd name="T49" fmla="*/ 97 h 180"/>
                  <a:gd name="T50" fmla="*/ 8 w 99"/>
                  <a:gd name="T51" fmla="*/ 87 h 180"/>
                  <a:gd name="T52" fmla="*/ 13 w 99"/>
                  <a:gd name="T53" fmla="*/ 78 h 180"/>
                  <a:gd name="T54" fmla="*/ 17 w 99"/>
                  <a:gd name="T55" fmla="*/ 66 h 180"/>
                  <a:gd name="T56" fmla="*/ 23 w 99"/>
                  <a:gd name="T57" fmla="*/ 53 h 180"/>
                  <a:gd name="T58" fmla="*/ 28 w 99"/>
                  <a:gd name="T59" fmla="*/ 43 h 180"/>
                  <a:gd name="T60" fmla="*/ 36 w 99"/>
                  <a:gd name="T61" fmla="*/ 32 h 180"/>
                  <a:gd name="T62" fmla="*/ 46 w 99"/>
                  <a:gd name="T63" fmla="*/ 13 h 180"/>
                  <a:gd name="T64" fmla="*/ 57 w 99"/>
                  <a:gd name="T65" fmla="*/ 0 h 180"/>
                  <a:gd name="T66" fmla="*/ 57 w 99"/>
                  <a:gd name="T67" fmla="*/ 0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9" h="180">
                    <a:moveTo>
                      <a:pt x="57" y="0"/>
                    </a:moveTo>
                    <a:lnTo>
                      <a:pt x="66" y="5"/>
                    </a:lnTo>
                    <a:lnTo>
                      <a:pt x="78" y="13"/>
                    </a:lnTo>
                    <a:lnTo>
                      <a:pt x="84" y="21"/>
                    </a:lnTo>
                    <a:lnTo>
                      <a:pt x="91" y="32"/>
                    </a:lnTo>
                    <a:lnTo>
                      <a:pt x="97" y="41"/>
                    </a:lnTo>
                    <a:lnTo>
                      <a:pt x="99" y="53"/>
                    </a:lnTo>
                    <a:lnTo>
                      <a:pt x="99" y="60"/>
                    </a:lnTo>
                    <a:lnTo>
                      <a:pt x="99" y="74"/>
                    </a:lnTo>
                    <a:lnTo>
                      <a:pt x="91" y="85"/>
                    </a:lnTo>
                    <a:lnTo>
                      <a:pt x="87" y="97"/>
                    </a:lnTo>
                    <a:lnTo>
                      <a:pt x="80" y="108"/>
                    </a:lnTo>
                    <a:lnTo>
                      <a:pt x="72" y="119"/>
                    </a:lnTo>
                    <a:lnTo>
                      <a:pt x="57" y="135"/>
                    </a:lnTo>
                    <a:lnTo>
                      <a:pt x="46" y="152"/>
                    </a:lnTo>
                    <a:lnTo>
                      <a:pt x="34" y="167"/>
                    </a:lnTo>
                    <a:lnTo>
                      <a:pt x="25" y="180"/>
                    </a:lnTo>
                    <a:lnTo>
                      <a:pt x="13" y="173"/>
                    </a:lnTo>
                    <a:lnTo>
                      <a:pt x="13" y="165"/>
                    </a:lnTo>
                    <a:lnTo>
                      <a:pt x="17" y="152"/>
                    </a:lnTo>
                    <a:lnTo>
                      <a:pt x="19" y="138"/>
                    </a:lnTo>
                    <a:lnTo>
                      <a:pt x="6" y="131"/>
                    </a:lnTo>
                    <a:lnTo>
                      <a:pt x="0" y="117"/>
                    </a:lnTo>
                    <a:lnTo>
                      <a:pt x="0" y="108"/>
                    </a:lnTo>
                    <a:lnTo>
                      <a:pt x="4" y="97"/>
                    </a:lnTo>
                    <a:lnTo>
                      <a:pt x="8" y="87"/>
                    </a:lnTo>
                    <a:lnTo>
                      <a:pt x="13" y="78"/>
                    </a:lnTo>
                    <a:lnTo>
                      <a:pt x="17" y="66"/>
                    </a:lnTo>
                    <a:lnTo>
                      <a:pt x="23" y="53"/>
                    </a:lnTo>
                    <a:lnTo>
                      <a:pt x="28" y="43"/>
                    </a:lnTo>
                    <a:lnTo>
                      <a:pt x="36" y="32"/>
                    </a:lnTo>
                    <a:lnTo>
                      <a:pt x="46" y="13"/>
                    </a:lnTo>
                    <a:lnTo>
                      <a:pt x="57" y="0"/>
                    </a:lnTo>
                    <a:lnTo>
                      <a:pt x="57" y="0"/>
                    </a:lnTo>
                    <a:close/>
                  </a:path>
                </a:pathLst>
              </a:custGeom>
              <a:solidFill>
                <a:srgbClr val="D1D1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5" name="Freeform 152"/>
              <p:cNvSpPr>
                <a:spLocks/>
              </p:cNvSpPr>
              <p:nvPr/>
            </p:nvSpPr>
            <p:spPr bwMode="auto">
              <a:xfrm>
                <a:off x="5506934" y="3894988"/>
                <a:ext cx="31496" cy="67933"/>
              </a:xfrm>
              <a:custGeom>
                <a:avLst/>
                <a:gdLst>
                  <a:gd name="T0" fmla="*/ 68 w 102"/>
                  <a:gd name="T1" fmla="*/ 0 h 221"/>
                  <a:gd name="T2" fmla="*/ 83 w 102"/>
                  <a:gd name="T3" fmla="*/ 10 h 221"/>
                  <a:gd name="T4" fmla="*/ 97 w 102"/>
                  <a:gd name="T5" fmla="*/ 25 h 221"/>
                  <a:gd name="T6" fmla="*/ 98 w 102"/>
                  <a:gd name="T7" fmla="*/ 33 h 221"/>
                  <a:gd name="T8" fmla="*/ 102 w 102"/>
                  <a:gd name="T9" fmla="*/ 44 h 221"/>
                  <a:gd name="T10" fmla="*/ 102 w 102"/>
                  <a:gd name="T11" fmla="*/ 54 h 221"/>
                  <a:gd name="T12" fmla="*/ 102 w 102"/>
                  <a:gd name="T13" fmla="*/ 63 h 221"/>
                  <a:gd name="T14" fmla="*/ 97 w 102"/>
                  <a:gd name="T15" fmla="*/ 76 h 221"/>
                  <a:gd name="T16" fmla="*/ 93 w 102"/>
                  <a:gd name="T17" fmla="*/ 93 h 221"/>
                  <a:gd name="T18" fmla="*/ 87 w 102"/>
                  <a:gd name="T19" fmla="*/ 111 h 221"/>
                  <a:gd name="T20" fmla="*/ 81 w 102"/>
                  <a:gd name="T21" fmla="*/ 130 h 221"/>
                  <a:gd name="T22" fmla="*/ 72 w 102"/>
                  <a:gd name="T23" fmla="*/ 149 h 221"/>
                  <a:gd name="T24" fmla="*/ 64 w 102"/>
                  <a:gd name="T25" fmla="*/ 168 h 221"/>
                  <a:gd name="T26" fmla="*/ 53 w 102"/>
                  <a:gd name="T27" fmla="*/ 185 h 221"/>
                  <a:gd name="T28" fmla="*/ 41 w 102"/>
                  <a:gd name="T29" fmla="*/ 202 h 221"/>
                  <a:gd name="T30" fmla="*/ 26 w 102"/>
                  <a:gd name="T31" fmla="*/ 211 h 221"/>
                  <a:gd name="T32" fmla="*/ 11 w 102"/>
                  <a:gd name="T33" fmla="*/ 221 h 221"/>
                  <a:gd name="T34" fmla="*/ 5 w 102"/>
                  <a:gd name="T35" fmla="*/ 204 h 221"/>
                  <a:gd name="T36" fmla="*/ 3 w 102"/>
                  <a:gd name="T37" fmla="*/ 187 h 221"/>
                  <a:gd name="T38" fmla="*/ 0 w 102"/>
                  <a:gd name="T39" fmla="*/ 170 h 221"/>
                  <a:gd name="T40" fmla="*/ 0 w 102"/>
                  <a:gd name="T41" fmla="*/ 152 h 221"/>
                  <a:gd name="T42" fmla="*/ 0 w 102"/>
                  <a:gd name="T43" fmla="*/ 133 h 221"/>
                  <a:gd name="T44" fmla="*/ 2 w 102"/>
                  <a:gd name="T45" fmla="*/ 116 h 221"/>
                  <a:gd name="T46" fmla="*/ 5 w 102"/>
                  <a:gd name="T47" fmla="*/ 103 h 221"/>
                  <a:gd name="T48" fmla="*/ 11 w 102"/>
                  <a:gd name="T49" fmla="*/ 88 h 221"/>
                  <a:gd name="T50" fmla="*/ 15 w 102"/>
                  <a:gd name="T51" fmla="*/ 76 h 221"/>
                  <a:gd name="T52" fmla="*/ 19 w 102"/>
                  <a:gd name="T53" fmla="*/ 63 h 221"/>
                  <a:gd name="T54" fmla="*/ 24 w 102"/>
                  <a:gd name="T55" fmla="*/ 54 h 221"/>
                  <a:gd name="T56" fmla="*/ 32 w 102"/>
                  <a:gd name="T57" fmla="*/ 42 h 221"/>
                  <a:gd name="T58" fmla="*/ 38 w 102"/>
                  <a:gd name="T59" fmla="*/ 29 h 221"/>
                  <a:gd name="T60" fmla="*/ 47 w 102"/>
                  <a:gd name="T61" fmla="*/ 19 h 221"/>
                  <a:gd name="T62" fmla="*/ 57 w 102"/>
                  <a:gd name="T63" fmla="*/ 10 h 221"/>
                  <a:gd name="T64" fmla="*/ 68 w 102"/>
                  <a:gd name="T65" fmla="*/ 0 h 221"/>
                  <a:gd name="T66" fmla="*/ 68 w 102"/>
                  <a:gd name="T67" fmla="*/ 0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2" h="221">
                    <a:moveTo>
                      <a:pt x="68" y="0"/>
                    </a:moveTo>
                    <a:lnTo>
                      <a:pt x="83" y="10"/>
                    </a:lnTo>
                    <a:lnTo>
                      <a:pt x="97" y="25"/>
                    </a:lnTo>
                    <a:lnTo>
                      <a:pt x="98" y="33"/>
                    </a:lnTo>
                    <a:lnTo>
                      <a:pt x="102" y="44"/>
                    </a:lnTo>
                    <a:lnTo>
                      <a:pt x="102" y="54"/>
                    </a:lnTo>
                    <a:lnTo>
                      <a:pt x="102" y="63"/>
                    </a:lnTo>
                    <a:lnTo>
                      <a:pt x="97" y="76"/>
                    </a:lnTo>
                    <a:lnTo>
                      <a:pt x="93" y="93"/>
                    </a:lnTo>
                    <a:lnTo>
                      <a:pt x="87" y="111"/>
                    </a:lnTo>
                    <a:lnTo>
                      <a:pt x="81" y="130"/>
                    </a:lnTo>
                    <a:lnTo>
                      <a:pt x="72" y="149"/>
                    </a:lnTo>
                    <a:lnTo>
                      <a:pt x="64" y="168"/>
                    </a:lnTo>
                    <a:lnTo>
                      <a:pt x="53" y="185"/>
                    </a:lnTo>
                    <a:lnTo>
                      <a:pt x="41" y="202"/>
                    </a:lnTo>
                    <a:lnTo>
                      <a:pt x="26" y="211"/>
                    </a:lnTo>
                    <a:lnTo>
                      <a:pt x="11" y="221"/>
                    </a:lnTo>
                    <a:lnTo>
                      <a:pt x="5" y="204"/>
                    </a:lnTo>
                    <a:lnTo>
                      <a:pt x="3" y="187"/>
                    </a:lnTo>
                    <a:lnTo>
                      <a:pt x="0" y="170"/>
                    </a:lnTo>
                    <a:lnTo>
                      <a:pt x="0" y="152"/>
                    </a:lnTo>
                    <a:lnTo>
                      <a:pt x="0" y="133"/>
                    </a:lnTo>
                    <a:lnTo>
                      <a:pt x="2" y="116"/>
                    </a:lnTo>
                    <a:lnTo>
                      <a:pt x="5" y="103"/>
                    </a:lnTo>
                    <a:lnTo>
                      <a:pt x="11" y="88"/>
                    </a:lnTo>
                    <a:lnTo>
                      <a:pt x="15" y="76"/>
                    </a:lnTo>
                    <a:lnTo>
                      <a:pt x="19" y="63"/>
                    </a:lnTo>
                    <a:lnTo>
                      <a:pt x="24" y="54"/>
                    </a:lnTo>
                    <a:lnTo>
                      <a:pt x="32" y="42"/>
                    </a:lnTo>
                    <a:lnTo>
                      <a:pt x="38" y="29"/>
                    </a:lnTo>
                    <a:lnTo>
                      <a:pt x="47" y="19"/>
                    </a:lnTo>
                    <a:lnTo>
                      <a:pt x="57" y="10"/>
                    </a:lnTo>
                    <a:lnTo>
                      <a:pt x="68" y="0"/>
                    </a:lnTo>
                    <a:lnTo>
                      <a:pt x="68" y="0"/>
                    </a:lnTo>
                    <a:close/>
                  </a:path>
                </a:pathLst>
              </a:custGeom>
              <a:solidFill>
                <a:srgbClr val="94911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49" name="Group 48"/>
            <p:cNvGrpSpPr/>
            <p:nvPr/>
          </p:nvGrpSpPr>
          <p:grpSpPr>
            <a:xfrm>
              <a:off x="5957208" y="5778490"/>
              <a:ext cx="277454" cy="308810"/>
              <a:chOff x="4919622" y="3534325"/>
              <a:chExt cx="360663" cy="401423"/>
            </a:xfrm>
          </p:grpSpPr>
          <p:sp>
            <p:nvSpPr>
              <p:cNvPr id="73" name="Freeform 100"/>
              <p:cNvSpPr>
                <a:spLocks/>
              </p:cNvSpPr>
              <p:nvPr/>
            </p:nvSpPr>
            <p:spPr bwMode="auto">
              <a:xfrm>
                <a:off x="5011023" y="3534325"/>
                <a:ext cx="35202" cy="230972"/>
              </a:xfrm>
              <a:custGeom>
                <a:avLst/>
                <a:gdLst>
                  <a:gd name="T0" fmla="*/ 36 w 114"/>
                  <a:gd name="T1" fmla="*/ 17 h 747"/>
                  <a:gd name="T2" fmla="*/ 49 w 114"/>
                  <a:gd name="T3" fmla="*/ 51 h 747"/>
                  <a:gd name="T4" fmla="*/ 62 w 114"/>
                  <a:gd name="T5" fmla="*/ 85 h 747"/>
                  <a:gd name="T6" fmla="*/ 74 w 114"/>
                  <a:gd name="T7" fmla="*/ 123 h 747"/>
                  <a:gd name="T8" fmla="*/ 85 w 114"/>
                  <a:gd name="T9" fmla="*/ 160 h 747"/>
                  <a:gd name="T10" fmla="*/ 93 w 114"/>
                  <a:gd name="T11" fmla="*/ 196 h 747"/>
                  <a:gd name="T12" fmla="*/ 99 w 114"/>
                  <a:gd name="T13" fmla="*/ 232 h 747"/>
                  <a:gd name="T14" fmla="*/ 104 w 114"/>
                  <a:gd name="T15" fmla="*/ 270 h 747"/>
                  <a:gd name="T16" fmla="*/ 110 w 114"/>
                  <a:gd name="T17" fmla="*/ 319 h 747"/>
                  <a:gd name="T18" fmla="*/ 112 w 114"/>
                  <a:gd name="T19" fmla="*/ 376 h 747"/>
                  <a:gd name="T20" fmla="*/ 112 w 114"/>
                  <a:gd name="T21" fmla="*/ 433 h 747"/>
                  <a:gd name="T22" fmla="*/ 110 w 114"/>
                  <a:gd name="T23" fmla="*/ 490 h 747"/>
                  <a:gd name="T24" fmla="*/ 104 w 114"/>
                  <a:gd name="T25" fmla="*/ 549 h 747"/>
                  <a:gd name="T26" fmla="*/ 97 w 114"/>
                  <a:gd name="T27" fmla="*/ 605 h 747"/>
                  <a:gd name="T28" fmla="*/ 89 w 114"/>
                  <a:gd name="T29" fmla="*/ 663 h 747"/>
                  <a:gd name="T30" fmla="*/ 81 w 114"/>
                  <a:gd name="T31" fmla="*/ 719 h 747"/>
                  <a:gd name="T32" fmla="*/ 72 w 114"/>
                  <a:gd name="T33" fmla="*/ 736 h 747"/>
                  <a:gd name="T34" fmla="*/ 64 w 114"/>
                  <a:gd name="T35" fmla="*/ 713 h 747"/>
                  <a:gd name="T36" fmla="*/ 61 w 114"/>
                  <a:gd name="T37" fmla="*/ 692 h 747"/>
                  <a:gd name="T38" fmla="*/ 59 w 114"/>
                  <a:gd name="T39" fmla="*/ 669 h 747"/>
                  <a:gd name="T40" fmla="*/ 57 w 114"/>
                  <a:gd name="T41" fmla="*/ 646 h 747"/>
                  <a:gd name="T42" fmla="*/ 57 w 114"/>
                  <a:gd name="T43" fmla="*/ 620 h 747"/>
                  <a:gd name="T44" fmla="*/ 57 w 114"/>
                  <a:gd name="T45" fmla="*/ 593 h 747"/>
                  <a:gd name="T46" fmla="*/ 61 w 114"/>
                  <a:gd name="T47" fmla="*/ 566 h 747"/>
                  <a:gd name="T48" fmla="*/ 57 w 114"/>
                  <a:gd name="T49" fmla="*/ 553 h 747"/>
                  <a:gd name="T50" fmla="*/ 40 w 114"/>
                  <a:gd name="T51" fmla="*/ 566 h 747"/>
                  <a:gd name="T52" fmla="*/ 32 w 114"/>
                  <a:gd name="T53" fmla="*/ 549 h 747"/>
                  <a:gd name="T54" fmla="*/ 26 w 114"/>
                  <a:gd name="T55" fmla="*/ 508 h 747"/>
                  <a:gd name="T56" fmla="*/ 21 w 114"/>
                  <a:gd name="T57" fmla="*/ 468 h 747"/>
                  <a:gd name="T58" fmla="*/ 17 w 114"/>
                  <a:gd name="T59" fmla="*/ 426 h 747"/>
                  <a:gd name="T60" fmla="*/ 11 w 114"/>
                  <a:gd name="T61" fmla="*/ 384 h 747"/>
                  <a:gd name="T62" fmla="*/ 7 w 114"/>
                  <a:gd name="T63" fmla="*/ 344 h 747"/>
                  <a:gd name="T64" fmla="*/ 4 w 114"/>
                  <a:gd name="T65" fmla="*/ 304 h 747"/>
                  <a:gd name="T66" fmla="*/ 2 w 114"/>
                  <a:gd name="T67" fmla="*/ 264 h 747"/>
                  <a:gd name="T68" fmla="*/ 0 w 114"/>
                  <a:gd name="T69" fmla="*/ 228 h 747"/>
                  <a:gd name="T70" fmla="*/ 0 w 114"/>
                  <a:gd name="T71" fmla="*/ 196 h 747"/>
                  <a:gd name="T72" fmla="*/ 0 w 114"/>
                  <a:gd name="T73" fmla="*/ 163 h 747"/>
                  <a:gd name="T74" fmla="*/ 2 w 114"/>
                  <a:gd name="T75" fmla="*/ 133 h 747"/>
                  <a:gd name="T76" fmla="*/ 4 w 114"/>
                  <a:gd name="T77" fmla="*/ 101 h 747"/>
                  <a:gd name="T78" fmla="*/ 7 w 114"/>
                  <a:gd name="T79" fmla="*/ 70 h 747"/>
                  <a:gd name="T80" fmla="*/ 13 w 114"/>
                  <a:gd name="T81" fmla="*/ 42 h 747"/>
                  <a:gd name="T82" fmla="*/ 23 w 114"/>
                  <a:gd name="T83" fmla="*/ 13 h 747"/>
                  <a:gd name="T84" fmla="*/ 28 w 114"/>
                  <a:gd name="T85" fmla="*/ 0 h 7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14" h="747">
                    <a:moveTo>
                      <a:pt x="28" y="0"/>
                    </a:moveTo>
                    <a:lnTo>
                      <a:pt x="36" y="17"/>
                    </a:lnTo>
                    <a:lnTo>
                      <a:pt x="43" y="34"/>
                    </a:lnTo>
                    <a:lnTo>
                      <a:pt x="49" y="51"/>
                    </a:lnTo>
                    <a:lnTo>
                      <a:pt x="57" y="68"/>
                    </a:lnTo>
                    <a:lnTo>
                      <a:pt x="62" y="85"/>
                    </a:lnTo>
                    <a:lnTo>
                      <a:pt x="68" y="104"/>
                    </a:lnTo>
                    <a:lnTo>
                      <a:pt x="74" y="123"/>
                    </a:lnTo>
                    <a:lnTo>
                      <a:pt x="81" y="142"/>
                    </a:lnTo>
                    <a:lnTo>
                      <a:pt x="85" y="160"/>
                    </a:lnTo>
                    <a:lnTo>
                      <a:pt x="89" y="177"/>
                    </a:lnTo>
                    <a:lnTo>
                      <a:pt x="93" y="196"/>
                    </a:lnTo>
                    <a:lnTo>
                      <a:pt x="97" y="215"/>
                    </a:lnTo>
                    <a:lnTo>
                      <a:pt x="99" y="232"/>
                    </a:lnTo>
                    <a:lnTo>
                      <a:pt x="102" y="253"/>
                    </a:lnTo>
                    <a:lnTo>
                      <a:pt x="104" y="270"/>
                    </a:lnTo>
                    <a:lnTo>
                      <a:pt x="108" y="291"/>
                    </a:lnTo>
                    <a:lnTo>
                      <a:pt x="110" y="319"/>
                    </a:lnTo>
                    <a:lnTo>
                      <a:pt x="112" y="348"/>
                    </a:lnTo>
                    <a:lnTo>
                      <a:pt x="112" y="376"/>
                    </a:lnTo>
                    <a:lnTo>
                      <a:pt x="114" y="405"/>
                    </a:lnTo>
                    <a:lnTo>
                      <a:pt x="112" y="433"/>
                    </a:lnTo>
                    <a:lnTo>
                      <a:pt x="112" y="462"/>
                    </a:lnTo>
                    <a:lnTo>
                      <a:pt x="110" y="490"/>
                    </a:lnTo>
                    <a:lnTo>
                      <a:pt x="108" y="523"/>
                    </a:lnTo>
                    <a:lnTo>
                      <a:pt x="104" y="549"/>
                    </a:lnTo>
                    <a:lnTo>
                      <a:pt x="100" y="576"/>
                    </a:lnTo>
                    <a:lnTo>
                      <a:pt x="97" y="605"/>
                    </a:lnTo>
                    <a:lnTo>
                      <a:pt x="95" y="633"/>
                    </a:lnTo>
                    <a:lnTo>
                      <a:pt x="89" y="663"/>
                    </a:lnTo>
                    <a:lnTo>
                      <a:pt x="85" y="690"/>
                    </a:lnTo>
                    <a:lnTo>
                      <a:pt x="81" y="719"/>
                    </a:lnTo>
                    <a:lnTo>
                      <a:pt x="78" y="747"/>
                    </a:lnTo>
                    <a:lnTo>
                      <a:pt x="72" y="736"/>
                    </a:lnTo>
                    <a:lnTo>
                      <a:pt x="68" y="726"/>
                    </a:lnTo>
                    <a:lnTo>
                      <a:pt x="64" y="713"/>
                    </a:lnTo>
                    <a:lnTo>
                      <a:pt x="64" y="703"/>
                    </a:lnTo>
                    <a:lnTo>
                      <a:pt x="61" y="692"/>
                    </a:lnTo>
                    <a:lnTo>
                      <a:pt x="59" y="682"/>
                    </a:lnTo>
                    <a:lnTo>
                      <a:pt x="59" y="669"/>
                    </a:lnTo>
                    <a:lnTo>
                      <a:pt x="59" y="658"/>
                    </a:lnTo>
                    <a:lnTo>
                      <a:pt x="57" y="646"/>
                    </a:lnTo>
                    <a:lnTo>
                      <a:pt x="57" y="633"/>
                    </a:lnTo>
                    <a:lnTo>
                      <a:pt x="57" y="620"/>
                    </a:lnTo>
                    <a:lnTo>
                      <a:pt x="57" y="610"/>
                    </a:lnTo>
                    <a:lnTo>
                      <a:pt x="57" y="593"/>
                    </a:lnTo>
                    <a:lnTo>
                      <a:pt x="59" y="580"/>
                    </a:lnTo>
                    <a:lnTo>
                      <a:pt x="61" y="566"/>
                    </a:lnTo>
                    <a:lnTo>
                      <a:pt x="62" y="551"/>
                    </a:lnTo>
                    <a:lnTo>
                      <a:pt x="57" y="553"/>
                    </a:lnTo>
                    <a:lnTo>
                      <a:pt x="49" y="559"/>
                    </a:lnTo>
                    <a:lnTo>
                      <a:pt x="40" y="566"/>
                    </a:lnTo>
                    <a:lnTo>
                      <a:pt x="36" y="570"/>
                    </a:lnTo>
                    <a:lnTo>
                      <a:pt x="32" y="549"/>
                    </a:lnTo>
                    <a:lnTo>
                      <a:pt x="30" y="528"/>
                    </a:lnTo>
                    <a:lnTo>
                      <a:pt x="26" y="508"/>
                    </a:lnTo>
                    <a:lnTo>
                      <a:pt x="24" y="489"/>
                    </a:lnTo>
                    <a:lnTo>
                      <a:pt x="21" y="468"/>
                    </a:lnTo>
                    <a:lnTo>
                      <a:pt x="19" y="447"/>
                    </a:lnTo>
                    <a:lnTo>
                      <a:pt x="17" y="426"/>
                    </a:lnTo>
                    <a:lnTo>
                      <a:pt x="15" y="407"/>
                    </a:lnTo>
                    <a:lnTo>
                      <a:pt x="11" y="384"/>
                    </a:lnTo>
                    <a:lnTo>
                      <a:pt x="9" y="365"/>
                    </a:lnTo>
                    <a:lnTo>
                      <a:pt x="7" y="344"/>
                    </a:lnTo>
                    <a:lnTo>
                      <a:pt x="5" y="325"/>
                    </a:lnTo>
                    <a:lnTo>
                      <a:pt x="4" y="304"/>
                    </a:lnTo>
                    <a:lnTo>
                      <a:pt x="2" y="285"/>
                    </a:lnTo>
                    <a:lnTo>
                      <a:pt x="2" y="264"/>
                    </a:lnTo>
                    <a:lnTo>
                      <a:pt x="2" y="245"/>
                    </a:lnTo>
                    <a:lnTo>
                      <a:pt x="0" y="228"/>
                    </a:lnTo>
                    <a:lnTo>
                      <a:pt x="0" y="211"/>
                    </a:lnTo>
                    <a:lnTo>
                      <a:pt x="0" y="196"/>
                    </a:lnTo>
                    <a:lnTo>
                      <a:pt x="0" y="181"/>
                    </a:lnTo>
                    <a:lnTo>
                      <a:pt x="0" y="163"/>
                    </a:lnTo>
                    <a:lnTo>
                      <a:pt x="0" y="148"/>
                    </a:lnTo>
                    <a:lnTo>
                      <a:pt x="2" y="133"/>
                    </a:lnTo>
                    <a:lnTo>
                      <a:pt x="4" y="118"/>
                    </a:lnTo>
                    <a:lnTo>
                      <a:pt x="4" y="101"/>
                    </a:lnTo>
                    <a:lnTo>
                      <a:pt x="5" y="87"/>
                    </a:lnTo>
                    <a:lnTo>
                      <a:pt x="7" y="70"/>
                    </a:lnTo>
                    <a:lnTo>
                      <a:pt x="11" y="57"/>
                    </a:lnTo>
                    <a:lnTo>
                      <a:pt x="13" y="42"/>
                    </a:lnTo>
                    <a:lnTo>
                      <a:pt x="17" y="28"/>
                    </a:lnTo>
                    <a:lnTo>
                      <a:pt x="23" y="13"/>
                    </a:lnTo>
                    <a:lnTo>
                      <a:pt x="28" y="0"/>
                    </a:lnTo>
                    <a:lnTo>
                      <a:pt x="28" y="0"/>
                    </a:lnTo>
                    <a:close/>
                  </a:path>
                </a:pathLst>
              </a:custGeom>
              <a:solidFill>
                <a:srgbClr val="B3B02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 name="Freeform 101"/>
              <p:cNvSpPr>
                <a:spLocks/>
              </p:cNvSpPr>
              <p:nvPr/>
            </p:nvSpPr>
            <p:spPr bwMode="auto">
              <a:xfrm>
                <a:off x="4919622" y="3541118"/>
                <a:ext cx="96959" cy="295818"/>
              </a:xfrm>
              <a:custGeom>
                <a:avLst/>
                <a:gdLst>
                  <a:gd name="T0" fmla="*/ 14 w 316"/>
                  <a:gd name="T1" fmla="*/ 17 h 956"/>
                  <a:gd name="T2" fmla="*/ 38 w 316"/>
                  <a:gd name="T3" fmla="*/ 51 h 956"/>
                  <a:gd name="T4" fmla="*/ 61 w 316"/>
                  <a:gd name="T5" fmla="*/ 87 h 956"/>
                  <a:gd name="T6" fmla="*/ 78 w 316"/>
                  <a:gd name="T7" fmla="*/ 118 h 956"/>
                  <a:gd name="T8" fmla="*/ 90 w 316"/>
                  <a:gd name="T9" fmla="*/ 139 h 956"/>
                  <a:gd name="T10" fmla="*/ 105 w 316"/>
                  <a:gd name="T11" fmla="*/ 177 h 956"/>
                  <a:gd name="T12" fmla="*/ 126 w 316"/>
                  <a:gd name="T13" fmla="*/ 232 h 956"/>
                  <a:gd name="T14" fmla="*/ 145 w 316"/>
                  <a:gd name="T15" fmla="*/ 289 h 956"/>
                  <a:gd name="T16" fmla="*/ 160 w 316"/>
                  <a:gd name="T17" fmla="*/ 346 h 956"/>
                  <a:gd name="T18" fmla="*/ 175 w 316"/>
                  <a:gd name="T19" fmla="*/ 405 h 956"/>
                  <a:gd name="T20" fmla="*/ 190 w 316"/>
                  <a:gd name="T21" fmla="*/ 462 h 956"/>
                  <a:gd name="T22" fmla="*/ 204 w 316"/>
                  <a:gd name="T23" fmla="*/ 517 h 956"/>
                  <a:gd name="T24" fmla="*/ 219 w 316"/>
                  <a:gd name="T25" fmla="*/ 572 h 956"/>
                  <a:gd name="T26" fmla="*/ 232 w 316"/>
                  <a:gd name="T27" fmla="*/ 614 h 956"/>
                  <a:gd name="T28" fmla="*/ 244 w 316"/>
                  <a:gd name="T29" fmla="*/ 635 h 956"/>
                  <a:gd name="T30" fmla="*/ 257 w 316"/>
                  <a:gd name="T31" fmla="*/ 659 h 956"/>
                  <a:gd name="T32" fmla="*/ 268 w 316"/>
                  <a:gd name="T33" fmla="*/ 686 h 956"/>
                  <a:gd name="T34" fmla="*/ 278 w 316"/>
                  <a:gd name="T35" fmla="*/ 711 h 956"/>
                  <a:gd name="T36" fmla="*/ 289 w 316"/>
                  <a:gd name="T37" fmla="*/ 737 h 956"/>
                  <a:gd name="T38" fmla="*/ 299 w 316"/>
                  <a:gd name="T39" fmla="*/ 764 h 956"/>
                  <a:gd name="T40" fmla="*/ 306 w 316"/>
                  <a:gd name="T41" fmla="*/ 791 h 956"/>
                  <a:gd name="T42" fmla="*/ 312 w 316"/>
                  <a:gd name="T43" fmla="*/ 821 h 956"/>
                  <a:gd name="T44" fmla="*/ 316 w 316"/>
                  <a:gd name="T45" fmla="*/ 861 h 956"/>
                  <a:gd name="T46" fmla="*/ 312 w 316"/>
                  <a:gd name="T47" fmla="*/ 897 h 956"/>
                  <a:gd name="T48" fmla="*/ 306 w 316"/>
                  <a:gd name="T49" fmla="*/ 933 h 956"/>
                  <a:gd name="T50" fmla="*/ 272 w 316"/>
                  <a:gd name="T51" fmla="*/ 907 h 956"/>
                  <a:gd name="T52" fmla="*/ 221 w 316"/>
                  <a:gd name="T53" fmla="*/ 815 h 956"/>
                  <a:gd name="T54" fmla="*/ 175 w 316"/>
                  <a:gd name="T55" fmla="*/ 720 h 956"/>
                  <a:gd name="T56" fmla="*/ 137 w 316"/>
                  <a:gd name="T57" fmla="*/ 623 h 956"/>
                  <a:gd name="T58" fmla="*/ 103 w 316"/>
                  <a:gd name="T59" fmla="*/ 523 h 956"/>
                  <a:gd name="T60" fmla="*/ 72 w 316"/>
                  <a:gd name="T61" fmla="*/ 420 h 956"/>
                  <a:gd name="T62" fmla="*/ 50 w 316"/>
                  <a:gd name="T63" fmla="*/ 319 h 956"/>
                  <a:gd name="T64" fmla="*/ 29 w 316"/>
                  <a:gd name="T65" fmla="*/ 216 h 956"/>
                  <a:gd name="T66" fmla="*/ 21 w 316"/>
                  <a:gd name="T67" fmla="*/ 154 h 956"/>
                  <a:gd name="T68" fmla="*/ 17 w 316"/>
                  <a:gd name="T69" fmla="*/ 131 h 956"/>
                  <a:gd name="T70" fmla="*/ 14 w 316"/>
                  <a:gd name="T71" fmla="*/ 100 h 956"/>
                  <a:gd name="T72" fmla="*/ 10 w 316"/>
                  <a:gd name="T73" fmla="*/ 70 h 956"/>
                  <a:gd name="T74" fmla="*/ 6 w 316"/>
                  <a:gd name="T75" fmla="*/ 49 h 956"/>
                  <a:gd name="T76" fmla="*/ 2 w 316"/>
                  <a:gd name="T77" fmla="*/ 19 h 956"/>
                  <a:gd name="T78" fmla="*/ 0 w 316"/>
                  <a:gd name="T79" fmla="*/ 0 h 9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16" h="956">
                    <a:moveTo>
                      <a:pt x="0" y="0"/>
                    </a:moveTo>
                    <a:lnTo>
                      <a:pt x="14" y="17"/>
                    </a:lnTo>
                    <a:lnTo>
                      <a:pt x="27" y="34"/>
                    </a:lnTo>
                    <a:lnTo>
                      <a:pt x="38" y="51"/>
                    </a:lnTo>
                    <a:lnTo>
                      <a:pt x="52" y="70"/>
                    </a:lnTo>
                    <a:lnTo>
                      <a:pt x="61" y="87"/>
                    </a:lnTo>
                    <a:lnTo>
                      <a:pt x="72" y="108"/>
                    </a:lnTo>
                    <a:lnTo>
                      <a:pt x="78" y="118"/>
                    </a:lnTo>
                    <a:lnTo>
                      <a:pt x="84" y="127"/>
                    </a:lnTo>
                    <a:lnTo>
                      <a:pt x="90" y="139"/>
                    </a:lnTo>
                    <a:lnTo>
                      <a:pt x="95" y="150"/>
                    </a:lnTo>
                    <a:lnTo>
                      <a:pt x="105" y="177"/>
                    </a:lnTo>
                    <a:lnTo>
                      <a:pt x="116" y="203"/>
                    </a:lnTo>
                    <a:lnTo>
                      <a:pt x="126" y="232"/>
                    </a:lnTo>
                    <a:lnTo>
                      <a:pt x="137" y="260"/>
                    </a:lnTo>
                    <a:lnTo>
                      <a:pt x="145" y="289"/>
                    </a:lnTo>
                    <a:lnTo>
                      <a:pt x="152" y="317"/>
                    </a:lnTo>
                    <a:lnTo>
                      <a:pt x="160" y="346"/>
                    </a:lnTo>
                    <a:lnTo>
                      <a:pt x="169" y="376"/>
                    </a:lnTo>
                    <a:lnTo>
                      <a:pt x="175" y="405"/>
                    </a:lnTo>
                    <a:lnTo>
                      <a:pt x="183" y="433"/>
                    </a:lnTo>
                    <a:lnTo>
                      <a:pt x="190" y="462"/>
                    </a:lnTo>
                    <a:lnTo>
                      <a:pt x="198" y="490"/>
                    </a:lnTo>
                    <a:lnTo>
                      <a:pt x="204" y="517"/>
                    </a:lnTo>
                    <a:lnTo>
                      <a:pt x="211" y="545"/>
                    </a:lnTo>
                    <a:lnTo>
                      <a:pt x="219" y="572"/>
                    </a:lnTo>
                    <a:lnTo>
                      <a:pt x="226" y="601"/>
                    </a:lnTo>
                    <a:lnTo>
                      <a:pt x="232" y="614"/>
                    </a:lnTo>
                    <a:lnTo>
                      <a:pt x="238" y="623"/>
                    </a:lnTo>
                    <a:lnTo>
                      <a:pt x="244" y="635"/>
                    </a:lnTo>
                    <a:lnTo>
                      <a:pt x="251" y="646"/>
                    </a:lnTo>
                    <a:lnTo>
                      <a:pt x="257" y="659"/>
                    </a:lnTo>
                    <a:lnTo>
                      <a:pt x="263" y="671"/>
                    </a:lnTo>
                    <a:lnTo>
                      <a:pt x="268" y="686"/>
                    </a:lnTo>
                    <a:lnTo>
                      <a:pt x="274" y="697"/>
                    </a:lnTo>
                    <a:lnTo>
                      <a:pt x="278" y="711"/>
                    </a:lnTo>
                    <a:lnTo>
                      <a:pt x="283" y="722"/>
                    </a:lnTo>
                    <a:lnTo>
                      <a:pt x="289" y="737"/>
                    </a:lnTo>
                    <a:lnTo>
                      <a:pt x="295" y="749"/>
                    </a:lnTo>
                    <a:lnTo>
                      <a:pt x="299" y="764"/>
                    </a:lnTo>
                    <a:lnTo>
                      <a:pt x="302" y="775"/>
                    </a:lnTo>
                    <a:lnTo>
                      <a:pt x="306" y="791"/>
                    </a:lnTo>
                    <a:lnTo>
                      <a:pt x="310" y="804"/>
                    </a:lnTo>
                    <a:lnTo>
                      <a:pt x="312" y="821"/>
                    </a:lnTo>
                    <a:lnTo>
                      <a:pt x="316" y="842"/>
                    </a:lnTo>
                    <a:lnTo>
                      <a:pt x="316" y="861"/>
                    </a:lnTo>
                    <a:lnTo>
                      <a:pt x="316" y="880"/>
                    </a:lnTo>
                    <a:lnTo>
                      <a:pt x="312" y="897"/>
                    </a:lnTo>
                    <a:lnTo>
                      <a:pt x="310" y="916"/>
                    </a:lnTo>
                    <a:lnTo>
                      <a:pt x="306" y="933"/>
                    </a:lnTo>
                    <a:lnTo>
                      <a:pt x="302" y="956"/>
                    </a:lnTo>
                    <a:lnTo>
                      <a:pt x="272" y="907"/>
                    </a:lnTo>
                    <a:lnTo>
                      <a:pt x="245" y="863"/>
                    </a:lnTo>
                    <a:lnTo>
                      <a:pt x="221" y="815"/>
                    </a:lnTo>
                    <a:lnTo>
                      <a:pt x="198" y="768"/>
                    </a:lnTo>
                    <a:lnTo>
                      <a:pt x="175" y="720"/>
                    </a:lnTo>
                    <a:lnTo>
                      <a:pt x="156" y="671"/>
                    </a:lnTo>
                    <a:lnTo>
                      <a:pt x="137" y="623"/>
                    </a:lnTo>
                    <a:lnTo>
                      <a:pt x="120" y="574"/>
                    </a:lnTo>
                    <a:lnTo>
                      <a:pt x="103" y="523"/>
                    </a:lnTo>
                    <a:lnTo>
                      <a:pt x="88" y="471"/>
                    </a:lnTo>
                    <a:lnTo>
                      <a:pt x="72" y="420"/>
                    </a:lnTo>
                    <a:lnTo>
                      <a:pt x="61" y="370"/>
                    </a:lnTo>
                    <a:lnTo>
                      <a:pt x="50" y="319"/>
                    </a:lnTo>
                    <a:lnTo>
                      <a:pt x="38" y="268"/>
                    </a:lnTo>
                    <a:lnTo>
                      <a:pt x="29" y="216"/>
                    </a:lnTo>
                    <a:lnTo>
                      <a:pt x="23" y="165"/>
                    </a:lnTo>
                    <a:lnTo>
                      <a:pt x="21" y="154"/>
                    </a:lnTo>
                    <a:lnTo>
                      <a:pt x="19" y="142"/>
                    </a:lnTo>
                    <a:lnTo>
                      <a:pt x="17" y="131"/>
                    </a:lnTo>
                    <a:lnTo>
                      <a:pt x="17" y="121"/>
                    </a:lnTo>
                    <a:lnTo>
                      <a:pt x="14" y="100"/>
                    </a:lnTo>
                    <a:lnTo>
                      <a:pt x="12" y="81"/>
                    </a:lnTo>
                    <a:lnTo>
                      <a:pt x="10" y="70"/>
                    </a:lnTo>
                    <a:lnTo>
                      <a:pt x="8" y="59"/>
                    </a:lnTo>
                    <a:lnTo>
                      <a:pt x="6" y="49"/>
                    </a:lnTo>
                    <a:lnTo>
                      <a:pt x="6" y="40"/>
                    </a:lnTo>
                    <a:lnTo>
                      <a:pt x="2" y="19"/>
                    </a:lnTo>
                    <a:lnTo>
                      <a:pt x="0" y="0"/>
                    </a:lnTo>
                    <a:lnTo>
                      <a:pt x="0" y="0"/>
                    </a:lnTo>
                    <a:close/>
                  </a:path>
                </a:pathLst>
              </a:custGeom>
              <a:solidFill>
                <a:srgbClr val="D1D1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 name="Freeform 103"/>
              <p:cNvSpPr>
                <a:spLocks/>
              </p:cNvSpPr>
              <p:nvPr/>
            </p:nvSpPr>
            <p:spPr bwMode="auto">
              <a:xfrm>
                <a:off x="5069075" y="3561498"/>
                <a:ext cx="32732" cy="121662"/>
              </a:xfrm>
              <a:custGeom>
                <a:avLst/>
                <a:gdLst>
                  <a:gd name="T0" fmla="*/ 42 w 106"/>
                  <a:gd name="T1" fmla="*/ 14 h 396"/>
                  <a:gd name="T2" fmla="*/ 55 w 106"/>
                  <a:gd name="T3" fmla="*/ 40 h 396"/>
                  <a:gd name="T4" fmla="*/ 66 w 106"/>
                  <a:gd name="T5" fmla="*/ 63 h 396"/>
                  <a:gd name="T6" fmla="*/ 76 w 106"/>
                  <a:gd name="T7" fmla="*/ 84 h 396"/>
                  <a:gd name="T8" fmla="*/ 83 w 106"/>
                  <a:gd name="T9" fmla="*/ 107 h 396"/>
                  <a:gd name="T10" fmla="*/ 93 w 106"/>
                  <a:gd name="T11" fmla="*/ 132 h 396"/>
                  <a:gd name="T12" fmla="*/ 101 w 106"/>
                  <a:gd name="T13" fmla="*/ 156 h 396"/>
                  <a:gd name="T14" fmla="*/ 104 w 106"/>
                  <a:gd name="T15" fmla="*/ 181 h 396"/>
                  <a:gd name="T16" fmla="*/ 104 w 106"/>
                  <a:gd name="T17" fmla="*/ 208 h 396"/>
                  <a:gd name="T18" fmla="*/ 104 w 106"/>
                  <a:gd name="T19" fmla="*/ 232 h 396"/>
                  <a:gd name="T20" fmla="*/ 99 w 106"/>
                  <a:gd name="T21" fmla="*/ 259 h 396"/>
                  <a:gd name="T22" fmla="*/ 80 w 106"/>
                  <a:gd name="T23" fmla="*/ 268 h 396"/>
                  <a:gd name="T24" fmla="*/ 59 w 106"/>
                  <a:gd name="T25" fmla="*/ 276 h 396"/>
                  <a:gd name="T26" fmla="*/ 49 w 106"/>
                  <a:gd name="T27" fmla="*/ 299 h 396"/>
                  <a:gd name="T28" fmla="*/ 45 w 106"/>
                  <a:gd name="T29" fmla="*/ 327 h 396"/>
                  <a:gd name="T30" fmla="*/ 40 w 106"/>
                  <a:gd name="T31" fmla="*/ 358 h 396"/>
                  <a:gd name="T32" fmla="*/ 32 w 106"/>
                  <a:gd name="T33" fmla="*/ 384 h 396"/>
                  <a:gd name="T34" fmla="*/ 17 w 106"/>
                  <a:gd name="T35" fmla="*/ 383 h 396"/>
                  <a:gd name="T36" fmla="*/ 4 w 106"/>
                  <a:gd name="T37" fmla="*/ 352 h 396"/>
                  <a:gd name="T38" fmla="*/ 0 w 106"/>
                  <a:gd name="T39" fmla="*/ 322 h 396"/>
                  <a:gd name="T40" fmla="*/ 0 w 106"/>
                  <a:gd name="T41" fmla="*/ 295 h 396"/>
                  <a:gd name="T42" fmla="*/ 2 w 106"/>
                  <a:gd name="T43" fmla="*/ 268 h 396"/>
                  <a:gd name="T44" fmla="*/ 6 w 106"/>
                  <a:gd name="T45" fmla="*/ 242 h 396"/>
                  <a:gd name="T46" fmla="*/ 7 w 106"/>
                  <a:gd name="T47" fmla="*/ 215 h 396"/>
                  <a:gd name="T48" fmla="*/ 9 w 106"/>
                  <a:gd name="T49" fmla="*/ 189 h 396"/>
                  <a:gd name="T50" fmla="*/ 9 w 106"/>
                  <a:gd name="T51" fmla="*/ 162 h 396"/>
                  <a:gd name="T52" fmla="*/ 9 w 106"/>
                  <a:gd name="T53" fmla="*/ 139 h 396"/>
                  <a:gd name="T54" fmla="*/ 11 w 106"/>
                  <a:gd name="T55" fmla="*/ 111 h 396"/>
                  <a:gd name="T56" fmla="*/ 15 w 106"/>
                  <a:gd name="T57" fmla="*/ 76 h 396"/>
                  <a:gd name="T58" fmla="*/ 21 w 106"/>
                  <a:gd name="T59" fmla="*/ 44 h 396"/>
                  <a:gd name="T60" fmla="*/ 26 w 106"/>
                  <a:gd name="T61" fmla="*/ 12 h 396"/>
                  <a:gd name="T62" fmla="*/ 32 w 106"/>
                  <a:gd name="T63" fmla="*/ 0 h 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6" h="396">
                    <a:moveTo>
                      <a:pt x="32" y="0"/>
                    </a:moveTo>
                    <a:lnTo>
                      <a:pt x="42" y="14"/>
                    </a:lnTo>
                    <a:lnTo>
                      <a:pt x="51" y="33"/>
                    </a:lnTo>
                    <a:lnTo>
                      <a:pt x="55" y="40"/>
                    </a:lnTo>
                    <a:lnTo>
                      <a:pt x="61" y="52"/>
                    </a:lnTo>
                    <a:lnTo>
                      <a:pt x="66" y="63"/>
                    </a:lnTo>
                    <a:lnTo>
                      <a:pt x="72" y="75"/>
                    </a:lnTo>
                    <a:lnTo>
                      <a:pt x="76" y="84"/>
                    </a:lnTo>
                    <a:lnTo>
                      <a:pt x="80" y="95"/>
                    </a:lnTo>
                    <a:lnTo>
                      <a:pt x="83" y="107"/>
                    </a:lnTo>
                    <a:lnTo>
                      <a:pt x="89" y="120"/>
                    </a:lnTo>
                    <a:lnTo>
                      <a:pt x="93" y="132"/>
                    </a:lnTo>
                    <a:lnTo>
                      <a:pt x="97" y="143"/>
                    </a:lnTo>
                    <a:lnTo>
                      <a:pt x="101" y="156"/>
                    </a:lnTo>
                    <a:lnTo>
                      <a:pt x="104" y="170"/>
                    </a:lnTo>
                    <a:lnTo>
                      <a:pt x="104" y="181"/>
                    </a:lnTo>
                    <a:lnTo>
                      <a:pt x="104" y="194"/>
                    </a:lnTo>
                    <a:lnTo>
                      <a:pt x="104" y="208"/>
                    </a:lnTo>
                    <a:lnTo>
                      <a:pt x="106" y="221"/>
                    </a:lnTo>
                    <a:lnTo>
                      <a:pt x="104" y="232"/>
                    </a:lnTo>
                    <a:lnTo>
                      <a:pt x="103" y="246"/>
                    </a:lnTo>
                    <a:lnTo>
                      <a:pt x="99" y="259"/>
                    </a:lnTo>
                    <a:lnTo>
                      <a:pt x="97" y="272"/>
                    </a:lnTo>
                    <a:lnTo>
                      <a:pt x="80" y="268"/>
                    </a:lnTo>
                    <a:lnTo>
                      <a:pt x="68" y="270"/>
                    </a:lnTo>
                    <a:lnTo>
                      <a:pt x="59" y="276"/>
                    </a:lnTo>
                    <a:lnTo>
                      <a:pt x="55" y="287"/>
                    </a:lnTo>
                    <a:lnTo>
                      <a:pt x="49" y="299"/>
                    </a:lnTo>
                    <a:lnTo>
                      <a:pt x="47" y="312"/>
                    </a:lnTo>
                    <a:lnTo>
                      <a:pt x="45" y="327"/>
                    </a:lnTo>
                    <a:lnTo>
                      <a:pt x="44" y="344"/>
                    </a:lnTo>
                    <a:lnTo>
                      <a:pt x="40" y="358"/>
                    </a:lnTo>
                    <a:lnTo>
                      <a:pt x="38" y="373"/>
                    </a:lnTo>
                    <a:lnTo>
                      <a:pt x="32" y="384"/>
                    </a:lnTo>
                    <a:lnTo>
                      <a:pt x="28" y="396"/>
                    </a:lnTo>
                    <a:lnTo>
                      <a:pt x="17" y="383"/>
                    </a:lnTo>
                    <a:lnTo>
                      <a:pt x="9" y="369"/>
                    </a:lnTo>
                    <a:lnTo>
                      <a:pt x="4" y="352"/>
                    </a:lnTo>
                    <a:lnTo>
                      <a:pt x="2" y="335"/>
                    </a:lnTo>
                    <a:lnTo>
                      <a:pt x="0" y="322"/>
                    </a:lnTo>
                    <a:lnTo>
                      <a:pt x="0" y="308"/>
                    </a:lnTo>
                    <a:lnTo>
                      <a:pt x="0" y="295"/>
                    </a:lnTo>
                    <a:lnTo>
                      <a:pt x="2" y="284"/>
                    </a:lnTo>
                    <a:lnTo>
                      <a:pt x="2" y="268"/>
                    </a:lnTo>
                    <a:lnTo>
                      <a:pt x="4" y="257"/>
                    </a:lnTo>
                    <a:lnTo>
                      <a:pt x="6" y="242"/>
                    </a:lnTo>
                    <a:lnTo>
                      <a:pt x="7" y="230"/>
                    </a:lnTo>
                    <a:lnTo>
                      <a:pt x="7" y="215"/>
                    </a:lnTo>
                    <a:lnTo>
                      <a:pt x="9" y="202"/>
                    </a:lnTo>
                    <a:lnTo>
                      <a:pt x="9" y="189"/>
                    </a:lnTo>
                    <a:lnTo>
                      <a:pt x="11" y="175"/>
                    </a:lnTo>
                    <a:lnTo>
                      <a:pt x="9" y="162"/>
                    </a:lnTo>
                    <a:lnTo>
                      <a:pt x="9" y="151"/>
                    </a:lnTo>
                    <a:lnTo>
                      <a:pt x="9" y="139"/>
                    </a:lnTo>
                    <a:lnTo>
                      <a:pt x="9" y="128"/>
                    </a:lnTo>
                    <a:lnTo>
                      <a:pt x="11" y="111"/>
                    </a:lnTo>
                    <a:lnTo>
                      <a:pt x="13" y="94"/>
                    </a:lnTo>
                    <a:lnTo>
                      <a:pt x="15" y="76"/>
                    </a:lnTo>
                    <a:lnTo>
                      <a:pt x="19" y="61"/>
                    </a:lnTo>
                    <a:lnTo>
                      <a:pt x="21" y="44"/>
                    </a:lnTo>
                    <a:lnTo>
                      <a:pt x="25" y="27"/>
                    </a:lnTo>
                    <a:lnTo>
                      <a:pt x="26" y="12"/>
                    </a:lnTo>
                    <a:lnTo>
                      <a:pt x="32" y="0"/>
                    </a:lnTo>
                    <a:lnTo>
                      <a:pt x="32" y="0"/>
                    </a:lnTo>
                    <a:close/>
                  </a:path>
                </a:pathLst>
              </a:custGeom>
              <a:solidFill>
                <a:srgbClr val="D1D1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6" name="Freeform 105"/>
              <p:cNvSpPr>
                <a:spLocks/>
              </p:cNvSpPr>
              <p:nvPr/>
            </p:nvSpPr>
            <p:spPr bwMode="auto">
              <a:xfrm>
                <a:off x="5062281" y="3574467"/>
                <a:ext cx="103135" cy="286554"/>
              </a:xfrm>
              <a:custGeom>
                <a:avLst/>
                <a:gdLst>
                  <a:gd name="T0" fmla="*/ 331 w 333"/>
                  <a:gd name="T1" fmla="*/ 17 h 930"/>
                  <a:gd name="T2" fmla="*/ 327 w 333"/>
                  <a:gd name="T3" fmla="*/ 55 h 930"/>
                  <a:gd name="T4" fmla="*/ 321 w 333"/>
                  <a:gd name="T5" fmla="*/ 91 h 930"/>
                  <a:gd name="T6" fmla="*/ 314 w 333"/>
                  <a:gd name="T7" fmla="*/ 128 h 930"/>
                  <a:gd name="T8" fmla="*/ 302 w 333"/>
                  <a:gd name="T9" fmla="*/ 160 h 930"/>
                  <a:gd name="T10" fmla="*/ 291 w 333"/>
                  <a:gd name="T11" fmla="*/ 190 h 930"/>
                  <a:gd name="T12" fmla="*/ 277 w 333"/>
                  <a:gd name="T13" fmla="*/ 223 h 930"/>
                  <a:gd name="T14" fmla="*/ 262 w 333"/>
                  <a:gd name="T15" fmla="*/ 253 h 930"/>
                  <a:gd name="T16" fmla="*/ 247 w 333"/>
                  <a:gd name="T17" fmla="*/ 285 h 930"/>
                  <a:gd name="T18" fmla="*/ 230 w 333"/>
                  <a:gd name="T19" fmla="*/ 316 h 930"/>
                  <a:gd name="T20" fmla="*/ 213 w 333"/>
                  <a:gd name="T21" fmla="*/ 350 h 930"/>
                  <a:gd name="T22" fmla="*/ 198 w 333"/>
                  <a:gd name="T23" fmla="*/ 379 h 930"/>
                  <a:gd name="T24" fmla="*/ 177 w 333"/>
                  <a:gd name="T25" fmla="*/ 417 h 930"/>
                  <a:gd name="T26" fmla="*/ 154 w 333"/>
                  <a:gd name="T27" fmla="*/ 464 h 930"/>
                  <a:gd name="T28" fmla="*/ 131 w 333"/>
                  <a:gd name="T29" fmla="*/ 514 h 930"/>
                  <a:gd name="T30" fmla="*/ 108 w 333"/>
                  <a:gd name="T31" fmla="*/ 571 h 930"/>
                  <a:gd name="T32" fmla="*/ 87 w 333"/>
                  <a:gd name="T33" fmla="*/ 624 h 930"/>
                  <a:gd name="T34" fmla="*/ 72 w 333"/>
                  <a:gd name="T35" fmla="*/ 681 h 930"/>
                  <a:gd name="T36" fmla="*/ 61 w 333"/>
                  <a:gd name="T37" fmla="*/ 738 h 930"/>
                  <a:gd name="T38" fmla="*/ 53 w 333"/>
                  <a:gd name="T39" fmla="*/ 791 h 930"/>
                  <a:gd name="T40" fmla="*/ 19 w 333"/>
                  <a:gd name="T41" fmla="*/ 930 h 930"/>
                  <a:gd name="T42" fmla="*/ 8 w 333"/>
                  <a:gd name="T43" fmla="*/ 890 h 930"/>
                  <a:gd name="T44" fmla="*/ 2 w 333"/>
                  <a:gd name="T45" fmla="*/ 852 h 930"/>
                  <a:gd name="T46" fmla="*/ 0 w 333"/>
                  <a:gd name="T47" fmla="*/ 808 h 930"/>
                  <a:gd name="T48" fmla="*/ 2 w 333"/>
                  <a:gd name="T49" fmla="*/ 765 h 930"/>
                  <a:gd name="T50" fmla="*/ 4 w 333"/>
                  <a:gd name="T51" fmla="*/ 721 h 930"/>
                  <a:gd name="T52" fmla="*/ 9 w 333"/>
                  <a:gd name="T53" fmla="*/ 675 h 930"/>
                  <a:gd name="T54" fmla="*/ 13 w 333"/>
                  <a:gd name="T55" fmla="*/ 628 h 930"/>
                  <a:gd name="T56" fmla="*/ 19 w 333"/>
                  <a:gd name="T57" fmla="*/ 588 h 930"/>
                  <a:gd name="T58" fmla="*/ 28 w 333"/>
                  <a:gd name="T59" fmla="*/ 555 h 930"/>
                  <a:gd name="T60" fmla="*/ 38 w 333"/>
                  <a:gd name="T61" fmla="*/ 527 h 930"/>
                  <a:gd name="T62" fmla="*/ 47 w 333"/>
                  <a:gd name="T63" fmla="*/ 493 h 930"/>
                  <a:gd name="T64" fmla="*/ 59 w 333"/>
                  <a:gd name="T65" fmla="*/ 464 h 930"/>
                  <a:gd name="T66" fmla="*/ 70 w 333"/>
                  <a:gd name="T67" fmla="*/ 434 h 930"/>
                  <a:gd name="T68" fmla="*/ 82 w 333"/>
                  <a:gd name="T69" fmla="*/ 403 h 930"/>
                  <a:gd name="T70" fmla="*/ 93 w 333"/>
                  <a:gd name="T71" fmla="*/ 377 h 930"/>
                  <a:gd name="T72" fmla="*/ 110 w 333"/>
                  <a:gd name="T73" fmla="*/ 346 h 930"/>
                  <a:gd name="T74" fmla="*/ 137 w 333"/>
                  <a:gd name="T75" fmla="*/ 301 h 930"/>
                  <a:gd name="T76" fmla="*/ 163 w 333"/>
                  <a:gd name="T77" fmla="*/ 259 h 930"/>
                  <a:gd name="T78" fmla="*/ 190 w 333"/>
                  <a:gd name="T79" fmla="*/ 215 h 930"/>
                  <a:gd name="T80" fmla="*/ 219 w 333"/>
                  <a:gd name="T81" fmla="*/ 175 h 930"/>
                  <a:gd name="T82" fmla="*/ 245 w 333"/>
                  <a:gd name="T83" fmla="*/ 131 h 930"/>
                  <a:gd name="T84" fmla="*/ 274 w 333"/>
                  <a:gd name="T85" fmla="*/ 90 h 930"/>
                  <a:gd name="T86" fmla="*/ 300 w 333"/>
                  <a:gd name="T87" fmla="*/ 46 h 930"/>
                  <a:gd name="T88" fmla="*/ 329 w 333"/>
                  <a:gd name="T89" fmla="*/ 4 h 930"/>
                  <a:gd name="T90" fmla="*/ 333 w 333"/>
                  <a:gd name="T91" fmla="*/ 0 h 9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33" h="930">
                    <a:moveTo>
                      <a:pt x="333" y="0"/>
                    </a:moveTo>
                    <a:lnTo>
                      <a:pt x="331" y="17"/>
                    </a:lnTo>
                    <a:lnTo>
                      <a:pt x="329" y="36"/>
                    </a:lnTo>
                    <a:lnTo>
                      <a:pt x="327" y="55"/>
                    </a:lnTo>
                    <a:lnTo>
                      <a:pt x="325" y="74"/>
                    </a:lnTo>
                    <a:lnTo>
                      <a:pt x="321" y="91"/>
                    </a:lnTo>
                    <a:lnTo>
                      <a:pt x="317" y="110"/>
                    </a:lnTo>
                    <a:lnTo>
                      <a:pt x="314" y="128"/>
                    </a:lnTo>
                    <a:lnTo>
                      <a:pt x="310" y="147"/>
                    </a:lnTo>
                    <a:lnTo>
                      <a:pt x="302" y="160"/>
                    </a:lnTo>
                    <a:lnTo>
                      <a:pt x="296" y="177"/>
                    </a:lnTo>
                    <a:lnTo>
                      <a:pt x="291" y="190"/>
                    </a:lnTo>
                    <a:lnTo>
                      <a:pt x="285" y="207"/>
                    </a:lnTo>
                    <a:lnTo>
                      <a:pt x="277" y="223"/>
                    </a:lnTo>
                    <a:lnTo>
                      <a:pt x="270" y="238"/>
                    </a:lnTo>
                    <a:lnTo>
                      <a:pt x="262" y="253"/>
                    </a:lnTo>
                    <a:lnTo>
                      <a:pt x="257" y="270"/>
                    </a:lnTo>
                    <a:lnTo>
                      <a:pt x="247" y="285"/>
                    </a:lnTo>
                    <a:lnTo>
                      <a:pt x="239" y="301"/>
                    </a:lnTo>
                    <a:lnTo>
                      <a:pt x="230" y="316"/>
                    </a:lnTo>
                    <a:lnTo>
                      <a:pt x="222" y="333"/>
                    </a:lnTo>
                    <a:lnTo>
                      <a:pt x="213" y="350"/>
                    </a:lnTo>
                    <a:lnTo>
                      <a:pt x="205" y="363"/>
                    </a:lnTo>
                    <a:lnTo>
                      <a:pt x="198" y="379"/>
                    </a:lnTo>
                    <a:lnTo>
                      <a:pt x="190" y="396"/>
                    </a:lnTo>
                    <a:lnTo>
                      <a:pt x="177" y="417"/>
                    </a:lnTo>
                    <a:lnTo>
                      <a:pt x="165" y="439"/>
                    </a:lnTo>
                    <a:lnTo>
                      <a:pt x="154" y="464"/>
                    </a:lnTo>
                    <a:lnTo>
                      <a:pt x="143" y="491"/>
                    </a:lnTo>
                    <a:lnTo>
                      <a:pt x="131" y="514"/>
                    </a:lnTo>
                    <a:lnTo>
                      <a:pt x="120" y="540"/>
                    </a:lnTo>
                    <a:lnTo>
                      <a:pt x="108" y="571"/>
                    </a:lnTo>
                    <a:lnTo>
                      <a:pt x="99" y="597"/>
                    </a:lnTo>
                    <a:lnTo>
                      <a:pt x="87" y="624"/>
                    </a:lnTo>
                    <a:lnTo>
                      <a:pt x="80" y="652"/>
                    </a:lnTo>
                    <a:lnTo>
                      <a:pt x="72" y="681"/>
                    </a:lnTo>
                    <a:lnTo>
                      <a:pt x="66" y="711"/>
                    </a:lnTo>
                    <a:lnTo>
                      <a:pt x="61" y="738"/>
                    </a:lnTo>
                    <a:lnTo>
                      <a:pt x="57" y="765"/>
                    </a:lnTo>
                    <a:lnTo>
                      <a:pt x="53" y="791"/>
                    </a:lnTo>
                    <a:lnTo>
                      <a:pt x="53" y="818"/>
                    </a:lnTo>
                    <a:lnTo>
                      <a:pt x="19" y="930"/>
                    </a:lnTo>
                    <a:lnTo>
                      <a:pt x="11" y="909"/>
                    </a:lnTo>
                    <a:lnTo>
                      <a:pt x="8" y="890"/>
                    </a:lnTo>
                    <a:lnTo>
                      <a:pt x="4" y="871"/>
                    </a:lnTo>
                    <a:lnTo>
                      <a:pt x="2" y="852"/>
                    </a:lnTo>
                    <a:lnTo>
                      <a:pt x="0" y="827"/>
                    </a:lnTo>
                    <a:lnTo>
                      <a:pt x="0" y="808"/>
                    </a:lnTo>
                    <a:lnTo>
                      <a:pt x="0" y="785"/>
                    </a:lnTo>
                    <a:lnTo>
                      <a:pt x="2" y="765"/>
                    </a:lnTo>
                    <a:lnTo>
                      <a:pt x="2" y="742"/>
                    </a:lnTo>
                    <a:lnTo>
                      <a:pt x="4" y="721"/>
                    </a:lnTo>
                    <a:lnTo>
                      <a:pt x="6" y="696"/>
                    </a:lnTo>
                    <a:lnTo>
                      <a:pt x="9" y="675"/>
                    </a:lnTo>
                    <a:lnTo>
                      <a:pt x="11" y="650"/>
                    </a:lnTo>
                    <a:lnTo>
                      <a:pt x="13" y="628"/>
                    </a:lnTo>
                    <a:lnTo>
                      <a:pt x="15" y="607"/>
                    </a:lnTo>
                    <a:lnTo>
                      <a:pt x="19" y="588"/>
                    </a:lnTo>
                    <a:lnTo>
                      <a:pt x="23" y="571"/>
                    </a:lnTo>
                    <a:lnTo>
                      <a:pt x="28" y="555"/>
                    </a:lnTo>
                    <a:lnTo>
                      <a:pt x="32" y="540"/>
                    </a:lnTo>
                    <a:lnTo>
                      <a:pt x="38" y="527"/>
                    </a:lnTo>
                    <a:lnTo>
                      <a:pt x="42" y="508"/>
                    </a:lnTo>
                    <a:lnTo>
                      <a:pt x="47" y="493"/>
                    </a:lnTo>
                    <a:lnTo>
                      <a:pt x="53" y="477"/>
                    </a:lnTo>
                    <a:lnTo>
                      <a:pt x="59" y="464"/>
                    </a:lnTo>
                    <a:lnTo>
                      <a:pt x="65" y="447"/>
                    </a:lnTo>
                    <a:lnTo>
                      <a:pt x="70" y="434"/>
                    </a:lnTo>
                    <a:lnTo>
                      <a:pt x="76" y="417"/>
                    </a:lnTo>
                    <a:lnTo>
                      <a:pt x="82" y="403"/>
                    </a:lnTo>
                    <a:lnTo>
                      <a:pt x="87" y="388"/>
                    </a:lnTo>
                    <a:lnTo>
                      <a:pt x="93" y="377"/>
                    </a:lnTo>
                    <a:lnTo>
                      <a:pt x="101" y="360"/>
                    </a:lnTo>
                    <a:lnTo>
                      <a:pt x="110" y="346"/>
                    </a:lnTo>
                    <a:lnTo>
                      <a:pt x="122" y="323"/>
                    </a:lnTo>
                    <a:lnTo>
                      <a:pt x="137" y="301"/>
                    </a:lnTo>
                    <a:lnTo>
                      <a:pt x="148" y="280"/>
                    </a:lnTo>
                    <a:lnTo>
                      <a:pt x="163" y="259"/>
                    </a:lnTo>
                    <a:lnTo>
                      <a:pt x="177" y="236"/>
                    </a:lnTo>
                    <a:lnTo>
                      <a:pt x="190" y="215"/>
                    </a:lnTo>
                    <a:lnTo>
                      <a:pt x="203" y="194"/>
                    </a:lnTo>
                    <a:lnTo>
                      <a:pt x="219" y="175"/>
                    </a:lnTo>
                    <a:lnTo>
                      <a:pt x="230" y="152"/>
                    </a:lnTo>
                    <a:lnTo>
                      <a:pt x="245" y="131"/>
                    </a:lnTo>
                    <a:lnTo>
                      <a:pt x="258" y="110"/>
                    </a:lnTo>
                    <a:lnTo>
                      <a:pt x="274" y="90"/>
                    </a:lnTo>
                    <a:lnTo>
                      <a:pt x="285" y="67"/>
                    </a:lnTo>
                    <a:lnTo>
                      <a:pt x="300" y="46"/>
                    </a:lnTo>
                    <a:lnTo>
                      <a:pt x="314" y="25"/>
                    </a:lnTo>
                    <a:lnTo>
                      <a:pt x="329" y="4"/>
                    </a:lnTo>
                    <a:lnTo>
                      <a:pt x="331" y="2"/>
                    </a:lnTo>
                    <a:lnTo>
                      <a:pt x="333" y="0"/>
                    </a:lnTo>
                    <a:lnTo>
                      <a:pt x="333" y="0"/>
                    </a:lnTo>
                    <a:close/>
                  </a:path>
                </a:pathLst>
              </a:custGeom>
              <a:solidFill>
                <a:srgbClr val="D1D1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7" name="Freeform 107"/>
              <p:cNvSpPr>
                <a:spLocks/>
              </p:cNvSpPr>
              <p:nvPr/>
            </p:nvSpPr>
            <p:spPr bwMode="auto">
              <a:xfrm>
                <a:off x="5214204" y="3578791"/>
                <a:ext cx="66081" cy="142042"/>
              </a:xfrm>
              <a:custGeom>
                <a:avLst/>
                <a:gdLst>
                  <a:gd name="T0" fmla="*/ 156 w 215"/>
                  <a:gd name="T1" fmla="*/ 0 h 461"/>
                  <a:gd name="T2" fmla="*/ 171 w 215"/>
                  <a:gd name="T3" fmla="*/ 4 h 461"/>
                  <a:gd name="T4" fmla="*/ 185 w 215"/>
                  <a:gd name="T5" fmla="*/ 12 h 461"/>
                  <a:gd name="T6" fmla="*/ 194 w 215"/>
                  <a:gd name="T7" fmla="*/ 21 h 461"/>
                  <a:gd name="T8" fmla="*/ 202 w 215"/>
                  <a:gd name="T9" fmla="*/ 37 h 461"/>
                  <a:gd name="T10" fmla="*/ 206 w 215"/>
                  <a:gd name="T11" fmla="*/ 50 h 461"/>
                  <a:gd name="T12" fmla="*/ 211 w 215"/>
                  <a:gd name="T13" fmla="*/ 67 h 461"/>
                  <a:gd name="T14" fmla="*/ 213 w 215"/>
                  <a:gd name="T15" fmla="*/ 86 h 461"/>
                  <a:gd name="T16" fmla="*/ 215 w 215"/>
                  <a:gd name="T17" fmla="*/ 105 h 461"/>
                  <a:gd name="T18" fmla="*/ 213 w 215"/>
                  <a:gd name="T19" fmla="*/ 116 h 461"/>
                  <a:gd name="T20" fmla="*/ 213 w 215"/>
                  <a:gd name="T21" fmla="*/ 128 h 461"/>
                  <a:gd name="T22" fmla="*/ 211 w 215"/>
                  <a:gd name="T23" fmla="*/ 139 h 461"/>
                  <a:gd name="T24" fmla="*/ 209 w 215"/>
                  <a:gd name="T25" fmla="*/ 152 h 461"/>
                  <a:gd name="T26" fmla="*/ 206 w 215"/>
                  <a:gd name="T27" fmla="*/ 164 h 461"/>
                  <a:gd name="T28" fmla="*/ 204 w 215"/>
                  <a:gd name="T29" fmla="*/ 175 h 461"/>
                  <a:gd name="T30" fmla="*/ 200 w 215"/>
                  <a:gd name="T31" fmla="*/ 187 h 461"/>
                  <a:gd name="T32" fmla="*/ 198 w 215"/>
                  <a:gd name="T33" fmla="*/ 198 h 461"/>
                  <a:gd name="T34" fmla="*/ 188 w 215"/>
                  <a:gd name="T35" fmla="*/ 217 h 461"/>
                  <a:gd name="T36" fmla="*/ 181 w 215"/>
                  <a:gd name="T37" fmla="*/ 236 h 461"/>
                  <a:gd name="T38" fmla="*/ 171 w 215"/>
                  <a:gd name="T39" fmla="*/ 251 h 461"/>
                  <a:gd name="T40" fmla="*/ 164 w 215"/>
                  <a:gd name="T41" fmla="*/ 265 h 461"/>
                  <a:gd name="T42" fmla="*/ 154 w 215"/>
                  <a:gd name="T43" fmla="*/ 282 h 461"/>
                  <a:gd name="T44" fmla="*/ 145 w 215"/>
                  <a:gd name="T45" fmla="*/ 301 h 461"/>
                  <a:gd name="T46" fmla="*/ 133 w 215"/>
                  <a:gd name="T47" fmla="*/ 318 h 461"/>
                  <a:gd name="T48" fmla="*/ 124 w 215"/>
                  <a:gd name="T49" fmla="*/ 337 h 461"/>
                  <a:gd name="T50" fmla="*/ 111 w 215"/>
                  <a:gd name="T51" fmla="*/ 352 h 461"/>
                  <a:gd name="T52" fmla="*/ 99 w 215"/>
                  <a:gd name="T53" fmla="*/ 369 h 461"/>
                  <a:gd name="T54" fmla="*/ 86 w 215"/>
                  <a:gd name="T55" fmla="*/ 384 h 461"/>
                  <a:gd name="T56" fmla="*/ 73 w 215"/>
                  <a:gd name="T57" fmla="*/ 400 h 461"/>
                  <a:gd name="T58" fmla="*/ 55 w 215"/>
                  <a:gd name="T59" fmla="*/ 415 h 461"/>
                  <a:gd name="T60" fmla="*/ 38 w 215"/>
                  <a:gd name="T61" fmla="*/ 432 h 461"/>
                  <a:gd name="T62" fmla="*/ 19 w 215"/>
                  <a:gd name="T63" fmla="*/ 445 h 461"/>
                  <a:gd name="T64" fmla="*/ 0 w 215"/>
                  <a:gd name="T65" fmla="*/ 461 h 461"/>
                  <a:gd name="T66" fmla="*/ 16 w 215"/>
                  <a:gd name="T67" fmla="*/ 434 h 461"/>
                  <a:gd name="T68" fmla="*/ 31 w 215"/>
                  <a:gd name="T69" fmla="*/ 407 h 461"/>
                  <a:gd name="T70" fmla="*/ 44 w 215"/>
                  <a:gd name="T71" fmla="*/ 379 h 461"/>
                  <a:gd name="T72" fmla="*/ 59 w 215"/>
                  <a:gd name="T73" fmla="*/ 352 h 461"/>
                  <a:gd name="T74" fmla="*/ 71 w 215"/>
                  <a:gd name="T75" fmla="*/ 324 h 461"/>
                  <a:gd name="T76" fmla="*/ 84 w 215"/>
                  <a:gd name="T77" fmla="*/ 295 h 461"/>
                  <a:gd name="T78" fmla="*/ 95 w 215"/>
                  <a:gd name="T79" fmla="*/ 267 h 461"/>
                  <a:gd name="T80" fmla="*/ 107 w 215"/>
                  <a:gd name="T81" fmla="*/ 240 h 461"/>
                  <a:gd name="T82" fmla="*/ 114 w 215"/>
                  <a:gd name="T83" fmla="*/ 210 h 461"/>
                  <a:gd name="T84" fmla="*/ 124 w 215"/>
                  <a:gd name="T85" fmla="*/ 181 h 461"/>
                  <a:gd name="T86" fmla="*/ 131 w 215"/>
                  <a:gd name="T87" fmla="*/ 151 h 461"/>
                  <a:gd name="T88" fmla="*/ 139 w 215"/>
                  <a:gd name="T89" fmla="*/ 122 h 461"/>
                  <a:gd name="T90" fmla="*/ 145 w 215"/>
                  <a:gd name="T91" fmla="*/ 90 h 461"/>
                  <a:gd name="T92" fmla="*/ 150 w 215"/>
                  <a:gd name="T93" fmla="*/ 61 h 461"/>
                  <a:gd name="T94" fmla="*/ 152 w 215"/>
                  <a:gd name="T95" fmla="*/ 29 h 461"/>
                  <a:gd name="T96" fmla="*/ 156 w 215"/>
                  <a:gd name="T97" fmla="*/ 0 h 461"/>
                  <a:gd name="T98" fmla="*/ 156 w 215"/>
                  <a:gd name="T99" fmla="*/ 0 h 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15" h="461">
                    <a:moveTo>
                      <a:pt x="156" y="0"/>
                    </a:moveTo>
                    <a:lnTo>
                      <a:pt x="171" y="4"/>
                    </a:lnTo>
                    <a:lnTo>
                      <a:pt x="185" y="12"/>
                    </a:lnTo>
                    <a:lnTo>
                      <a:pt x="194" y="21"/>
                    </a:lnTo>
                    <a:lnTo>
                      <a:pt x="202" y="37"/>
                    </a:lnTo>
                    <a:lnTo>
                      <a:pt x="206" y="50"/>
                    </a:lnTo>
                    <a:lnTo>
                      <a:pt x="211" y="67"/>
                    </a:lnTo>
                    <a:lnTo>
                      <a:pt x="213" y="86"/>
                    </a:lnTo>
                    <a:lnTo>
                      <a:pt x="215" y="105"/>
                    </a:lnTo>
                    <a:lnTo>
                      <a:pt x="213" y="116"/>
                    </a:lnTo>
                    <a:lnTo>
                      <a:pt x="213" y="128"/>
                    </a:lnTo>
                    <a:lnTo>
                      <a:pt x="211" y="139"/>
                    </a:lnTo>
                    <a:lnTo>
                      <a:pt x="209" y="152"/>
                    </a:lnTo>
                    <a:lnTo>
                      <a:pt x="206" y="164"/>
                    </a:lnTo>
                    <a:lnTo>
                      <a:pt x="204" y="175"/>
                    </a:lnTo>
                    <a:lnTo>
                      <a:pt x="200" y="187"/>
                    </a:lnTo>
                    <a:lnTo>
                      <a:pt x="198" y="198"/>
                    </a:lnTo>
                    <a:lnTo>
                      <a:pt x="188" y="217"/>
                    </a:lnTo>
                    <a:lnTo>
                      <a:pt x="181" y="236"/>
                    </a:lnTo>
                    <a:lnTo>
                      <a:pt x="171" y="251"/>
                    </a:lnTo>
                    <a:lnTo>
                      <a:pt x="164" y="265"/>
                    </a:lnTo>
                    <a:lnTo>
                      <a:pt x="154" y="282"/>
                    </a:lnTo>
                    <a:lnTo>
                      <a:pt x="145" y="301"/>
                    </a:lnTo>
                    <a:lnTo>
                      <a:pt x="133" y="318"/>
                    </a:lnTo>
                    <a:lnTo>
                      <a:pt x="124" y="337"/>
                    </a:lnTo>
                    <a:lnTo>
                      <a:pt x="111" y="352"/>
                    </a:lnTo>
                    <a:lnTo>
                      <a:pt x="99" y="369"/>
                    </a:lnTo>
                    <a:lnTo>
                      <a:pt x="86" y="384"/>
                    </a:lnTo>
                    <a:lnTo>
                      <a:pt x="73" y="400"/>
                    </a:lnTo>
                    <a:lnTo>
                      <a:pt x="55" y="415"/>
                    </a:lnTo>
                    <a:lnTo>
                      <a:pt x="38" y="432"/>
                    </a:lnTo>
                    <a:lnTo>
                      <a:pt x="19" y="445"/>
                    </a:lnTo>
                    <a:lnTo>
                      <a:pt x="0" y="461"/>
                    </a:lnTo>
                    <a:lnTo>
                      <a:pt x="16" y="434"/>
                    </a:lnTo>
                    <a:lnTo>
                      <a:pt x="31" y="407"/>
                    </a:lnTo>
                    <a:lnTo>
                      <a:pt x="44" y="379"/>
                    </a:lnTo>
                    <a:lnTo>
                      <a:pt x="59" y="352"/>
                    </a:lnTo>
                    <a:lnTo>
                      <a:pt x="71" y="324"/>
                    </a:lnTo>
                    <a:lnTo>
                      <a:pt x="84" y="295"/>
                    </a:lnTo>
                    <a:lnTo>
                      <a:pt x="95" y="267"/>
                    </a:lnTo>
                    <a:lnTo>
                      <a:pt x="107" y="240"/>
                    </a:lnTo>
                    <a:lnTo>
                      <a:pt x="114" y="210"/>
                    </a:lnTo>
                    <a:lnTo>
                      <a:pt x="124" y="181"/>
                    </a:lnTo>
                    <a:lnTo>
                      <a:pt x="131" y="151"/>
                    </a:lnTo>
                    <a:lnTo>
                      <a:pt x="139" y="122"/>
                    </a:lnTo>
                    <a:lnTo>
                      <a:pt x="145" y="90"/>
                    </a:lnTo>
                    <a:lnTo>
                      <a:pt x="150" y="61"/>
                    </a:lnTo>
                    <a:lnTo>
                      <a:pt x="152" y="29"/>
                    </a:lnTo>
                    <a:lnTo>
                      <a:pt x="156" y="0"/>
                    </a:lnTo>
                    <a:lnTo>
                      <a:pt x="156" y="0"/>
                    </a:lnTo>
                    <a:close/>
                  </a:path>
                </a:pathLst>
              </a:custGeom>
              <a:solidFill>
                <a:srgbClr val="D1D1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8" name="Freeform 108"/>
              <p:cNvSpPr>
                <a:spLocks/>
              </p:cNvSpPr>
              <p:nvPr/>
            </p:nvSpPr>
            <p:spPr bwMode="auto">
              <a:xfrm>
                <a:off x="5092543" y="3592377"/>
                <a:ext cx="136484" cy="317433"/>
              </a:xfrm>
              <a:custGeom>
                <a:avLst/>
                <a:gdLst>
                  <a:gd name="T0" fmla="*/ 441 w 443"/>
                  <a:gd name="T1" fmla="*/ 17 h 1029"/>
                  <a:gd name="T2" fmla="*/ 435 w 443"/>
                  <a:gd name="T3" fmla="*/ 51 h 1029"/>
                  <a:gd name="T4" fmla="*/ 428 w 443"/>
                  <a:gd name="T5" fmla="*/ 88 h 1029"/>
                  <a:gd name="T6" fmla="*/ 418 w 443"/>
                  <a:gd name="T7" fmla="*/ 122 h 1029"/>
                  <a:gd name="T8" fmla="*/ 401 w 443"/>
                  <a:gd name="T9" fmla="*/ 162 h 1029"/>
                  <a:gd name="T10" fmla="*/ 378 w 443"/>
                  <a:gd name="T11" fmla="*/ 207 h 1029"/>
                  <a:gd name="T12" fmla="*/ 351 w 443"/>
                  <a:gd name="T13" fmla="*/ 253 h 1029"/>
                  <a:gd name="T14" fmla="*/ 325 w 443"/>
                  <a:gd name="T15" fmla="*/ 299 h 1029"/>
                  <a:gd name="T16" fmla="*/ 296 w 443"/>
                  <a:gd name="T17" fmla="*/ 342 h 1029"/>
                  <a:gd name="T18" fmla="*/ 268 w 443"/>
                  <a:gd name="T19" fmla="*/ 388 h 1029"/>
                  <a:gd name="T20" fmla="*/ 241 w 443"/>
                  <a:gd name="T21" fmla="*/ 432 h 1029"/>
                  <a:gd name="T22" fmla="*/ 217 w 443"/>
                  <a:gd name="T23" fmla="*/ 477 h 1029"/>
                  <a:gd name="T24" fmla="*/ 184 w 443"/>
                  <a:gd name="T25" fmla="*/ 531 h 1029"/>
                  <a:gd name="T26" fmla="*/ 152 w 443"/>
                  <a:gd name="T27" fmla="*/ 590 h 1029"/>
                  <a:gd name="T28" fmla="*/ 123 w 443"/>
                  <a:gd name="T29" fmla="*/ 647 h 1029"/>
                  <a:gd name="T30" fmla="*/ 101 w 443"/>
                  <a:gd name="T31" fmla="*/ 709 h 1029"/>
                  <a:gd name="T32" fmla="*/ 80 w 443"/>
                  <a:gd name="T33" fmla="*/ 774 h 1029"/>
                  <a:gd name="T34" fmla="*/ 65 w 443"/>
                  <a:gd name="T35" fmla="*/ 837 h 1029"/>
                  <a:gd name="T36" fmla="*/ 53 w 443"/>
                  <a:gd name="T37" fmla="*/ 901 h 1029"/>
                  <a:gd name="T38" fmla="*/ 44 w 443"/>
                  <a:gd name="T39" fmla="*/ 968 h 1029"/>
                  <a:gd name="T40" fmla="*/ 9 w 443"/>
                  <a:gd name="T41" fmla="*/ 1029 h 1029"/>
                  <a:gd name="T42" fmla="*/ 2 w 443"/>
                  <a:gd name="T43" fmla="*/ 945 h 1029"/>
                  <a:gd name="T44" fmla="*/ 4 w 443"/>
                  <a:gd name="T45" fmla="*/ 871 h 1029"/>
                  <a:gd name="T46" fmla="*/ 11 w 443"/>
                  <a:gd name="T47" fmla="*/ 795 h 1029"/>
                  <a:gd name="T48" fmla="*/ 28 w 443"/>
                  <a:gd name="T49" fmla="*/ 721 h 1029"/>
                  <a:gd name="T50" fmla="*/ 49 w 443"/>
                  <a:gd name="T51" fmla="*/ 645 h 1029"/>
                  <a:gd name="T52" fmla="*/ 76 w 443"/>
                  <a:gd name="T53" fmla="*/ 576 h 1029"/>
                  <a:gd name="T54" fmla="*/ 106 w 443"/>
                  <a:gd name="T55" fmla="*/ 506 h 1029"/>
                  <a:gd name="T56" fmla="*/ 144 w 443"/>
                  <a:gd name="T57" fmla="*/ 441 h 1029"/>
                  <a:gd name="T58" fmla="*/ 167 w 443"/>
                  <a:gd name="T59" fmla="*/ 394 h 1029"/>
                  <a:gd name="T60" fmla="*/ 194 w 443"/>
                  <a:gd name="T61" fmla="*/ 348 h 1029"/>
                  <a:gd name="T62" fmla="*/ 220 w 443"/>
                  <a:gd name="T63" fmla="*/ 304 h 1029"/>
                  <a:gd name="T64" fmla="*/ 249 w 443"/>
                  <a:gd name="T65" fmla="*/ 264 h 1029"/>
                  <a:gd name="T66" fmla="*/ 277 w 443"/>
                  <a:gd name="T67" fmla="*/ 219 h 1029"/>
                  <a:gd name="T68" fmla="*/ 308 w 443"/>
                  <a:gd name="T69" fmla="*/ 177 h 1029"/>
                  <a:gd name="T70" fmla="*/ 338 w 443"/>
                  <a:gd name="T71" fmla="*/ 135 h 1029"/>
                  <a:gd name="T72" fmla="*/ 370 w 443"/>
                  <a:gd name="T73" fmla="*/ 95 h 1029"/>
                  <a:gd name="T74" fmla="*/ 388 w 443"/>
                  <a:gd name="T75" fmla="*/ 69 h 1029"/>
                  <a:gd name="T76" fmla="*/ 407 w 443"/>
                  <a:gd name="T77" fmla="*/ 46 h 1029"/>
                  <a:gd name="T78" fmla="*/ 424 w 443"/>
                  <a:gd name="T79" fmla="*/ 23 h 1029"/>
                  <a:gd name="T80" fmla="*/ 443 w 443"/>
                  <a:gd name="T81" fmla="*/ 0 h 10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3" h="1029">
                    <a:moveTo>
                      <a:pt x="443" y="0"/>
                    </a:moveTo>
                    <a:lnTo>
                      <a:pt x="441" y="17"/>
                    </a:lnTo>
                    <a:lnTo>
                      <a:pt x="439" y="34"/>
                    </a:lnTo>
                    <a:lnTo>
                      <a:pt x="435" y="51"/>
                    </a:lnTo>
                    <a:lnTo>
                      <a:pt x="433" y="70"/>
                    </a:lnTo>
                    <a:lnTo>
                      <a:pt x="428" y="88"/>
                    </a:lnTo>
                    <a:lnTo>
                      <a:pt x="424" y="105"/>
                    </a:lnTo>
                    <a:lnTo>
                      <a:pt x="418" y="122"/>
                    </a:lnTo>
                    <a:lnTo>
                      <a:pt x="412" y="141"/>
                    </a:lnTo>
                    <a:lnTo>
                      <a:pt x="401" y="162"/>
                    </a:lnTo>
                    <a:lnTo>
                      <a:pt x="389" y="185"/>
                    </a:lnTo>
                    <a:lnTo>
                      <a:pt x="378" y="207"/>
                    </a:lnTo>
                    <a:lnTo>
                      <a:pt x="367" y="230"/>
                    </a:lnTo>
                    <a:lnTo>
                      <a:pt x="351" y="253"/>
                    </a:lnTo>
                    <a:lnTo>
                      <a:pt x="338" y="276"/>
                    </a:lnTo>
                    <a:lnTo>
                      <a:pt x="325" y="299"/>
                    </a:lnTo>
                    <a:lnTo>
                      <a:pt x="312" y="321"/>
                    </a:lnTo>
                    <a:lnTo>
                      <a:pt x="296" y="342"/>
                    </a:lnTo>
                    <a:lnTo>
                      <a:pt x="283" y="365"/>
                    </a:lnTo>
                    <a:lnTo>
                      <a:pt x="268" y="388"/>
                    </a:lnTo>
                    <a:lnTo>
                      <a:pt x="255" y="409"/>
                    </a:lnTo>
                    <a:lnTo>
                      <a:pt x="241" y="432"/>
                    </a:lnTo>
                    <a:lnTo>
                      <a:pt x="228" y="455"/>
                    </a:lnTo>
                    <a:lnTo>
                      <a:pt x="217" y="477"/>
                    </a:lnTo>
                    <a:lnTo>
                      <a:pt x="205" y="502"/>
                    </a:lnTo>
                    <a:lnTo>
                      <a:pt x="184" y="531"/>
                    </a:lnTo>
                    <a:lnTo>
                      <a:pt x="169" y="559"/>
                    </a:lnTo>
                    <a:lnTo>
                      <a:pt x="152" y="590"/>
                    </a:lnTo>
                    <a:lnTo>
                      <a:pt x="139" y="618"/>
                    </a:lnTo>
                    <a:lnTo>
                      <a:pt x="123" y="647"/>
                    </a:lnTo>
                    <a:lnTo>
                      <a:pt x="112" y="679"/>
                    </a:lnTo>
                    <a:lnTo>
                      <a:pt x="101" y="709"/>
                    </a:lnTo>
                    <a:lnTo>
                      <a:pt x="91" y="742"/>
                    </a:lnTo>
                    <a:lnTo>
                      <a:pt x="80" y="774"/>
                    </a:lnTo>
                    <a:lnTo>
                      <a:pt x="72" y="804"/>
                    </a:lnTo>
                    <a:lnTo>
                      <a:pt x="65" y="837"/>
                    </a:lnTo>
                    <a:lnTo>
                      <a:pt x="59" y="867"/>
                    </a:lnTo>
                    <a:lnTo>
                      <a:pt x="53" y="901"/>
                    </a:lnTo>
                    <a:lnTo>
                      <a:pt x="47" y="934"/>
                    </a:lnTo>
                    <a:lnTo>
                      <a:pt x="44" y="968"/>
                    </a:lnTo>
                    <a:lnTo>
                      <a:pt x="40" y="1002"/>
                    </a:lnTo>
                    <a:lnTo>
                      <a:pt x="9" y="1029"/>
                    </a:lnTo>
                    <a:lnTo>
                      <a:pt x="4" y="987"/>
                    </a:lnTo>
                    <a:lnTo>
                      <a:pt x="2" y="945"/>
                    </a:lnTo>
                    <a:lnTo>
                      <a:pt x="0" y="909"/>
                    </a:lnTo>
                    <a:lnTo>
                      <a:pt x="4" y="871"/>
                    </a:lnTo>
                    <a:lnTo>
                      <a:pt x="6" y="829"/>
                    </a:lnTo>
                    <a:lnTo>
                      <a:pt x="11" y="795"/>
                    </a:lnTo>
                    <a:lnTo>
                      <a:pt x="17" y="757"/>
                    </a:lnTo>
                    <a:lnTo>
                      <a:pt x="28" y="721"/>
                    </a:lnTo>
                    <a:lnTo>
                      <a:pt x="36" y="681"/>
                    </a:lnTo>
                    <a:lnTo>
                      <a:pt x="49" y="645"/>
                    </a:lnTo>
                    <a:lnTo>
                      <a:pt x="61" y="610"/>
                    </a:lnTo>
                    <a:lnTo>
                      <a:pt x="76" y="576"/>
                    </a:lnTo>
                    <a:lnTo>
                      <a:pt x="89" y="540"/>
                    </a:lnTo>
                    <a:lnTo>
                      <a:pt x="106" y="506"/>
                    </a:lnTo>
                    <a:lnTo>
                      <a:pt x="123" y="472"/>
                    </a:lnTo>
                    <a:lnTo>
                      <a:pt x="144" y="441"/>
                    </a:lnTo>
                    <a:lnTo>
                      <a:pt x="156" y="417"/>
                    </a:lnTo>
                    <a:lnTo>
                      <a:pt x="167" y="394"/>
                    </a:lnTo>
                    <a:lnTo>
                      <a:pt x="179" y="371"/>
                    </a:lnTo>
                    <a:lnTo>
                      <a:pt x="194" y="348"/>
                    </a:lnTo>
                    <a:lnTo>
                      <a:pt x="205" y="325"/>
                    </a:lnTo>
                    <a:lnTo>
                      <a:pt x="220" y="304"/>
                    </a:lnTo>
                    <a:lnTo>
                      <a:pt x="234" y="283"/>
                    </a:lnTo>
                    <a:lnTo>
                      <a:pt x="249" y="264"/>
                    </a:lnTo>
                    <a:lnTo>
                      <a:pt x="262" y="240"/>
                    </a:lnTo>
                    <a:lnTo>
                      <a:pt x="277" y="219"/>
                    </a:lnTo>
                    <a:lnTo>
                      <a:pt x="291" y="198"/>
                    </a:lnTo>
                    <a:lnTo>
                      <a:pt x="308" y="177"/>
                    </a:lnTo>
                    <a:lnTo>
                      <a:pt x="323" y="156"/>
                    </a:lnTo>
                    <a:lnTo>
                      <a:pt x="338" y="135"/>
                    </a:lnTo>
                    <a:lnTo>
                      <a:pt x="353" y="114"/>
                    </a:lnTo>
                    <a:lnTo>
                      <a:pt x="370" y="95"/>
                    </a:lnTo>
                    <a:lnTo>
                      <a:pt x="378" y="82"/>
                    </a:lnTo>
                    <a:lnTo>
                      <a:pt x="388" y="69"/>
                    </a:lnTo>
                    <a:lnTo>
                      <a:pt x="397" y="57"/>
                    </a:lnTo>
                    <a:lnTo>
                      <a:pt x="407" y="46"/>
                    </a:lnTo>
                    <a:lnTo>
                      <a:pt x="414" y="34"/>
                    </a:lnTo>
                    <a:lnTo>
                      <a:pt x="424" y="23"/>
                    </a:lnTo>
                    <a:lnTo>
                      <a:pt x="433" y="12"/>
                    </a:lnTo>
                    <a:lnTo>
                      <a:pt x="443" y="0"/>
                    </a:lnTo>
                    <a:lnTo>
                      <a:pt x="443" y="0"/>
                    </a:lnTo>
                    <a:close/>
                  </a:path>
                </a:pathLst>
              </a:custGeom>
              <a:solidFill>
                <a:srgbClr val="D1D1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9" name="Freeform 129"/>
              <p:cNvSpPr>
                <a:spLocks/>
              </p:cNvSpPr>
              <p:nvPr/>
            </p:nvSpPr>
            <p:spPr bwMode="auto">
              <a:xfrm>
                <a:off x="5174062" y="3742447"/>
                <a:ext cx="43230" cy="179714"/>
              </a:xfrm>
              <a:custGeom>
                <a:avLst/>
                <a:gdLst>
                  <a:gd name="T0" fmla="*/ 36 w 141"/>
                  <a:gd name="T1" fmla="*/ 0 h 582"/>
                  <a:gd name="T2" fmla="*/ 49 w 141"/>
                  <a:gd name="T3" fmla="*/ 7 h 582"/>
                  <a:gd name="T4" fmla="*/ 57 w 141"/>
                  <a:gd name="T5" fmla="*/ 19 h 582"/>
                  <a:gd name="T6" fmla="*/ 59 w 141"/>
                  <a:gd name="T7" fmla="*/ 26 h 582"/>
                  <a:gd name="T8" fmla="*/ 61 w 141"/>
                  <a:gd name="T9" fmla="*/ 38 h 582"/>
                  <a:gd name="T10" fmla="*/ 61 w 141"/>
                  <a:gd name="T11" fmla="*/ 51 h 582"/>
                  <a:gd name="T12" fmla="*/ 63 w 141"/>
                  <a:gd name="T13" fmla="*/ 61 h 582"/>
                  <a:gd name="T14" fmla="*/ 61 w 141"/>
                  <a:gd name="T15" fmla="*/ 78 h 582"/>
                  <a:gd name="T16" fmla="*/ 61 w 141"/>
                  <a:gd name="T17" fmla="*/ 95 h 582"/>
                  <a:gd name="T18" fmla="*/ 61 w 141"/>
                  <a:gd name="T19" fmla="*/ 112 h 582"/>
                  <a:gd name="T20" fmla="*/ 65 w 141"/>
                  <a:gd name="T21" fmla="*/ 131 h 582"/>
                  <a:gd name="T22" fmla="*/ 65 w 141"/>
                  <a:gd name="T23" fmla="*/ 146 h 582"/>
                  <a:gd name="T24" fmla="*/ 72 w 141"/>
                  <a:gd name="T25" fmla="*/ 163 h 582"/>
                  <a:gd name="T26" fmla="*/ 78 w 141"/>
                  <a:gd name="T27" fmla="*/ 177 h 582"/>
                  <a:gd name="T28" fmla="*/ 91 w 141"/>
                  <a:gd name="T29" fmla="*/ 192 h 582"/>
                  <a:gd name="T30" fmla="*/ 97 w 141"/>
                  <a:gd name="T31" fmla="*/ 211 h 582"/>
                  <a:gd name="T32" fmla="*/ 105 w 141"/>
                  <a:gd name="T33" fmla="*/ 236 h 582"/>
                  <a:gd name="T34" fmla="*/ 110 w 141"/>
                  <a:gd name="T35" fmla="*/ 257 h 582"/>
                  <a:gd name="T36" fmla="*/ 118 w 141"/>
                  <a:gd name="T37" fmla="*/ 281 h 582"/>
                  <a:gd name="T38" fmla="*/ 122 w 141"/>
                  <a:gd name="T39" fmla="*/ 306 h 582"/>
                  <a:gd name="T40" fmla="*/ 127 w 141"/>
                  <a:gd name="T41" fmla="*/ 333 h 582"/>
                  <a:gd name="T42" fmla="*/ 131 w 141"/>
                  <a:gd name="T43" fmla="*/ 357 h 582"/>
                  <a:gd name="T44" fmla="*/ 135 w 141"/>
                  <a:gd name="T45" fmla="*/ 384 h 582"/>
                  <a:gd name="T46" fmla="*/ 137 w 141"/>
                  <a:gd name="T47" fmla="*/ 405 h 582"/>
                  <a:gd name="T48" fmla="*/ 139 w 141"/>
                  <a:gd name="T49" fmla="*/ 431 h 582"/>
                  <a:gd name="T50" fmla="*/ 139 w 141"/>
                  <a:gd name="T51" fmla="*/ 456 h 582"/>
                  <a:gd name="T52" fmla="*/ 141 w 141"/>
                  <a:gd name="T53" fmla="*/ 483 h 582"/>
                  <a:gd name="T54" fmla="*/ 139 w 141"/>
                  <a:gd name="T55" fmla="*/ 506 h 582"/>
                  <a:gd name="T56" fmla="*/ 139 w 141"/>
                  <a:gd name="T57" fmla="*/ 528 h 582"/>
                  <a:gd name="T58" fmla="*/ 135 w 141"/>
                  <a:gd name="T59" fmla="*/ 551 h 582"/>
                  <a:gd name="T60" fmla="*/ 133 w 141"/>
                  <a:gd name="T61" fmla="*/ 576 h 582"/>
                  <a:gd name="T62" fmla="*/ 124 w 141"/>
                  <a:gd name="T63" fmla="*/ 582 h 582"/>
                  <a:gd name="T64" fmla="*/ 118 w 141"/>
                  <a:gd name="T65" fmla="*/ 582 h 582"/>
                  <a:gd name="T66" fmla="*/ 108 w 141"/>
                  <a:gd name="T67" fmla="*/ 553 h 582"/>
                  <a:gd name="T68" fmla="*/ 99 w 141"/>
                  <a:gd name="T69" fmla="*/ 525 h 582"/>
                  <a:gd name="T70" fmla="*/ 87 w 141"/>
                  <a:gd name="T71" fmla="*/ 494 h 582"/>
                  <a:gd name="T72" fmla="*/ 78 w 141"/>
                  <a:gd name="T73" fmla="*/ 468 h 582"/>
                  <a:gd name="T74" fmla="*/ 67 w 141"/>
                  <a:gd name="T75" fmla="*/ 437 h 582"/>
                  <a:gd name="T76" fmla="*/ 57 w 141"/>
                  <a:gd name="T77" fmla="*/ 407 h 582"/>
                  <a:gd name="T78" fmla="*/ 46 w 141"/>
                  <a:gd name="T79" fmla="*/ 378 h 582"/>
                  <a:gd name="T80" fmla="*/ 38 w 141"/>
                  <a:gd name="T81" fmla="*/ 350 h 582"/>
                  <a:gd name="T82" fmla="*/ 27 w 141"/>
                  <a:gd name="T83" fmla="*/ 317 h 582"/>
                  <a:gd name="T84" fmla="*/ 19 w 141"/>
                  <a:gd name="T85" fmla="*/ 289 h 582"/>
                  <a:gd name="T86" fmla="*/ 11 w 141"/>
                  <a:gd name="T87" fmla="*/ 255 h 582"/>
                  <a:gd name="T88" fmla="*/ 8 w 141"/>
                  <a:gd name="T89" fmla="*/ 228 h 582"/>
                  <a:gd name="T90" fmla="*/ 2 w 141"/>
                  <a:gd name="T91" fmla="*/ 196 h 582"/>
                  <a:gd name="T92" fmla="*/ 0 w 141"/>
                  <a:gd name="T93" fmla="*/ 165 h 582"/>
                  <a:gd name="T94" fmla="*/ 0 w 141"/>
                  <a:gd name="T95" fmla="*/ 135 h 582"/>
                  <a:gd name="T96" fmla="*/ 6 w 141"/>
                  <a:gd name="T97" fmla="*/ 106 h 582"/>
                  <a:gd name="T98" fmla="*/ 6 w 141"/>
                  <a:gd name="T99" fmla="*/ 91 h 582"/>
                  <a:gd name="T100" fmla="*/ 10 w 141"/>
                  <a:gd name="T101" fmla="*/ 78 h 582"/>
                  <a:gd name="T102" fmla="*/ 11 w 141"/>
                  <a:gd name="T103" fmla="*/ 63 h 582"/>
                  <a:gd name="T104" fmla="*/ 15 w 141"/>
                  <a:gd name="T105" fmla="*/ 51 h 582"/>
                  <a:gd name="T106" fmla="*/ 19 w 141"/>
                  <a:gd name="T107" fmla="*/ 38 h 582"/>
                  <a:gd name="T108" fmla="*/ 25 w 141"/>
                  <a:gd name="T109" fmla="*/ 25 h 582"/>
                  <a:gd name="T110" fmla="*/ 30 w 141"/>
                  <a:gd name="T111" fmla="*/ 11 h 582"/>
                  <a:gd name="T112" fmla="*/ 36 w 141"/>
                  <a:gd name="T113" fmla="*/ 0 h 582"/>
                  <a:gd name="T114" fmla="*/ 36 w 141"/>
                  <a:gd name="T115" fmla="*/ 0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1" h="582">
                    <a:moveTo>
                      <a:pt x="36" y="0"/>
                    </a:moveTo>
                    <a:lnTo>
                      <a:pt x="49" y="7"/>
                    </a:lnTo>
                    <a:lnTo>
                      <a:pt x="57" y="19"/>
                    </a:lnTo>
                    <a:lnTo>
                      <a:pt x="59" y="26"/>
                    </a:lnTo>
                    <a:lnTo>
                      <a:pt x="61" y="38"/>
                    </a:lnTo>
                    <a:lnTo>
                      <a:pt x="61" y="51"/>
                    </a:lnTo>
                    <a:lnTo>
                      <a:pt x="63" y="61"/>
                    </a:lnTo>
                    <a:lnTo>
                      <a:pt x="61" y="78"/>
                    </a:lnTo>
                    <a:lnTo>
                      <a:pt x="61" y="95"/>
                    </a:lnTo>
                    <a:lnTo>
                      <a:pt x="61" y="112"/>
                    </a:lnTo>
                    <a:lnTo>
                      <a:pt x="65" y="131"/>
                    </a:lnTo>
                    <a:lnTo>
                      <a:pt x="65" y="146"/>
                    </a:lnTo>
                    <a:lnTo>
                      <a:pt x="72" y="163"/>
                    </a:lnTo>
                    <a:lnTo>
                      <a:pt x="78" y="177"/>
                    </a:lnTo>
                    <a:lnTo>
                      <a:pt x="91" y="192"/>
                    </a:lnTo>
                    <a:lnTo>
                      <a:pt x="97" y="211"/>
                    </a:lnTo>
                    <a:lnTo>
                      <a:pt x="105" y="236"/>
                    </a:lnTo>
                    <a:lnTo>
                      <a:pt x="110" y="257"/>
                    </a:lnTo>
                    <a:lnTo>
                      <a:pt x="118" y="281"/>
                    </a:lnTo>
                    <a:lnTo>
                      <a:pt x="122" y="306"/>
                    </a:lnTo>
                    <a:lnTo>
                      <a:pt x="127" y="333"/>
                    </a:lnTo>
                    <a:lnTo>
                      <a:pt x="131" y="357"/>
                    </a:lnTo>
                    <a:lnTo>
                      <a:pt x="135" y="384"/>
                    </a:lnTo>
                    <a:lnTo>
                      <a:pt x="137" y="405"/>
                    </a:lnTo>
                    <a:lnTo>
                      <a:pt x="139" y="431"/>
                    </a:lnTo>
                    <a:lnTo>
                      <a:pt x="139" y="456"/>
                    </a:lnTo>
                    <a:lnTo>
                      <a:pt x="141" y="483"/>
                    </a:lnTo>
                    <a:lnTo>
                      <a:pt x="139" y="506"/>
                    </a:lnTo>
                    <a:lnTo>
                      <a:pt x="139" y="528"/>
                    </a:lnTo>
                    <a:lnTo>
                      <a:pt x="135" y="551"/>
                    </a:lnTo>
                    <a:lnTo>
                      <a:pt x="133" y="576"/>
                    </a:lnTo>
                    <a:lnTo>
                      <a:pt x="124" y="582"/>
                    </a:lnTo>
                    <a:lnTo>
                      <a:pt x="118" y="582"/>
                    </a:lnTo>
                    <a:lnTo>
                      <a:pt x="108" y="553"/>
                    </a:lnTo>
                    <a:lnTo>
                      <a:pt x="99" y="525"/>
                    </a:lnTo>
                    <a:lnTo>
                      <a:pt x="87" y="494"/>
                    </a:lnTo>
                    <a:lnTo>
                      <a:pt x="78" y="468"/>
                    </a:lnTo>
                    <a:lnTo>
                      <a:pt x="67" y="437"/>
                    </a:lnTo>
                    <a:lnTo>
                      <a:pt x="57" y="407"/>
                    </a:lnTo>
                    <a:lnTo>
                      <a:pt x="46" y="378"/>
                    </a:lnTo>
                    <a:lnTo>
                      <a:pt x="38" y="350"/>
                    </a:lnTo>
                    <a:lnTo>
                      <a:pt x="27" y="317"/>
                    </a:lnTo>
                    <a:lnTo>
                      <a:pt x="19" y="289"/>
                    </a:lnTo>
                    <a:lnTo>
                      <a:pt x="11" y="255"/>
                    </a:lnTo>
                    <a:lnTo>
                      <a:pt x="8" y="228"/>
                    </a:lnTo>
                    <a:lnTo>
                      <a:pt x="2" y="196"/>
                    </a:lnTo>
                    <a:lnTo>
                      <a:pt x="0" y="165"/>
                    </a:lnTo>
                    <a:lnTo>
                      <a:pt x="0" y="135"/>
                    </a:lnTo>
                    <a:lnTo>
                      <a:pt x="6" y="106"/>
                    </a:lnTo>
                    <a:lnTo>
                      <a:pt x="6" y="91"/>
                    </a:lnTo>
                    <a:lnTo>
                      <a:pt x="10" y="78"/>
                    </a:lnTo>
                    <a:lnTo>
                      <a:pt x="11" y="63"/>
                    </a:lnTo>
                    <a:lnTo>
                      <a:pt x="15" y="51"/>
                    </a:lnTo>
                    <a:lnTo>
                      <a:pt x="19" y="38"/>
                    </a:lnTo>
                    <a:lnTo>
                      <a:pt x="25" y="25"/>
                    </a:lnTo>
                    <a:lnTo>
                      <a:pt x="30" y="11"/>
                    </a:lnTo>
                    <a:lnTo>
                      <a:pt x="36" y="0"/>
                    </a:lnTo>
                    <a:lnTo>
                      <a:pt x="36" y="0"/>
                    </a:lnTo>
                    <a:close/>
                  </a:path>
                </a:pathLst>
              </a:custGeom>
              <a:solidFill>
                <a:srgbClr val="D1D1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0" name="Freeform 137"/>
              <p:cNvSpPr>
                <a:spLocks/>
              </p:cNvSpPr>
              <p:nvPr/>
            </p:nvSpPr>
            <p:spPr bwMode="auto">
              <a:xfrm>
                <a:off x="4939384" y="3804822"/>
                <a:ext cx="47553" cy="92636"/>
              </a:xfrm>
              <a:custGeom>
                <a:avLst/>
                <a:gdLst>
                  <a:gd name="T0" fmla="*/ 131 w 154"/>
                  <a:gd name="T1" fmla="*/ 44 h 301"/>
                  <a:gd name="T2" fmla="*/ 141 w 154"/>
                  <a:gd name="T3" fmla="*/ 63 h 301"/>
                  <a:gd name="T4" fmla="*/ 148 w 154"/>
                  <a:gd name="T5" fmla="*/ 80 h 301"/>
                  <a:gd name="T6" fmla="*/ 152 w 154"/>
                  <a:gd name="T7" fmla="*/ 97 h 301"/>
                  <a:gd name="T8" fmla="*/ 154 w 154"/>
                  <a:gd name="T9" fmla="*/ 116 h 301"/>
                  <a:gd name="T10" fmla="*/ 152 w 154"/>
                  <a:gd name="T11" fmla="*/ 134 h 301"/>
                  <a:gd name="T12" fmla="*/ 150 w 154"/>
                  <a:gd name="T13" fmla="*/ 153 h 301"/>
                  <a:gd name="T14" fmla="*/ 146 w 154"/>
                  <a:gd name="T15" fmla="*/ 170 h 301"/>
                  <a:gd name="T16" fmla="*/ 142 w 154"/>
                  <a:gd name="T17" fmla="*/ 191 h 301"/>
                  <a:gd name="T18" fmla="*/ 133 w 154"/>
                  <a:gd name="T19" fmla="*/ 204 h 301"/>
                  <a:gd name="T20" fmla="*/ 125 w 154"/>
                  <a:gd name="T21" fmla="*/ 221 h 301"/>
                  <a:gd name="T22" fmla="*/ 118 w 154"/>
                  <a:gd name="T23" fmla="*/ 236 h 301"/>
                  <a:gd name="T24" fmla="*/ 110 w 154"/>
                  <a:gd name="T25" fmla="*/ 249 h 301"/>
                  <a:gd name="T26" fmla="*/ 101 w 154"/>
                  <a:gd name="T27" fmla="*/ 263 h 301"/>
                  <a:gd name="T28" fmla="*/ 93 w 154"/>
                  <a:gd name="T29" fmla="*/ 274 h 301"/>
                  <a:gd name="T30" fmla="*/ 85 w 154"/>
                  <a:gd name="T31" fmla="*/ 284 h 301"/>
                  <a:gd name="T32" fmla="*/ 80 w 154"/>
                  <a:gd name="T33" fmla="*/ 291 h 301"/>
                  <a:gd name="T34" fmla="*/ 59 w 154"/>
                  <a:gd name="T35" fmla="*/ 299 h 301"/>
                  <a:gd name="T36" fmla="*/ 44 w 154"/>
                  <a:gd name="T37" fmla="*/ 301 h 301"/>
                  <a:gd name="T38" fmla="*/ 28 w 154"/>
                  <a:gd name="T39" fmla="*/ 297 h 301"/>
                  <a:gd name="T40" fmla="*/ 19 w 154"/>
                  <a:gd name="T41" fmla="*/ 293 h 301"/>
                  <a:gd name="T42" fmla="*/ 9 w 154"/>
                  <a:gd name="T43" fmla="*/ 284 h 301"/>
                  <a:gd name="T44" fmla="*/ 4 w 154"/>
                  <a:gd name="T45" fmla="*/ 274 h 301"/>
                  <a:gd name="T46" fmla="*/ 0 w 154"/>
                  <a:gd name="T47" fmla="*/ 267 h 301"/>
                  <a:gd name="T48" fmla="*/ 0 w 154"/>
                  <a:gd name="T49" fmla="*/ 267 h 301"/>
                  <a:gd name="T50" fmla="*/ 4 w 154"/>
                  <a:gd name="T51" fmla="*/ 248 h 301"/>
                  <a:gd name="T52" fmla="*/ 9 w 154"/>
                  <a:gd name="T53" fmla="*/ 230 h 301"/>
                  <a:gd name="T54" fmla="*/ 15 w 154"/>
                  <a:gd name="T55" fmla="*/ 213 h 301"/>
                  <a:gd name="T56" fmla="*/ 21 w 154"/>
                  <a:gd name="T57" fmla="*/ 200 h 301"/>
                  <a:gd name="T58" fmla="*/ 26 w 154"/>
                  <a:gd name="T59" fmla="*/ 183 h 301"/>
                  <a:gd name="T60" fmla="*/ 32 w 154"/>
                  <a:gd name="T61" fmla="*/ 166 h 301"/>
                  <a:gd name="T62" fmla="*/ 38 w 154"/>
                  <a:gd name="T63" fmla="*/ 149 h 301"/>
                  <a:gd name="T64" fmla="*/ 44 w 154"/>
                  <a:gd name="T65" fmla="*/ 134 h 301"/>
                  <a:gd name="T66" fmla="*/ 49 w 154"/>
                  <a:gd name="T67" fmla="*/ 116 h 301"/>
                  <a:gd name="T68" fmla="*/ 55 w 154"/>
                  <a:gd name="T69" fmla="*/ 97 h 301"/>
                  <a:gd name="T70" fmla="*/ 63 w 154"/>
                  <a:gd name="T71" fmla="*/ 80 h 301"/>
                  <a:gd name="T72" fmla="*/ 70 w 154"/>
                  <a:gd name="T73" fmla="*/ 63 h 301"/>
                  <a:gd name="T74" fmla="*/ 76 w 154"/>
                  <a:gd name="T75" fmla="*/ 46 h 301"/>
                  <a:gd name="T76" fmla="*/ 83 w 154"/>
                  <a:gd name="T77" fmla="*/ 29 h 301"/>
                  <a:gd name="T78" fmla="*/ 91 w 154"/>
                  <a:gd name="T79" fmla="*/ 16 h 301"/>
                  <a:gd name="T80" fmla="*/ 99 w 154"/>
                  <a:gd name="T81" fmla="*/ 0 h 301"/>
                  <a:gd name="T82" fmla="*/ 131 w 154"/>
                  <a:gd name="T83" fmla="*/ 44 h 301"/>
                  <a:gd name="T84" fmla="*/ 131 w 154"/>
                  <a:gd name="T85" fmla="*/ 44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54" h="301">
                    <a:moveTo>
                      <a:pt x="131" y="44"/>
                    </a:moveTo>
                    <a:lnTo>
                      <a:pt x="141" y="63"/>
                    </a:lnTo>
                    <a:lnTo>
                      <a:pt x="148" y="80"/>
                    </a:lnTo>
                    <a:lnTo>
                      <a:pt x="152" y="97"/>
                    </a:lnTo>
                    <a:lnTo>
                      <a:pt x="154" y="116"/>
                    </a:lnTo>
                    <a:lnTo>
                      <a:pt x="152" y="134"/>
                    </a:lnTo>
                    <a:lnTo>
                      <a:pt x="150" y="153"/>
                    </a:lnTo>
                    <a:lnTo>
                      <a:pt x="146" y="170"/>
                    </a:lnTo>
                    <a:lnTo>
                      <a:pt x="142" y="191"/>
                    </a:lnTo>
                    <a:lnTo>
                      <a:pt x="133" y="204"/>
                    </a:lnTo>
                    <a:lnTo>
                      <a:pt x="125" y="221"/>
                    </a:lnTo>
                    <a:lnTo>
                      <a:pt x="118" y="236"/>
                    </a:lnTo>
                    <a:lnTo>
                      <a:pt x="110" y="249"/>
                    </a:lnTo>
                    <a:lnTo>
                      <a:pt x="101" y="263"/>
                    </a:lnTo>
                    <a:lnTo>
                      <a:pt x="93" y="274"/>
                    </a:lnTo>
                    <a:lnTo>
                      <a:pt x="85" y="284"/>
                    </a:lnTo>
                    <a:lnTo>
                      <a:pt x="80" y="291"/>
                    </a:lnTo>
                    <a:lnTo>
                      <a:pt x="59" y="299"/>
                    </a:lnTo>
                    <a:lnTo>
                      <a:pt x="44" y="301"/>
                    </a:lnTo>
                    <a:lnTo>
                      <a:pt x="28" y="297"/>
                    </a:lnTo>
                    <a:lnTo>
                      <a:pt x="19" y="293"/>
                    </a:lnTo>
                    <a:lnTo>
                      <a:pt x="9" y="284"/>
                    </a:lnTo>
                    <a:lnTo>
                      <a:pt x="4" y="274"/>
                    </a:lnTo>
                    <a:lnTo>
                      <a:pt x="0" y="267"/>
                    </a:lnTo>
                    <a:lnTo>
                      <a:pt x="0" y="267"/>
                    </a:lnTo>
                    <a:lnTo>
                      <a:pt x="4" y="248"/>
                    </a:lnTo>
                    <a:lnTo>
                      <a:pt x="9" y="230"/>
                    </a:lnTo>
                    <a:lnTo>
                      <a:pt x="15" y="213"/>
                    </a:lnTo>
                    <a:lnTo>
                      <a:pt x="21" y="200"/>
                    </a:lnTo>
                    <a:lnTo>
                      <a:pt x="26" y="183"/>
                    </a:lnTo>
                    <a:lnTo>
                      <a:pt x="32" y="166"/>
                    </a:lnTo>
                    <a:lnTo>
                      <a:pt x="38" y="149"/>
                    </a:lnTo>
                    <a:lnTo>
                      <a:pt x="44" y="134"/>
                    </a:lnTo>
                    <a:lnTo>
                      <a:pt x="49" y="116"/>
                    </a:lnTo>
                    <a:lnTo>
                      <a:pt x="55" y="97"/>
                    </a:lnTo>
                    <a:lnTo>
                      <a:pt x="63" y="80"/>
                    </a:lnTo>
                    <a:lnTo>
                      <a:pt x="70" y="63"/>
                    </a:lnTo>
                    <a:lnTo>
                      <a:pt x="76" y="46"/>
                    </a:lnTo>
                    <a:lnTo>
                      <a:pt x="83" y="29"/>
                    </a:lnTo>
                    <a:lnTo>
                      <a:pt x="91" y="16"/>
                    </a:lnTo>
                    <a:lnTo>
                      <a:pt x="99" y="0"/>
                    </a:lnTo>
                    <a:lnTo>
                      <a:pt x="131" y="44"/>
                    </a:lnTo>
                    <a:lnTo>
                      <a:pt x="131" y="44"/>
                    </a:lnTo>
                    <a:close/>
                  </a:path>
                </a:pathLst>
              </a:custGeom>
              <a:solidFill>
                <a:srgbClr val="B3B02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1" name="Freeform 141"/>
              <p:cNvSpPr>
                <a:spLocks/>
              </p:cNvSpPr>
              <p:nvPr/>
            </p:nvSpPr>
            <p:spPr bwMode="auto">
              <a:xfrm>
                <a:off x="5130214" y="3834466"/>
                <a:ext cx="33349" cy="46936"/>
              </a:xfrm>
              <a:custGeom>
                <a:avLst/>
                <a:gdLst>
                  <a:gd name="T0" fmla="*/ 76 w 108"/>
                  <a:gd name="T1" fmla="*/ 0 h 153"/>
                  <a:gd name="T2" fmla="*/ 85 w 108"/>
                  <a:gd name="T3" fmla="*/ 2 h 153"/>
                  <a:gd name="T4" fmla="*/ 95 w 108"/>
                  <a:gd name="T5" fmla="*/ 12 h 153"/>
                  <a:gd name="T6" fmla="*/ 100 w 108"/>
                  <a:gd name="T7" fmla="*/ 21 h 153"/>
                  <a:gd name="T8" fmla="*/ 106 w 108"/>
                  <a:gd name="T9" fmla="*/ 37 h 153"/>
                  <a:gd name="T10" fmla="*/ 108 w 108"/>
                  <a:gd name="T11" fmla="*/ 46 h 153"/>
                  <a:gd name="T12" fmla="*/ 108 w 108"/>
                  <a:gd name="T13" fmla="*/ 58 h 153"/>
                  <a:gd name="T14" fmla="*/ 106 w 108"/>
                  <a:gd name="T15" fmla="*/ 71 h 153"/>
                  <a:gd name="T16" fmla="*/ 102 w 108"/>
                  <a:gd name="T17" fmla="*/ 82 h 153"/>
                  <a:gd name="T18" fmla="*/ 93 w 108"/>
                  <a:gd name="T19" fmla="*/ 90 h 153"/>
                  <a:gd name="T20" fmla="*/ 83 w 108"/>
                  <a:gd name="T21" fmla="*/ 99 h 153"/>
                  <a:gd name="T22" fmla="*/ 74 w 108"/>
                  <a:gd name="T23" fmla="*/ 109 h 153"/>
                  <a:gd name="T24" fmla="*/ 64 w 108"/>
                  <a:gd name="T25" fmla="*/ 118 h 153"/>
                  <a:gd name="T26" fmla="*/ 51 w 108"/>
                  <a:gd name="T27" fmla="*/ 126 h 153"/>
                  <a:gd name="T28" fmla="*/ 36 w 108"/>
                  <a:gd name="T29" fmla="*/ 135 h 153"/>
                  <a:gd name="T30" fmla="*/ 17 w 108"/>
                  <a:gd name="T31" fmla="*/ 145 h 153"/>
                  <a:gd name="T32" fmla="*/ 0 w 108"/>
                  <a:gd name="T33" fmla="*/ 153 h 153"/>
                  <a:gd name="T34" fmla="*/ 3 w 108"/>
                  <a:gd name="T35" fmla="*/ 135 h 153"/>
                  <a:gd name="T36" fmla="*/ 9 w 108"/>
                  <a:gd name="T37" fmla="*/ 118 h 153"/>
                  <a:gd name="T38" fmla="*/ 17 w 108"/>
                  <a:gd name="T39" fmla="*/ 101 h 153"/>
                  <a:gd name="T40" fmla="*/ 26 w 108"/>
                  <a:gd name="T41" fmla="*/ 88 h 153"/>
                  <a:gd name="T42" fmla="*/ 32 w 108"/>
                  <a:gd name="T43" fmla="*/ 75 h 153"/>
                  <a:gd name="T44" fmla="*/ 38 w 108"/>
                  <a:gd name="T45" fmla="*/ 65 h 153"/>
                  <a:gd name="T46" fmla="*/ 43 w 108"/>
                  <a:gd name="T47" fmla="*/ 54 h 153"/>
                  <a:gd name="T48" fmla="*/ 51 w 108"/>
                  <a:gd name="T49" fmla="*/ 40 h 153"/>
                  <a:gd name="T50" fmla="*/ 57 w 108"/>
                  <a:gd name="T51" fmla="*/ 29 h 153"/>
                  <a:gd name="T52" fmla="*/ 62 w 108"/>
                  <a:gd name="T53" fmla="*/ 19 h 153"/>
                  <a:gd name="T54" fmla="*/ 68 w 108"/>
                  <a:gd name="T55" fmla="*/ 10 h 153"/>
                  <a:gd name="T56" fmla="*/ 76 w 108"/>
                  <a:gd name="T57" fmla="*/ 0 h 153"/>
                  <a:gd name="T58" fmla="*/ 76 w 108"/>
                  <a:gd name="T59" fmla="*/ 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08" h="153">
                    <a:moveTo>
                      <a:pt x="76" y="0"/>
                    </a:moveTo>
                    <a:lnTo>
                      <a:pt x="85" y="2"/>
                    </a:lnTo>
                    <a:lnTo>
                      <a:pt x="95" y="12"/>
                    </a:lnTo>
                    <a:lnTo>
                      <a:pt x="100" y="21"/>
                    </a:lnTo>
                    <a:lnTo>
                      <a:pt x="106" y="37"/>
                    </a:lnTo>
                    <a:lnTo>
                      <a:pt x="108" y="46"/>
                    </a:lnTo>
                    <a:lnTo>
                      <a:pt x="108" y="58"/>
                    </a:lnTo>
                    <a:lnTo>
                      <a:pt x="106" y="71"/>
                    </a:lnTo>
                    <a:lnTo>
                      <a:pt x="102" y="82"/>
                    </a:lnTo>
                    <a:lnTo>
                      <a:pt x="93" y="90"/>
                    </a:lnTo>
                    <a:lnTo>
                      <a:pt x="83" y="99"/>
                    </a:lnTo>
                    <a:lnTo>
                      <a:pt x="74" y="109"/>
                    </a:lnTo>
                    <a:lnTo>
                      <a:pt x="64" y="118"/>
                    </a:lnTo>
                    <a:lnTo>
                      <a:pt x="51" y="126"/>
                    </a:lnTo>
                    <a:lnTo>
                      <a:pt x="36" y="135"/>
                    </a:lnTo>
                    <a:lnTo>
                      <a:pt x="17" y="145"/>
                    </a:lnTo>
                    <a:lnTo>
                      <a:pt x="0" y="153"/>
                    </a:lnTo>
                    <a:lnTo>
                      <a:pt x="3" y="135"/>
                    </a:lnTo>
                    <a:lnTo>
                      <a:pt x="9" y="118"/>
                    </a:lnTo>
                    <a:lnTo>
                      <a:pt x="17" y="101"/>
                    </a:lnTo>
                    <a:lnTo>
                      <a:pt x="26" y="88"/>
                    </a:lnTo>
                    <a:lnTo>
                      <a:pt x="32" y="75"/>
                    </a:lnTo>
                    <a:lnTo>
                      <a:pt x="38" y="65"/>
                    </a:lnTo>
                    <a:lnTo>
                      <a:pt x="43" y="54"/>
                    </a:lnTo>
                    <a:lnTo>
                      <a:pt x="51" y="40"/>
                    </a:lnTo>
                    <a:lnTo>
                      <a:pt x="57" y="29"/>
                    </a:lnTo>
                    <a:lnTo>
                      <a:pt x="62" y="19"/>
                    </a:lnTo>
                    <a:lnTo>
                      <a:pt x="68" y="10"/>
                    </a:lnTo>
                    <a:lnTo>
                      <a:pt x="76" y="0"/>
                    </a:lnTo>
                    <a:lnTo>
                      <a:pt x="76" y="0"/>
                    </a:lnTo>
                    <a:close/>
                  </a:path>
                </a:pathLst>
              </a:custGeom>
              <a:solidFill>
                <a:srgbClr val="94911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2" name="Freeform 147"/>
              <p:cNvSpPr>
                <a:spLocks/>
              </p:cNvSpPr>
              <p:nvPr/>
            </p:nvSpPr>
            <p:spPr bwMode="auto">
              <a:xfrm>
                <a:off x="4983232" y="3870903"/>
                <a:ext cx="38290" cy="49406"/>
              </a:xfrm>
              <a:custGeom>
                <a:avLst/>
                <a:gdLst>
                  <a:gd name="T0" fmla="*/ 50 w 124"/>
                  <a:gd name="T1" fmla="*/ 10 h 162"/>
                  <a:gd name="T2" fmla="*/ 65 w 124"/>
                  <a:gd name="T3" fmla="*/ 8 h 162"/>
                  <a:gd name="T4" fmla="*/ 80 w 124"/>
                  <a:gd name="T5" fmla="*/ 6 h 162"/>
                  <a:gd name="T6" fmla="*/ 92 w 124"/>
                  <a:gd name="T7" fmla="*/ 0 h 162"/>
                  <a:gd name="T8" fmla="*/ 103 w 124"/>
                  <a:gd name="T9" fmla="*/ 4 h 162"/>
                  <a:gd name="T10" fmla="*/ 107 w 124"/>
                  <a:gd name="T11" fmla="*/ 8 h 162"/>
                  <a:gd name="T12" fmla="*/ 113 w 124"/>
                  <a:gd name="T13" fmla="*/ 16 h 162"/>
                  <a:gd name="T14" fmla="*/ 116 w 124"/>
                  <a:gd name="T15" fmla="*/ 25 h 162"/>
                  <a:gd name="T16" fmla="*/ 122 w 124"/>
                  <a:gd name="T17" fmla="*/ 35 h 162"/>
                  <a:gd name="T18" fmla="*/ 122 w 124"/>
                  <a:gd name="T19" fmla="*/ 48 h 162"/>
                  <a:gd name="T20" fmla="*/ 124 w 124"/>
                  <a:gd name="T21" fmla="*/ 61 h 162"/>
                  <a:gd name="T22" fmla="*/ 124 w 124"/>
                  <a:gd name="T23" fmla="*/ 75 h 162"/>
                  <a:gd name="T24" fmla="*/ 122 w 124"/>
                  <a:gd name="T25" fmla="*/ 88 h 162"/>
                  <a:gd name="T26" fmla="*/ 111 w 124"/>
                  <a:gd name="T27" fmla="*/ 105 h 162"/>
                  <a:gd name="T28" fmla="*/ 94 w 124"/>
                  <a:gd name="T29" fmla="*/ 124 h 162"/>
                  <a:gd name="T30" fmla="*/ 82 w 124"/>
                  <a:gd name="T31" fmla="*/ 135 h 162"/>
                  <a:gd name="T32" fmla="*/ 73 w 124"/>
                  <a:gd name="T33" fmla="*/ 147 h 162"/>
                  <a:gd name="T34" fmla="*/ 63 w 124"/>
                  <a:gd name="T35" fmla="*/ 154 h 162"/>
                  <a:gd name="T36" fmla="*/ 57 w 124"/>
                  <a:gd name="T37" fmla="*/ 162 h 162"/>
                  <a:gd name="T38" fmla="*/ 0 w 124"/>
                  <a:gd name="T39" fmla="*/ 151 h 162"/>
                  <a:gd name="T40" fmla="*/ 4 w 124"/>
                  <a:gd name="T41" fmla="*/ 133 h 162"/>
                  <a:gd name="T42" fmla="*/ 10 w 124"/>
                  <a:gd name="T43" fmla="*/ 114 h 162"/>
                  <a:gd name="T44" fmla="*/ 16 w 124"/>
                  <a:gd name="T45" fmla="*/ 97 h 162"/>
                  <a:gd name="T46" fmla="*/ 23 w 124"/>
                  <a:gd name="T47" fmla="*/ 80 h 162"/>
                  <a:gd name="T48" fmla="*/ 29 w 124"/>
                  <a:gd name="T49" fmla="*/ 61 h 162"/>
                  <a:gd name="T50" fmla="*/ 37 w 124"/>
                  <a:gd name="T51" fmla="*/ 44 h 162"/>
                  <a:gd name="T52" fmla="*/ 42 w 124"/>
                  <a:gd name="T53" fmla="*/ 27 h 162"/>
                  <a:gd name="T54" fmla="*/ 50 w 124"/>
                  <a:gd name="T55" fmla="*/ 10 h 162"/>
                  <a:gd name="T56" fmla="*/ 50 w 124"/>
                  <a:gd name="T57" fmla="*/ 10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24" h="162">
                    <a:moveTo>
                      <a:pt x="50" y="10"/>
                    </a:moveTo>
                    <a:lnTo>
                      <a:pt x="65" y="8"/>
                    </a:lnTo>
                    <a:lnTo>
                      <a:pt x="80" y="6"/>
                    </a:lnTo>
                    <a:lnTo>
                      <a:pt x="92" y="0"/>
                    </a:lnTo>
                    <a:lnTo>
                      <a:pt x="103" y="4"/>
                    </a:lnTo>
                    <a:lnTo>
                      <a:pt x="107" y="8"/>
                    </a:lnTo>
                    <a:lnTo>
                      <a:pt x="113" y="16"/>
                    </a:lnTo>
                    <a:lnTo>
                      <a:pt x="116" y="25"/>
                    </a:lnTo>
                    <a:lnTo>
                      <a:pt x="122" y="35"/>
                    </a:lnTo>
                    <a:lnTo>
                      <a:pt x="122" y="48"/>
                    </a:lnTo>
                    <a:lnTo>
                      <a:pt x="124" y="61"/>
                    </a:lnTo>
                    <a:lnTo>
                      <a:pt x="124" y="75"/>
                    </a:lnTo>
                    <a:lnTo>
                      <a:pt x="122" y="88"/>
                    </a:lnTo>
                    <a:lnTo>
                      <a:pt x="111" y="105"/>
                    </a:lnTo>
                    <a:lnTo>
                      <a:pt x="94" y="124"/>
                    </a:lnTo>
                    <a:lnTo>
                      <a:pt x="82" y="135"/>
                    </a:lnTo>
                    <a:lnTo>
                      <a:pt x="73" y="147"/>
                    </a:lnTo>
                    <a:lnTo>
                      <a:pt x="63" y="154"/>
                    </a:lnTo>
                    <a:lnTo>
                      <a:pt x="57" y="162"/>
                    </a:lnTo>
                    <a:lnTo>
                      <a:pt x="0" y="151"/>
                    </a:lnTo>
                    <a:lnTo>
                      <a:pt x="4" y="133"/>
                    </a:lnTo>
                    <a:lnTo>
                      <a:pt x="10" y="114"/>
                    </a:lnTo>
                    <a:lnTo>
                      <a:pt x="16" y="97"/>
                    </a:lnTo>
                    <a:lnTo>
                      <a:pt x="23" y="80"/>
                    </a:lnTo>
                    <a:lnTo>
                      <a:pt x="29" y="61"/>
                    </a:lnTo>
                    <a:lnTo>
                      <a:pt x="37" y="44"/>
                    </a:lnTo>
                    <a:lnTo>
                      <a:pt x="42" y="27"/>
                    </a:lnTo>
                    <a:lnTo>
                      <a:pt x="50" y="10"/>
                    </a:lnTo>
                    <a:lnTo>
                      <a:pt x="50" y="10"/>
                    </a:lnTo>
                    <a:close/>
                  </a:path>
                </a:pathLst>
              </a:custGeom>
              <a:solidFill>
                <a:srgbClr val="B3B02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3" name="Freeform 149"/>
              <p:cNvSpPr>
                <a:spLocks/>
              </p:cNvSpPr>
              <p:nvPr/>
            </p:nvSpPr>
            <p:spPr bwMode="auto">
              <a:xfrm>
                <a:off x="5146271" y="3884489"/>
                <a:ext cx="33967" cy="51259"/>
              </a:xfrm>
              <a:custGeom>
                <a:avLst/>
                <a:gdLst>
                  <a:gd name="T0" fmla="*/ 68 w 110"/>
                  <a:gd name="T1" fmla="*/ 0 h 167"/>
                  <a:gd name="T2" fmla="*/ 78 w 110"/>
                  <a:gd name="T3" fmla="*/ 6 h 167"/>
                  <a:gd name="T4" fmla="*/ 87 w 110"/>
                  <a:gd name="T5" fmla="*/ 10 h 167"/>
                  <a:gd name="T6" fmla="*/ 93 w 110"/>
                  <a:gd name="T7" fmla="*/ 15 h 167"/>
                  <a:gd name="T8" fmla="*/ 100 w 110"/>
                  <a:gd name="T9" fmla="*/ 19 h 167"/>
                  <a:gd name="T10" fmla="*/ 106 w 110"/>
                  <a:gd name="T11" fmla="*/ 32 h 167"/>
                  <a:gd name="T12" fmla="*/ 110 w 110"/>
                  <a:gd name="T13" fmla="*/ 44 h 167"/>
                  <a:gd name="T14" fmla="*/ 110 w 110"/>
                  <a:gd name="T15" fmla="*/ 57 h 167"/>
                  <a:gd name="T16" fmla="*/ 104 w 110"/>
                  <a:gd name="T17" fmla="*/ 70 h 167"/>
                  <a:gd name="T18" fmla="*/ 97 w 110"/>
                  <a:gd name="T19" fmla="*/ 80 h 167"/>
                  <a:gd name="T20" fmla="*/ 87 w 110"/>
                  <a:gd name="T21" fmla="*/ 95 h 167"/>
                  <a:gd name="T22" fmla="*/ 74 w 110"/>
                  <a:gd name="T23" fmla="*/ 105 h 167"/>
                  <a:gd name="T24" fmla="*/ 61 w 110"/>
                  <a:gd name="T25" fmla="*/ 114 h 167"/>
                  <a:gd name="T26" fmla="*/ 47 w 110"/>
                  <a:gd name="T27" fmla="*/ 124 h 167"/>
                  <a:gd name="T28" fmla="*/ 34 w 110"/>
                  <a:gd name="T29" fmla="*/ 137 h 167"/>
                  <a:gd name="T30" fmla="*/ 17 w 110"/>
                  <a:gd name="T31" fmla="*/ 150 h 167"/>
                  <a:gd name="T32" fmla="*/ 0 w 110"/>
                  <a:gd name="T33" fmla="*/ 167 h 167"/>
                  <a:gd name="T34" fmla="*/ 0 w 110"/>
                  <a:gd name="T35" fmla="*/ 156 h 167"/>
                  <a:gd name="T36" fmla="*/ 2 w 110"/>
                  <a:gd name="T37" fmla="*/ 145 h 167"/>
                  <a:gd name="T38" fmla="*/ 4 w 110"/>
                  <a:gd name="T39" fmla="*/ 133 h 167"/>
                  <a:gd name="T40" fmla="*/ 5 w 110"/>
                  <a:gd name="T41" fmla="*/ 122 h 167"/>
                  <a:gd name="T42" fmla="*/ 7 w 110"/>
                  <a:gd name="T43" fmla="*/ 110 h 167"/>
                  <a:gd name="T44" fmla="*/ 11 w 110"/>
                  <a:gd name="T45" fmla="*/ 97 h 167"/>
                  <a:gd name="T46" fmla="*/ 13 w 110"/>
                  <a:gd name="T47" fmla="*/ 89 h 167"/>
                  <a:gd name="T48" fmla="*/ 19 w 110"/>
                  <a:gd name="T49" fmla="*/ 80 h 167"/>
                  <a:gd name="T50" fmla="*/ 26 w 110"/>
                  <a:gd name="T51" fmla="*/ 59 h 167"/>
                  <a:gd name="T52" fmla="*/ 38 w 110"/>
                  <a:gd name="T53" fmla="*/ 40 h 167"/>
                  <a:gd name="T54" fmla="*/ 51 w 110"/>
                  <a:gd name="T55" fmla="*/ 17 h 167"/>
                  <a:gd name="T56" fmla="*/ 68 w 110"/>
                  <a:gd name="T57" fmla="*/ 0 h 167"/>
                  <a:gd name="T58" fmla="*/ 68 w 110"/>
                  <a:gd name="T59" fmla="*/ 0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0" h="167">
                    <a:moveTo>
                      <a:pt x="68" y="0"/>
                    </a:moveTo>
                    <a:lnTo>
                      <a:pt x="78" y="6"/>
                    </a:lnTo>
                    <a:lnTo>
                      <a:pt x="87" y="10"/>
                    </a:lnTo>
                    <a:lnTo>
                      <a:pt x="93" y="15"/>
                    </a:lnTo>
                    <a:lnTo>
                      <a:pt x="100" y="19"/>
                    </a:lnTo>
                    <a:lnTo>
                      <a:pt x="106" y="32"/>
                    </a:lnTo>
                    <a:lnTo>
                      <a:pt x="110" y="44"/>
                    </a:lnTo>
                    <a:lnTo>
                      <a:pt x="110" y="57"/>
                    </a:lnTo>
                    <a:lnTo>
                      <a:pt x="104" y="70"/>
                    </a:lnTo>
                    <a:lnTo>
                      <a:pt x="97" y="80"/>
                    </a:lnTo>
                    <a:lnTo>
                      <a:pt x="87" y="95"/>
                    </a:lnTo>
                    <a:lnTo>
                      <a:pt x="74" y="105"/>
                    </a:lnTo>
                    <a:lnTo>
                      <a:pt x="61" y="114"/>
                    </a:lnTo>
                    <a:lnTo>
                      <a:pt x="47" y="124"/>
                    </a:lnTo>
                    <a:lnTo>
                      <a:pt x="34" y="137"/>
                    </a:lnTo>
                    <a:lnTo>
                      <a:pt x="17" y="150"/>
                    </a:lnTo>
                    <a:lnTo>
                      <a:pt x="0" y="167"/>
                    </a:lnTo>
                    <a:lnTo>
                      <a:pt x="0" y="156"/>
                    </a:lnTo>
                    <a:lnTo>
                      <a:pt x="2" y="145"/>
                    </a:lnTo>
                    <a:lnTo>
                      <a:pt x="4" y="133"/>
                    </a:lnTo>
                    <a:lnTo>
                      <a:pt x="5" y="122"/>
                    </a:lnTo>
                    <a:lnTo>
                      <a:pt x="7" y="110"/>
                    </a:lnTo>
                    <a:lnTo>
                      <a:pt x="11" y="97"/>
                    </a:lnTo>
                    <a:lnTo>
                      <a:pt x="13" y="89"/>
                    </a:lnTo>
                    <a:lnTo>
                      <a:pt x="19" y="80"/>
                    </a:lnTo>
                    <a:lnTo>
                      <a:pt x="26" y="59"/>
                    </a:lnTo>
                    <a:lnTo>
                      <a:pt x="38" y="40"/>
                    </a:lnTo>
                    <a:lnTo>
                      <a:pt x="51" y="17"/>
                    </a:lnTo>
                    <a:lnTo>
                      <a:pt x="68" y="0"/>
                    </a:lnTo>
                    <a:lnTo>
                      <a:pt x="68" y="0"/>
                    </a:lnTo>
                    <a:close/>
                  </a:path>
                </a:pathLst>
              </a:custGeom>
              <a:solidFill>
                <a:srgbClr val="D1D1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50" name="Group 49"/>
            <p:cNvGrpSpPr/>
            <p:nvPr/>
          </p:nvGrpSpPr>
          <p:grpSpPr>
            <a:xfrm flipH="1">
              <a:off x="6425840" y="6107189"/>
              <a:ext cx="406679" cy="334464"/>
              <a:chOff x="4412594" y="3521356"/>
              <a:chExt cx="528643" cy="434771"/>
            </a:xfrm>
          </p:grpSpPr>
          <p:sp>
            <p:nvSpPr>
              <p:cNvPr id="51" name="Freeform 99"/>
              <p:cNvSpPr>
                <a:spLocks/>
              </p:cNvSpPr>
              <p:nvPr/>
            </p:nvSpPr>
            <p:spPr bwMode="auto">
              <a:xfrm>
                <a:off x="4811546" y="3521356"/>
                <a:ext cx="35819" cy="172921"/>
              </a:xfrm>
              <a:custGeom>
                <a:avLst/>
                <a:gdLst>
                  <a:gd name="T0" fmla="*/ 96 w 115"/>
                  <a:gd name="T1" fmla="*/ 0 h 559"/>
                  <a:gd name="T2" fmla="*/ 93 w 115"/>
                  <a:gd name="T3" fmla="*/ 34 h 559"/>
                  <a:gd name="T4" fmla="*/ 91 w 115"/>
                  <a:gd name="T5" fmla="*/ 69 h 559"/>
                  <a:gd name="T6" fmla="*/ 91 w 115"/>
                  <a:gd name="T7" fmla="*/ 103 h 559"/>
                  <a:gd name="T8" fmla="*/ 91 w 115"/>
                  <a:gd name="T9" fmla="*/ 137 h 559"/>
                  <a:gd name="T10" fmla="*/ 91 w 115"/>
                  <a:gd name="T11" fmla="*/ 171 h 559"/>
                  <a:gd name="T12" fmla="*/ 91 w 115"/>
                  <a:gd name="T13" fmla="*/ 207 h 559"/>
                  <a:gd name="T14" fmla="*/ 93 w 115"/>
                  <a:gd name="T15" fmla="*/ 242 h 559"/>
                  <a:gd name="T16" fmla="*/ 95 w 115"/>
                  <a:gd name="T17" fmla="*/ 278 h 559"/>
                  <a:gd name="T18" fmla="*/ 95 w 115"/>
                  <a:gd name="T19" fmla="*/ 312 h 559"/>
                  <a:gd name="T20" fmla="*/ 98 w 115"/>
                  <a:gd name="T21" fmla="*/ 348 h 559"/>
                  <a:gd name="T22" fmla="*/ 100 w 115"/>
                  <a:gd name="T23" fmla="*/ 382 h 559"/>
                  <a:gd name="T24" fmla="*/ 104 w 115"/>
                  <a:gd name="T25" fmla="*/ 418 h 559"/>
                  <a:gd name="T26" fmla="*/ 106 w 115"/>
                  <a:gd name="T27" fmla="*/ 453 h 559"/>
                  <a:gd name="T28" fmla="*/ 110 w 115"/>
                  <a:gd name="T29" fmla="*/ 489 h 559"/>
                  <a:gd name="T30" fmla="*/ 112 w 115"/>
                  <a:gd name="T31" fmla="*/ 523 h 559"/>
                  <a:gd name="T32" fmla="*/ 115 w 115"/>
                  <a:gd name="T33" fmla="*/ 559 h 559"/>
                  <a:gd name="T34" fmla="*/ 98 w 115"/>
                  <a:gd name="T35" fmla="*/ 548 h 559"/>
                  <a:gd name="T36" fmla="*/ 87 w 115"/>
                  <a:gd name="T37" fmla="*/ 531 h 559"/>
                  <a:gd name="T38" fmla="*/ 79 w 115"/>
                  <a:gd name="T39" fmla="*/ 513 h 559"/>
                  <a:gd name="T40" fmla="*/ 76 w 115"/>
                  <a:gd name="T41" fmla="*/ 498 h 559"/>
                  <a:gd name="T42" fmla="*/ 70 w 115"/>
                  <a:gd name="T43" fmla="*/ 479 h 559"/>
                  <a:gd name="T44" fmla="*/ 68 w 115"/>
                  <a:gd name="T45" fmla="*/ 460 h 559"/>
                  <a:gd name="T46" fmla="*/ 66 w 115"/>
                  <a:gd name="T47" fmla="*/ 441 h 559"/>
                  <a:gd name="T48" fmla="*/ 64 w 115"/>
                  <a:gd name="T49" fmla="*/ 424 h 559"/>
                  <a:gd name="T50" fmla="*/ 32 w 115"/>
                  <a:gd name="T51" fmla="*/ 439 h 559"/>
                  <a:gd name="T52" fmla="*/ 15 w 115"/>
                  <a:gd name="T53" fmla="*/ 468 h 559"/>
                  <a:gd name="T54" fmla="*/ 11 w 115"/>
                  <a:gd name="T55" fmla="*/ 449 h 559"/>
                  <a:gd name="T56" fmla="*/ 5 w 115"/>
                  <a:gd name="T57" fmla="*/ 432 h 559"/>
                  <a:gd name="T58" fmla="*/ 3 w 115"/>
                  <a:gd name="T59" fmla="*/ 415 h 559"/>
                  <a:gd name="T60" fmla="*/ 3 w 115"/>
                  <a:gd name="T61" fmla="*/ 397 h 559"/>
                  <a:gd name="T62" fmla="*/ 1 w 115"/>
                  <a:gd name="T63" fmla="*/ 378 h 559"/>
                  <a:gd name="T64" fmla="*/ 0 w 115"/>
                  <a:gd name="T65" fmla="*/ 361 h 559"/>
                  <a:gd name="T66" fmla="*/ 0 w 115"/>
                  <a:gd name="T67" fmla="*/ 342 h 559"/>
                  <a:gd name="T68" fmla="*/ 1 w 115"/>
                  <a:gd name="T69" fmla="*/ 325 h 559"/>
                  <a:gd name="T70" fmla="*/ 1 w 115"/>
                  <a:gd name="T71" fmla="*/ 306 h 559"/>
                  <a:gd name="T72" fmla="*/ 1 w 115"/>
                  <a:gd name="T73" fmla="*/ 287 h 559"/>
                  <a:gd name="T74" fmla="*/ 3 w 115"/>
                  <a:gd name="T75" fmla="*/ 268 h 559"/>
                  <a:gd name="T76" fmla="*/ 3 w 115"/>
                  <a:gd name="T77" fmla="*/ 251 h 559"/>
                  <a:gd name="T78" fmla="*/ 5 w 115"/>
                  <a:gd name="T79" fmla="*/ 232 h 559"/>
                  <a:gd name="T80" fmla="*/ 11 w 115"/>
                  <a:gd name="T81" fmla="*/ 213 h 559"/>
                  <a:gd name="T82" fmla="*/ 13 w 115"/>
                  <a:gd name="T83" fmla="*/ 196 h 559"/>
                  <a:gd name="T84" fmla="*/ 20 w 115"/>
                  <a:gd name="T85" fmla="*/ 179 h 559"/>
                  <a:gd name="T86" fmla="*/ 20 w 115"/>
                  <a:gd name="T87" fmla="*/ 165 h 559"/>
                  <a:gd name="T88" fmla="*/ 24 w 115"/>
                  <a:gd name="T89" fmla="*/ 154 h 559"/>
                  <a:gd name="T90" fmla="*/ 28 w 115"/>
                  <a:gd name="T91" fmla="*/ 141 h 559"/>
                  <a:gd name="T92" fmla="*/ 32 w 115"/>
                  <a:gd name="T93" fmla="*/ 129 h 559"/>
                  <a:gd name="T94" fmla="*/ 38 w 115"/>
                  <a:gd name="T95" fmla="*/ 118 h 559"/>
                  <a:gd name="T96" fmla="*/ 39 w 115"/>
                  <a:gd name="T97" fmla="*/ 107 h 559"/>
                  <a:gd name="T98" fmla="*/ 47 w 115"/>
                  <a:gd name="T99" fmla="*/ 95 h 559"/>
                  <a:gd name="T100" fmla="*/ 51 w 115"/>
                  <a:gd name="T101" fmla="*/ 84 h 559"/>
                  <a:gd name="T102" fmla="*/ 57 w 115"/>
                  <a:gd name="T103" fmla="*/ 72 h 559"/>
                  <a:gd name="T104" fmla="*/ 60 w 115"/>
                  <a:gd name="T105" fmla="*/ 61 h 559"/>
                  <a:gd name="T106" fmla="*/ 66 w 115"/>
                  <a:gd name="T107" fmla="*/ 49 h 559"/>
                  <a:gd name="T108" fmla="*/ 74 w 115"/>
                  <a:gd name="T109" fmla="*/ 40 h 559"/>
                  <a:gd name="T110" fmla="*/ 83 w 115"/>
                  <a:gd name="T111" fmla="*/ 19 h 559"/>
                  <a:gd name="T112" fmla="*/ 96 w 115"/>
                  <a:gd name="T113" fmla="*/ 0 h 559"/>
                  <a:gd name="T114" fmla="*/ 96 w 115"/>
                  <a:gd name="T115"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15" h="559">
                    <a:moveTo>
                      <a:pt x="96" y="0"/>
                    </a:moveTo>
                    <a:lnTo>
                      <a:pt x="93" y="34"/>
                    </a:lnTo>
                    <a:lnTo>
                      <a:pt x="91" y="69"/>
                    </a:lnTo>
                    <a:lnTo>
                      <a:pt x="91" y="103"/>
                    </a:lnTo>
                    <a:lnTo>
                      <a:pt x="91" y="137"/>
                    </a:lnTo>
                    <a:lnTo>
                      <a:pt x="91" y="171"/>
                    </a:lnTo>
                    <a:lnTo>
                      <a:pt x="91" y="207"/>
                    </a:lnTo>
                    <a:lnTo>
                      <a:pt x="93" y="242"/>
                    </a:lnTo>
                    <a:lnTo>
                      <a:pt x="95" y="278"/>
                    </a:lnTo>
                    <a:lnTo>
                      <a:pt x="95" y="312"/>
                    </a:lnTo>
                    <a:lnTo>
                      <a:pt x="98" y="348"/>
                    </a:lnTo>
                    <a:lnTo>
                      <a:pt x="100" y="382"/>
                    </a:lnTo>
                    <a:lnTo>
                      <a:pt x="104" y="418"/>
                    </a:lnTo>
                    <a:lnTo>
                      <a:pt x="106" y="453"/>
                    </a:lnTo>
                    <a:lnTo>
                      <a:pt x="110" y="489"/>
                    </a:lnTo>
                    <a:lnTo>
                      <a:pt x="112" y="523"/>
                    </a:lnTo>
                    <a:lnTo>
                      <a:pt x="115" y="559"/>
                    </a:lnTo>
                    <a:lnTo>
                      <a:pt x="98" y="548"/>
                    </a:lnTo>
                    <a:lnTo>
                      <a:pt x="87" y="531"/>
                    </a:lnTo>
                    <a:lnTo>
                      <a:pt x="79" y="513"/>
                    </a:lnTo>
                    <a:lnTo>
                      <a:pt x="76" y="498"/>
                    </a:lnTo>
                    <a:lnTo>
                      <a:pt x="70" y="479"/>
                    </a:lnTo>
                    <a:lnTo>
                      <a:pt x="68" y="460"/>
                    </a:lnTo>
                    <a:lnTo>
                      <a:pt x="66" y="441"/>
                    </a:lnTo>
                    <a:lnTo>
                      <a:pt x="64" y="424"/>
                    </a:lnTo>
                    <a:lnTo>
                      <a:pt x="32" y="439"/>
                    </a:lnTo>
                    <a:lnTo>
                      <a:pt x="15" y="468"/>
                    </a:lnTo>
                    <a:lnTo>
                      <a:pt x="11" y="449"/>
                    </a:lnTo>
                    <a:lnTo>
                      <a:pt x="5" y="432"/>
                    </a:lnTo>
                    <a:lnTo>
                      <a:pt x="3" y="415"/>
                    </a:lnTo>
                    <a:lnTo>
                      <a:pt x="3" y="397"/>
                    </a:lnTo>
                    <a:lnTo>
                      <a:pt x="1" y="378"/>
                    </a:lnTo>
                    <a:lnTo>
                      <a:pt x="0" y="361"/>
                    </a:lnTo>
                    <a:lnTo>
                      <a:pt x="0" y="342"/>
                    </a:lnTo>
                    <a:lnTo>
                      <a:pt x="1" y="325"/>
                    </a:lnTo>
                    <a:lnTo>
                      <a:pt x="1" y="306"/>
                    </a:lnTo>
                    <a:lnTo>
                      <a:pt x="1" y="287"/>
                    </a:lnTo>
                    <a:lnTo>
                      <a:pt x="3" y="268"/>
                    </a:lnTo>
                    <a:lnTo>
                      <a:pt x="3" y="251"/>
                    </a:lnTo>
                    <a:lnTo>
                      <a:pt x="5" y="232"/>
                    </a:lnTo>
                    <a:lnTo>
                      <a:pt x="11" y="213"/>
                    </a:lnTo>
                    <a:lnTo>
                      <a:pt x="13" y="196"/>
                    </a:lnTo>
                    <a:lnTo>
                      <a:pt x="20" y="179"/>
                    </a:lnTo>
                    <a:lnTo>
                      <a:pt x="20" y="165"/>
                    </a:lnTo>
                    <a:lnTo>
                      <a:pt x="24" y="154"/>
                    </a:lnTo>
                    <a:lnTo>
                      <a:pt x="28" y="141"/>
                    </a:lnTo>
                    <a:lnTo>
                      <a:pt x="32" y="129"/>
                    </a:lnTo>
                    <a:lnTo>
                      <a:pt x="38" y="118"/>
                    </a:lnTo>
                    <a:lnTo>
                      <a:pt x="39" y="107"/>
                    </a:lnTo>
                    <a:lnTo>
                      <a:pt x="47" y="95"/>
                    </a:lnTo>
                    <a:lnTo>
                      <a:pt x="51" y="84"/>
                    </a:lnTo>
                    <a:lnTo>
                      <a:pt x="57" y="72"/>
                    </a:lnTo>
                    <a:lnTo>
                      <a:pt x="60" y="61"/>
                    </a:lnTo>
                    <a:lnTo>
                      <a:pt x="66" y="49"/>
                    </a:lnTo>
                    <a:lnTo>
                      <a:pt x="74" y="40"/>
                    </a:lnTo>
                    <a:lnTo>
                      <a:pt x="83" y="19"/>
                    </a:lnTo>
                    <a:lnTo>
                      <a:pt x="96" y="0"/>
                    </a:lnTo>
                    <a:lnTo>
                      <a:pt x="96" y="0"/>
                    </a:lnTo>
                    <a:close/>
                  </a:path>
                </a:pathLst>
              </a:custGeom>
              <a:solidFill>
                <a:srgbClr val="B3B02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 name="Freeform 106"/>
              <p:cNvSpPr>
                <a:spLocks/>
              </p:cNvSpPr>
              <p:nvPr/>
            </p:nvSpPr>
            <p:spPr bwMode="auto">
              <a:xfrm>
                <a:off x="4866511" y="3578791"/>
                <a:ext cx="30879" cy="193301"/>
              </a:xfrm>
              <a:custGeom>
                <a:avLst/>
                <a:gdLst>
                  <a:gd name="T0" fmla="*/ 78 w 101"/>
                  <a:gd name="T1" fmla="*/ 14 h 626"/>
                  <a:gd name="T2" fmla="*/ 86 w 101"/>
                  <a:gd name="T3" fmla="*/ 42 h 626"/>
                  <a:gd name="T4" fmla="*/ 91 w 101"/>
                  <a:gd name="T5" fmla="*/ 71 h 626"/>
                  <a:gd name="T6" fmla="*/ 95 w 101"/>
                  <a:gd name="T7" fmla="*/ 99 h 626"/>
                  <a:gd name="T8" fmla="*/ 99 w 101"/>
                  <a:gd name="T9" fmla="*/ 128 h 626"/>
                  <a:gd name="T10" fmla="*/ 99 w 101"/>
                  <a:gd name="T11" fmla="*/ 156 h 626"/>
                  <a:gd name="T12" fmla="*/ 99 w 101"/>
                  <a:gd name="T13" fmla="*/ 185 h 626"/>
                  <a:gd name="T14" fmla="*/ 99 w 101"/>
                  <a:gd name="T15" fmla="*/ 215 h 626"/>
                  <a:gd name="T16" fmla="*/ 95 w 101"/>
                  <a:gd name="T17" fmla="*/ 253 h 626"/>
                  <a:gd name="T18" fmla="*/ 88 w 101"/>
                  <a:gd name="T19" fmla="*/ 303 h 626"/>
                  <a:gd name="T20" fmla="*/ 78 w 101"/>
                  <a:gd name="T21" fmla="*/ 350 h 626"/>
                  <a:gd name="T22" fmla="*/ 71 w 101"/>
                  <a:gd name="T23" fmla="*/ 400 h 626"/>
                  <a:gd name="T24" fmla="*/ 63 w 101"/>
                  <a:gd name="T25" fmla="*/ 449 h 626"/>
                  <a:gd name="T26" fmla="*/ 55 w 101"/>
                  <a:gd name="T27" fmla="*/ 499 h 626"/>
                  <a:gd name="T28" fmla="*/ 52 w 101"/>
                  <a:gd name="T29" fmla="*/ 548 h 626"/>
                  <a:gd name="T30" fmla="*/ 50 w 101"/>
                  <a:gd name="T31" fmla="*/ 599 h 626"/>
                  <a:gd name="T32" fmla="*/ 40 w 101"/>
                  <a:gd name="T33" fmla="*/ 599 h 626"/>
                  <a:gd name="T34" fmla="*/ 23 w 101"/>
                  <a:gd name="T35" fmla="*/ 546 h 626"/>
                  <a:gd name="T36" fmla="*/ 12 w 101"/>
                  <a:gd name="T37" fmla="*/ 493 h 626"/>
                  <a:gd name="T38" fmla="*/ 2 w 101"/>
                  <a:gd name="T39" fmla="*/ 436 h 626"/>
                  <a:gd name="T40" fmla="*/ 0 w 101"/>
                  <a:gd name="T41" fmla="*/ 379 h 626"/>
                  <a:gd name="T42" fmla="*/ 0 w 101"/>
                  <a:gd name="T43" fmla="*/ 322 h 626"/>
                  <a:gd name="T44" fmla="*/ 4 w 101"/>
                  <a:gd name="T45" fmla="*/ 265 h 626"/>
                  <a:gd name="T46" fmla="*/ 12 w 101"/>
                  <a:gd name="T47" fmla="*/ 208 h 626"/>
                  <a:gd name="T48" fmla="*/ 19 w 101"/>
                  <a:gd name="T49" fmla="*/ 168 h 626"/>
                  <a:gd name="T50" fmla="*/ 25 w 101"/>
                  <a:gd name="T51" fmla="*/ 145 h 626"/>
                  <a:gd name="T52" fmla="*/ 31 w 101"/>
                  <a:gd name="T53" fmla="*/ 122 h 626"/>
                  <a:gd name="T54" fmla="*/ 36 w 101"/>
                  <a:gd name="T55" fmla="*/ 99 h 626"/>
                  <a:gd name="T56" fmla="*/ 42 w 101"/>
                  <a:gd name="T57" fmla="*/ 76 h 626"/>
                  <a:gd name="T58" fmla="*/ 50 w 101"/>
                  <a:gd name="T59" fmla="*/ 54 h 626"/>
                  <a:gd name="T60" fmla="*/ 59 w 101"/>
                  <a:gd name="T61" fmla="*/ 31 h 626"/>
                  <a:gd name="T62" fmla="*/ 69 w 101"/>
                  <a:gd name="T63" fmla="*/ 10 h 626"/>
                  <a:gd name="T64" fmla="*/ 74 w 101"/>
                  <a:gd name="T65" fmla="*/ 0 h 6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1" h="626">
                    <a:moveTo>
                      <a:pt x="74" y="0"/>
                    </a:moveTo>
                    <a:lnTo>
                      <a:pt x="78" y="14"/>
                    </a:lnTo>
                    <a:lnTo>
                      <a:pt x="82" y="29"/>
                    </a:lnTo>
                    <a:lnTo>
                      <a:pt x="86" y="42"/>
                    </a:lnTo>
                    <a:lnTo>
                      <a:pt x="90" y="57"/>
                    </a:lnTo>
                    <a:lnTo>
                      <a:pt x="91" y="71"/>
                    </a:lnTo>
                    <a:lnTo>
                      <a:pt x="93" y="86"/>
                    </a:lnTo>
                    <a:lnTo>
                      <a:pt x="95" y="99"/>
                    </a:lnTo>
                    <a:lnTo>
                      <a:pt x="99" y="114"/>
                    </a:lnTo>
                    <a:lnTo>
                      <a:pt x="99" y="128"/>
                    </a:lnTo>
                    <a:lnTo>
                      <a:pt x="99" y="143"/>
                    </a:lnTo>
                    <a:lnTo>
                      <a:pt x="99" y="156"/>
                    </a:lnTo>
                    <a:lnTo>
                      <a:pt x="101" y="172"/>
                    </a:lnTo>
                    <a:lnTo>
                      <a:pt x="99" y="185"/>
                    </a:lnTo>
                    <a:lnTo>
                      <a:pt x="99" y="200"/>
                    </a:lnTo>
                    <a:lnTo>
                      <a:pt x="99" y="215"/>
                    </a:lnTo>
                    <a:lnTo>
                      <a:pt x="99" y="230"/>
                    </a:lnTo>
                    <a:lnTo>
                      <a:pt x="95" y="253"/>
                    </a:lnTo>
                    <a:lnTo>
                      <a:pt x="91" y="278"/>
                    </a:lnTo>
                    <a:lnTo>
                      <a:pt x="88" y="303"/>
                    </a:lnTo>
                    <a:lnTo>
                      <a:pt x="84" y="327"/>
                    </a:lnTo>
                    <a:lnTo>
                      <a:pt x="78" y="350"/>
                    </a:lnTo>
                    <a:lnTo>
                      <a:pt x="74" y="375"/>
                    </a:lnTo>
                    <a:lnTo>
                      <a:pt x="71" y="400"/>
                    </a:lnTo>
                    <a:lnTo>
                      <a:pt x="69" y="426"/>
                    </a:lnTo>
                    <a:lnTo>
                      <a:pt x="63" y="449"/>
                    </a:lnTo>
                    <a:lnTo>
                      <a:pt x="59" y="476"/>
                    </a:lnTo>
                    <a:lnTo>
                      <a:pt x="55" y="499"/>
                    </a:lnTo>
                    <a:lnTo>
                      <a:pt x="53" y="523"/>
                    </a:lnTo>
                    <a:lnTo>
                      <a:pt x="52" y="548"/>
                    </a:lnTo>
                    <a:lnTo>
                      <a:pt x="50" y="575"/>
                    </a:lnTo>
                    <a:lnTo>
                      <a:pt x="50" y="599"/>
                    </a:lnTo>
                    <a:lnTo>
                      <a:pt x="52" y="626"/>
                    </a:lnTo>
                    <a:lnTo>
                      <a:pt x="40" y="599"/>
                    </a:lnTo>
                    <a:lnTo>
                      <a:pt x="31" y="573"/>
                    </a:lnTo>
                    <a:lnTo>
                      <a:pt x="23" y="546"/>
                    </a:lnTo>
                    <a:lnTo>
                      <a:pt x="17" y="519"/>
                    </a:lnTo>
                    <a:lnTo>
                      <a:pt x="12" y="493"/>
                    </a:lnTo>
                    <a:lnTo>
                      <a:pt x="6" y="466"/>
                    </a:lnTo>
                    <a:lnTo>
                      <a:pt x="2" y="436"/>
                    </a:lnTo>
                    <a:lnTo>
                      <a:pt x="2" y="409"/>
                    </a:lnTo>
                    <a:lnTo>
                      <a:pt x="0" y="379"/>
                    </a:lnTo>
                    <a:lnTo>
                      <a:pt x="0" y="350"/>
                    </a:lnTo>
                    <a:lnTo>
                      <a:pt x="0" y="322"/>
                    </a:lnTo>
                    <a:lnTo>
                      <a:pt x="2" y="293"/>
                    </a:lnTo>
                    <a:lnTo>
                      <a:pt x="4" y="265"/>
                    </a:lnTo>
                    <a:lnTo>
                      <a:pt x="8" y="236"/>
                    </a:lnTo>
                    <a:lnTo>
                      <a:pt x="12" y="208"/>
                    </a:lnTo>
                    <a:lnTo>
                      <a:pt x="17" y="181"/>
                    </a:lnTo>
                    <a:lnTo>
                      <a:pt x="19" y="168"/>
                    </a:lnTo>
                    <a:lnTo>
                      <a:pt x="23" y="156"/>
                    </a:lnTo>
                    <a:lnTo>
                      <a:pt x="25" y="145"/>
                    </a:lnTo>
                    <a:lnTo>
                      <a:pt x="29" y="133"/>
                    </a:lnTo>
                    <a:lnTo>
                      <a:pt x="31" y="122"/>
                    </a:lnTo>
                    <a:lnTo>
                      <a:pt x="34" y="111"/>
                    </a:lnTo>
                    <a:lnTo>
                      <a:pt x="36" y="99"/>
                    </a:lnTo>
                    <a:lnTo>
                      <a:pt x="40" y="88"/>
                    </a:lnTo>
                    <a:lnTo>
                      <a:pt x="42" y="76"/>
                    </a:lnTo>
                    <a:lnTo>
                      <a:pt x="46" y="65"/>
                    </a:lnTo>
                    <a:lnTo>
                      <a:pt x="50" y="54"/>
                    </a:lnTo>
                    <a:lnTo>
                      <a:pt x="55" y="42"/>
                    </a:lnTo>
                    <a:lnTo>
                      <a:pt x="59" y="31"/>
                    </a:lnTo>
                    <a:lnTo>
                      <a:pt x="63" y="21"/>
                    </a:lnTo>
                    <a:lnTo>
                      <a:pt x="69" y="10"/>
                    </a:lnTo>
                    <a:lnTo>
                      <a:pt x="74" y="0"/>
                    </a:lnTo>
                    <a:lnTo>
                      <a:pt x="74" y="0"/>
                    </a:lnTo>
                    <a:close/>
                  </a:path>
                </a:pathLst>
              </a:custGeom>
              <a:solidFill>
                <a:srgbClr val="D1D1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 name="Freeform 110"/>
              <p:cNvSpPr>
                <a:spLocks/>
              </p:cNvSpPr>
              <p:nvPr/>
            </p:nvSpPr>
            <p:spPr bwMode="auto">
              <a:xfrm>
                <a:off x="4751024" y="3612139"/>
                <a:ext cx="113016" cy="326079"/>
              </a:xfrm>
              <a:custGeom>
                <a:avLst/>
                <a:gdLst>
                  <a:gd name="T0" fmla="*/ 26 w 367"/>
                  <a:gd name="T1" fmla="*/ 4 h 1055"/>
                  <a:gd name="T2" fmla="*/ 74 w 367"/>
                  <a:gd name="T3" fmla="*/ 28 h 1055"/>
                  <a:gd name="T4" fmla="*/ 108 w 367"/>
                  <a:gd name="T5" fmla="*/ 64 h 1055"/>
                  <a:gd name="T6" fmla="*/ 137 w 367"/>
                  <a:gd name="T7" fmla="*/ 110 h 1055"/>
                  <a:gd name="T8" fmla="*/ 163 w 367"/>
                  <a:gd name="T9" fmla="*/ 161 h 1055"/>
                  <a:gd name="T10" fmla="*/ 180 w 367"/>
                  <a:gd name="T11" fmla="*/ 215 h 1055"/>
                  <a:gd name="T12" fmla="*/ 201 w 367"/>
                  <a:gd name="T13" fmla="*/ 270 h 1055"/>
                  <a:gd name="T14" fmla="*/ 226 w 367"/>
                  <a:gd name="T15" fmla="*/ 319 h 1055"/>
                  <a:gd name="T16" fmla="*/ 243 w 367"/>
                  <a:gd name="T17" fmla="*/ 361 h 1055"/>
                  <a:gd name="T18" fmla="*/ 253 w 367"/>
                  <a:gd name="T19" fmla="*/ 397 h 1055"/>
                  <a:gd name="T20" fmla="*/ 260 w 367"/>
                  <a:gd name="T21" fmla="*/ 433 h 1055"/>
                  <a:gd name="T22" fmla="*/ 266 w 367"/>
                  <a:gd name="T23" fmla="*/ 473 h 1055"/>
                  <a:gd name="T24" fmla="*/ 273 w 367"/>
                  <a:gd name="T25" fmla="*/ 507 h 1055"/>
                  <a:gd name="T26" fmla="*/ 279 w 367"/>
                  <a:gd name="T27" fmla="*/ 545 h 1055"/>
                  <a:gd name="T28" fmla="*/ 287 w 367"/>
                  <a:gd name="T29" fmla="*/ 582 h 1055"/>
                  <a:gd name="T30" fmla="*/ 298 w 367"/>
                  <a:gd name="T31" fmla="*/ 622 h 1055"/>
                  <a:gd name="T32" fmla="*/ 306 w 367"/>
                  <a:gd name="T33" fmla="*/ 629 h 1055"/>
                  <a:gd name="T34" fmla="*/ 311 w 367"/>
                  <a:gd name="T35" fmla="*/ 606 h 1055"/>
                  <a:gd name="T36" fmla="*/ 313 w 367"/>
                  <a:gd name="T37" fmla="*/ 585 h 1055"/>
                  <a:gd name="T38" fmla="*/ 313 w 367"/>
                  <a:gd name="T39" fmla="*/ 561 h 1055"/>
                  <a:gd name="T40" fmla="*/ 311 w 367"/>
                  <a:gd name="T41" fmla="*/ 536 h 1055"/>
                  <a:gd name="T42" fmla="*/ 311 w 367"/>
                  <a:gd name="T43" fmla="*/ 511 h 1055"/>
                  <a:gd name="T44" fmla="*/ 310 w 367"/>
                  <a:gd name="T45" fmla="*/ 487 h 1055"/>
                  <a:gd name="T46" fmla="*/ 310 w 367"/>
                  <a:gd name="T47" fmla="*/ 464 h 1055"/>
                  <a:gd name="T48" fmla="*/ 317 w 367"/>
                  <a:gd name="T49" fmla="*/ 473 h 1055"/>
                  <a:gd name="T50" fmla="*/ 330 w 367"/>
                  <a:gd name="T51" fmla="*/ 519 h 1055"/>
                  <a:gd name="T52" fmla="*/ 342 w 367"/>
                  <a:gd name="T53" fmla="*/ 568 h 1055"/>
                  <a:gd name="T54" fmla="*/ 351 w 367"/>
                  <a:gd name="T55" fmla="*/ 616 h 1055"/>
                  <a:gd name="T56" fmla="*/ 359 w 367"/>
                  <a:gd name="T57" fmla="*/ 667 h 1055"/>
                  <a:gd name="T58" fmla="*/ 363 w 367"/>
                  <a:gd name="T59" fmla="*/ 720 h 1055"/>
                  <a:gd name="T60" fmla="*/ 365 w 367"/>
                  <a:gd name="T61" fmla="*/ 772 h 1055"/>
                  <a:gd name="T62" fmla="*/ 365 w 367"/>
                  <a:gd name="T63" fmla="*/ 825 h 1055"/>
                  <a:gd name="T64" fmla="*/ 363 w 367"/>
                  <a:gd name="T65" fmla="*/ 863 h 1055"/>
                  <a:gd name="T66" fmla="*/ 359 w 367"/>
                  <a:gd name="T67" fmla="*/ 890 h 1055"/>
                  <a:gd name="T68" fmla="*/ 355 w 367"/>
                  <a:gd name="T69" fmla="*/ 914 h 1055"/>
                  <a:gd name="T70" fmla="*/ 351 w 367"/>
                  <a:gd name="T71" fmla="*/ 941 h 1055"/>
                  <a:gd name="T72" fmla="*/ 346 w 367"/>
                  <a:gd name="T73" fmla="*/ 966 h 1055"/>
                  <a:gd name="T74" fmla="*/ 338 w 367"/>
                  <a:gd name="T75" fmla="*/ 990 h 1055"/>
                  <a:gd name="T76" fmla="*/ 330 w 367"/>
                  <a:gd name="T77" fmla="*/ 1015 h 1055"/>
                  <a:gd name="T78" fmla="*/ 323 w 367"/>
                  <a:gd name="T79" fmla="*/ 1042 h 1055"/>
                  <a:gd name="T80" fmla="*/ 311 w 367"/>
                  <a:gd name="T81" fmla="*/ 1030 h 1055"/>
                  <a:gd name="T82" fmla="*/ 300 w 367"/>
                  <a:gd name="T83" fmla="*/ 985 h 1055"/>
                  <a:gd name="T84" fmla="*/ 294 w 367"/>
                  <a:gd name="T85" fmla="*/ 933 h 1055"/>
                  <a:gd name="T86" fmla="*/ 289 w 367"/>
                  <a:gd name="T87" fmla="*/ 880 h 1055"/>
                  <a:gd name="T88" fmla="*/ 285 w 367"/>
                  <a:gd name="T89" fmla="*/ 825 h 1055"/>
                  <a:gd name="T90" fmla="*/ 281 w 367"/>
                  <a:gd name="T91" fmla="*/ 770 h 1055"/>
                  <a:gd name="T92" fmla="*/ 275 w 367"/>
                  <a:gd name="T93" fmla="*/ 715 h 1055"/>
                  <a:gd name="T94" fmla="*/ 266 w 367"/>
                  <a:gd name="T95" fmla="*/ 667 h 1055"/>
                  <a:gd name="T96" fmla="*/ 249 w 367"/>
                  <a:gd name="T97" fmla="*/ 599 h 1055"/>
                  <a:gd name="T98" fmla="*/ 226 w 367"/>
                  <a:gd name="T99" fmla="*/ 513 h 1055"/>
                  <a:gd name="T100" fmla="*/ 196 w 367"/>
                  <a:gd name="T101" fmla="*/ 431 h 1055"/>
                  <a:gd name="T102" fmla="*/ 161 w 367"/>
                  <a:gd name="T103" fmla="*/ 352 h 1055"/>
                  <a:gd name="T104" fmla="*/ 127 w 367"/>
                  <a:gd name="T105" fmla="*/ 272 h 1055"/>
                  <a:gd name="T106" fmla="*/ 89 w 367"/>
                  <a:gd name="T107" fmla="*/ 192 h 1055"/>
                  <a:gd name="T108" fmla="*/ 53 w 367"/>
                  <a:gd name="T109" fmla="*/ 112 h 1055"/>
                  <a:gd name="T110" fmla="*/ 17 w 367"/>
                  <a:gd name="T111" fmla="*/ 36 h 1055"/>
                  <a:gd name="T112" fmla="*/ 0 w 367"/>
                  <a:gd name="T113" fmla="*/ 0 h 10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67" h="1055">
                    <a:moveTo>
                      <a:pt x="0" y="0"/>
                    </a:moveTo>
                    <a:lnTo>
                      <a:pt x="26" y="4"/>
                    </a:lnTo>
                    <a:lnTo>
                      <a:pt x="51" y="15"/>
                    </a:lnTo>
                    <a:lnTo>
                      <a:pt x="74" y="28"/>
                    </a:lnTo>
                    <a:lnTo>
                      <a:pt x="93" y="45"/>
                    </a:lnTo>
                    <a:lnTo>
                      <a:pt x="108" y="64"/>
                    </a:lnTo>
                    <a:lnTo>
                      <a:pt x="125" y="87"/>
                    </a:lnTo>
                    <a:lnTo>
                      <a:pt x="137" y="110"/>
                    </a:lnTo>
                    <a:lnTo>
                      <a:pt x="154" y="137"/>
                    </a:lnTo>
                    <a:lnTo>
                      <a:pt x="163" y="161"/>
                    </a:lnTo>
                    <a:lnTo>
                      <a:pt x="173" y="188"/>
                    </a:lnTo>
                    <a:lnTo>
                      <a:pt x="180" y="215"/>
                    </a:lnTo>
                    <a:lnTo>
                      <a:pt x="192" y="243"/>
                    </a:lnTo>
                    <a:lnTo>
                      <a:pt x="201" y="270"/>
                    </a:lnTo>
                    <a:lnTo>
                      <a:pt x="215" y="296"/>
                    </a:lnTo>
                    <a:lnTo>
                      <a:pt x="226" y="319"/>
                    </a:lnTo>
                    <a:lnTo>
                      <a:pt x="239" y="344"/>
                    </a:lnTo>
                    <a:lnTo>
                      <a:pt x="243" y="361"/>
                    </a:lnTo>
                    <a:lnTo>
                      <a:pt x="249" y="378"/>
                    </a:lnTo>
                    <a:lnTo>
                      <a:pt x="253" y="397"/>
                    </a:lnTo>
                    <a:lnTo>
                      <a:pt x="256" y="416"/>
                    </a:lnTo>
                    <a:lnTo>
                      <a:pt x="260" y="433"/>
                    </a:lnTo>
                    <a:lnTo>
                      <a:pt x="264" y="454"/>
                    </a:lnTo>
                    <a:lnTo>
                      <a:pt x="266" y="473"/>
                    </a:lnTo>
                    <a:lnTo>
                      <a:pt x="272" y="490"/>
                    </a:lnTo>
                    <a:lnTo>
                      <a:pt x="273" y="507"/>
                    </a:lnTo>
                    <a:lnTo>
                      <a:pt x="279" y="526"/>
                    </a:lnTo>
                    <a:lnTo>
                      <a:pt x="279" y="545"/>
                    </a:lnTo>
                    <a:lnTo>
                      <a:pt x="285" y="564"/>
                    </a:lnTo>
                    <a:lnTo>
                      <a:pt x="287" y="582"/>
                    </a:lnTo>
                    <a:lnTo>
                      <a:pt x="292" y="601"/>
                    </a:lnTo>
                    <a:lnTo>
                      <a:pt x="298" y="622"/>
                    </a:lnTo>
                    <a:lnTo>
                      <a:pt x="304" y="641"/>
                    </a:lnTo>
                    <a:lnTo>
                      <a:pt x="306" y="629"/>
                    </a:lnTo>
                    <a:lnTo>
                      <a:pt x="310" y="616"/>
                    </a:lnTo>
                    <a:lnTo>
                      <a:pt x="311" y="606"/>
                    </a:lnTo>
                    <a:lnTo>
                      <a:pt x="313" y="597"/>
                    </a:lnTo>
                    <a:lnTo>
                      <a:pt x="313" y="585"/>
                    </a:lnTo>
                    <a:lnTo>
                      <a:pt x="313" y="572"/>
                    </a:lnTo>
                    <a:lnTo>
                      <a:pt x="313" y="561"/>
                    </a:lnTo>
                    <a:lnTo>
                      <a:pt x="313" y="551"/>
                    </a:lnTo>
                    <a:lnTo>
                      <a:pt x="311" y="536"/>
                    </a:lnTo>
                    <a:lnTo>
                      <a:pt x="311" y="526"/>
                    </a:lnTo>
                    <a:lnTo>
                      <a:pt x="311" y="511"/>
                    </a:lnTo>
                    <a:lnTo>
                      <a:pt x="311" y="500"/>
                    </a:lnTo>
                    <a:lnTo>
                      <a:pt x="310" y="487"/>
                    </a:lnTo>
                    <a:lnTo>
                      <a:pt x="310" y="475"/>
                    </a:lnTo>
                    <a:lnTo>
                      <a:pt x="310" y="464"/>
                    </a:lnTo>
                    <a:lnTo>
                      <a:pt x="311" y="454"/>
                    </a:lnTo>
                    <a:lnTo>
                      <a:pt x="317" y="473"/>
                    </a:lnTo>
                    <a:lnTo>
                      <a:pt x="325" y="498"/>
                    </a:lnTo>
                    <a:lnTo>
                      <a:pt x="330" y="519"/>
                    </a:lnTo>
                    <a:lnTo>
                      <a:pt x="338" y="544"/>
                    </a:lnTo>
                    <a:lnTo>
                      <a:pt x="342" y="568"/>
                    </a:lnTo>
                    <a:lnTo>
                      <a:pt x="348" y="591"/>
                    </a:lnTo>
                    <a:lnTo>
                      <a:pt x="351" y="616"/>
                    </a:lnTo>
                    <a:lnTo>
                      <a:pt x="357" y="642"/>
                    </a:lnTo>
                    <a:lnTo>
                      <a:pt x="359" y="667"/>
                    </a:lnTo>
                    <a:lnTo>
                      <a:pt x="361" y="694"/>
                    </a:lnTo>
                    <a:lnTo>
                      <a:pt x="363" y="720"/>
                    </a:lnTo>
                    <a:lnTo>
                      <a:pt x="367" y="747"/>
                    </a:lnTo>
                    <a:lnTo>
                      <a:pt x="365" y="772"/>
                    </a:lnTo>
                    <a:lnTo>
                      <a:pt x="365" y="798"/>
                    </a:lnTo>
                    <a:lnTo>
                      <a:pt x="365" y="825"/>
                    </a:lnTo>
                    <a:lnTo>
                      <a:pt x="365" y="852"/>
                    </a:lnTo>
                    <a:lnTo>
                      <a:pt x="363" y="863"/>
                    </a:lnTo>
                    <a:lnTo>
                      <a:pt x="361" y="876"/>
                    </a:lnTo>
                    <a:lnTo>
                      <a:pt x="359" y="890"/>
                    </a:lnTo>
                    <a:lnTo>
                      <a:pt x="359" y="903"/>
                    </a:lnTo>
                    <a:lnTo>
                      <a:pt x="355" y="914"/>
                    </a:lnTo>
                    <a:lnTo>
                      <a:pt x="353" y="928"/>
                    </a:lnTo>
                    <a:lnTo>
                      <a:pt x="351" y="941"/>
                    </a:lnTo>
                    <a:lnTo>
                      <a:pt x="349" y="954"/>
                    </a:lnTo>
                    <a:lnTo>
                      <a:pt x="346" y="966"/>
                    </a:lnTo>
                    <a:lnTo>
                      <a:pt x="342" y="977"/>
                    </a:lnTo>
                    <a:lnTo>
                      <a:pt x="338" y="990"/>
                    </a:lnTo>
                    <a:lnTo>
                      <a:pt x="336" y="1004"/>
                    </a:lnTo>
                    <a:lnTo>
                      <a:pt x="330" y="1015"/>
                    </a:lnTo>
                    <a:lnTo>
                      <a:pt x="327" y="1028"/>
                    </a:lnTo>
                    <a:lnTo>
                      <a:pt x="323" y="1042"/>
                    </a:lnTo>
                    <a:lnTo>
                      <a:pt x="319" y="1055"/>
                    </a:lnTo>
                    <a:lnTo>
                      <a:pt x="311" y="1030"/>
                    </a:lnTo>
                    <a:lnTo>
                      <a:pt x="306" y="1009"/>
                    </a:lnTo>
                    <a:lnTo>
                      <a:pt x="300" y="985"/>
                    </a:lnTo>
                    <a:lnTo>
                      <a:pt x="298" y="960"/>
                    </a:lnTo>
                    <a:lnTo>
                      <a:pt x="294" y="933"/>
                    </a:lnTo>
                    <a:lnTo>
                      <a:pt x="292" y="907"/>
                    </a:lnTo>
                    <a:lnTo>
                      <a:pt x="289" y="880"/>
                    </a:lnTo>
                    <a:lnTo>
                      <a:pt x="289" y="853"/>
                    </a:lnTo>
                    <a:lnTo>
                      <a:pt x="285" y="825"/>
                    </a:lnTo>
                    <a:lnTo>
                      <a:pt x="283" y="798"/>
                    </a:lnTo>
                    <a:lnTo>
                      <a:pt x="281" y="770"/>
                    </a:lnTo>
                    <a:lnTo>
                      <a:pt x="279" y="745"/>
                    </a:lnTo>
                    <a:lnTo>
                      <a:pt x="275" y="715"/>
                    </a:lnTo>
                    <a:lnTo>
                      <a:pt x="272" y="692"/>
                    </a:lnTo>
                    <a:lnTo>
                      <a:pt x="266" y="667"/>
                    </a:lnTo>
                    <a:lnTo>
                      <a:pt x="262" y="642"/>
                    </a:lnTo>
                    <a:lnTo>
                      <a:pt x="249" y="599"/>
                    </a:lnTo>
                    <a:lnTo>
                      <a:pt x="237" y="557"/>
                    </a:lnTo>
                    <a:lnTo>
                      <a:pt x="226" y="513"/>
                    </a:lnTo>
                    <a:lnTo>
                      <a:pt x="211" y="473"/>
                    </a:lnTo>
                    <a:lnTo>
                      <a:pt x="196" y="431"/>
                    </a:lnTo>
                    <a:lnTo>
                      <a:pt x="178" y="393"/>
                    </a:lnTo>
                    <a:lnTo>
                      <a:pt x="161" y="352"/>
                    </a:lnTo>
                    <a:lnTo>
                      <a:pt x="146" y="313"/>
                    </a:lnTo>
                    <a:lnTo>
                      <a:pt x="127" y="272"/>
                    </a:lnTo>
                    <a:lnTo>
                      <a:pt x="108" y="232"/>
                    </a:lnTo>
                    <a:lnTo>
                      <a:pt x="89" y="192"/>
                    </a:lnTo>
                    <a:lnTo>
                      <a:pt x="72" y="152"/>
                    </a:lnTo>
                    <a:lnTo>
                      <a:pt x="53" y="112"/>
                    </a:lnTo>
                    <a:lnTo>
                      <a:pt x="34" y="74"/>
                    </a:lnTo>
                    <a:lnTo>
                      <a:pt x="17" y="36"/>
                    </a:lnTo>
                    <a:lnTo>
                      <a:pt x="0" y="0"/>
                    </a:lnTo>
                    <a:lnTo>
                      <a:pt x="0" y="0"/>
                    </a:lnTo>
                    <a:close/>
                  </a:path>
                </a:pathLst>
              </a:custGeom>
              <a:solidFill>
                <a:srgbClr val="D1D1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 name="Freeform 113"/>
              <p:cNvSpPr>
                <a:spLocks/>
              </p:cNvSpPr>
              <p:nvPr/>
            </p:nvSpPr>
            <p:spPr bwMode="auto">
              <a:xfrm>
                <a:off x="4696678" y="3627579"/>
                <a:ext cx="25938" cy="81520"/>
              </a:xfrm>
              <a:custGeom>
                <a:avLst/>
                <a:gdLst>
                  <a:gd name="T0" fmla="*/ 68 w 86"/>
                  <a:gd name="T1" fmla="*/ 0 h 264"/>
                  <a:gd name="T2" fmla="*/ 70 w 86"/>
                  <a:gd name="T3" fmla="*/ 10 h 264"/>
                  <a:gd name="T4" fmla="*/ 72 w 86"/>
                  <a:gd name="T5" fmla="*/ 21 h 264"/>
                  <a:gd name="T6" fmla="*/ 74 w 86"/>
                  <a:gd name="T7" fmla="*/ 34 h 264"/>
                  <a:gd name="T8" fmla="*/ 78 w 86"/>
                  <a:gd name="T9" fmla="*/ 48 h 264"/>
                  <a:gd name="T10" fmla="*/ 80 w 86"/>
                  <a:gd name="T11" fmla="*/ 59 h 264"/>
                  <a:gd name="T12" fmla="*/ 82 w 86"/>
                  <a:gd name="T13" fmla="*/ 74 h 264"/>
                  <a:gd name="T14" fmla="*/ 84 w 86"/>
                  <a:gd name="T15" fmla="*/ 88 h 264"/>
                  <a:gd name="T16" fmla="*/ 86 w 86"/>
                  <a:gd name="T17" fmla="*/ 103 h 264"/>
                  <a:gd name="T18" fmla="*/ 84 w 86"/>
                  <a:gd name="T19" fmla="*/ 116 h 264"/>
                  <a:gd name="T20" fmla="*/ 84 w 86"/>
                  <a:gd name="T21" fmla="*/ 131 h 264"/>
                  <a:gd name="T22" fmla="*/ 84 w 86"/>
                  <a:gd name="T23" fmla="*/ 145 h 264"/>
                  <a:gd name="T24" fmla="*/ 84 w 86"/>
                  <a:gd name="T25" fmla="*/ 160 h 264"/>
                  <a:gd name="T26" fmla="*/ 80 w 86"/>
                  <a:gd name="T27" fmla="*/ 171 h 264"/>
                  <a:gd name="T28" fmla="*/ 78 w 86"/>
                  <a:gd name="T29" fmla="*/ 185 h 264"/>
                  <a:gd name="T30" fmla="*/ 74 w 86"/>
                  <a:gd name="T31" fmla="*/ 198 h 264"/>
                  <a:gd name="T32" fmla="*/ 72 w 86"/>
                  <a:gd name="T33" fmla="*/ 211 h 264"/>
                  <a:gd name="T34" fmla="*/ 65 w 86"/>
                  <a:gd name="T35" fmla="*/ 226 h 264"/>
                  <a:gd name="T36" fmla="*/ 53 w 86"/>
                  <a:gd name="T37" fmla="*/ 242 h 264"/>
                  <a:gd name="T38" fmla="*/ 40 w 86"/>
                  <a:gd name="T39" fmla="*/ 253 h 264"/>
                  <a:gd name="T40" fmla="*/ 23 w 86"/>
                  <a:gd name="T41" fmla="*/ 264 h 264"/>
                  <a:gd name="T42" fmla="*/ 23 w 86"/>
                  <a:gd name="T43" fmla="*/ 238 h 264"/>
                  <a:gd name="T44" fmla="*/ 11 w 86"/>
                  <a:gd name="T45" fmla="*/ 226 h 264"/>
                  <a:gd name="T46" fmla="*/ 6 w 86"/>
                  <a:gd name="T47" fmla="*/ 215 h 264"/>
                  <a:gd name="T48" fmla="*/ 0 w 86"/>
                  <a:gd name="T49" fmla="*/ 200 h 264"/>
                  <a:gd name="T50" fmla="*/ 0 w 86"/>
                  <a:gd name="T51" fmla="*/ 185 h 264"/>
                  <a:gd name="T52" fmla="*/ 0 w 86"/>
                  <a:gd name="T53" fmla="*/ 171 h 264"/>
                  <a:gd name="T54" fmla="*/ 0 w 86"/>
                  <a:gd name="T55" fmla="*/ 160 h 264"/>
                  <a:gd name="T56" fmla="*/ 2 w 86"/>
                  <a:gd name="T57" fmla="*/ 150 h 264"/>
                  <a:gd name="T58" fmla="*/ 8 w 86"/>
                  <a:gd name="T59" fmla="*/ 137 h 264"/>
                  <a:gd name="T60" fmla="*/ 10 w 86"/>
                  <a:gd name="T61" fmla="*/ 124 h 264"/>
                  <a:gd name="T62" fmla="*/ 15 w 86"/>
                  <a:gd name="T63" fmla="*/ 112 h 264"/>
                  <a:gd name="T64" fmla="*/ 21 w 86"/>
                  <a:gd name="T65" fmla="*/ 101 h 264"/>
                  <a:gd name="T66" fmla="*/ 27 w 86"/>
                  <a:gd name="T67" fmla="*/ 90 h 264"/>
                  <a:gd name="T68" fmla="*/ 32 w 86"/>
                  <a:gd name="T69" fmla="*/ 76 h 264"/>
                  <a:gd name="T70" fmla="*/ 38 w 86"/>
                  <a:gd name="T71" fmla="*/ 65 h 264"/>
                  <a:gd name="T72" fmla="*/ 44 w 86"/>
                  <a:gd name="T73" fmla="*/ 53 h 264"/>
                  <a:gd name="T74" fmla="*/ 49 w 86"/>
                  <a:gd name="T75" fmla="*/ 42 h 264"/>
                  <a:gd name="T76" fmla="*/ 53 w 86"/>
                  <a:gd name="T77" fmla="*/ 31 h 264"/>
                  <a:gd name="T78" fmla="*/ 59 w 86"/>
                  <a:gd name="T79" fmla="*/ 19 h 264"/>
                  <a:gd name="T80" fmla="*/ 63 w 86"/>
                  <a:gd name="T81" fmla="*/ 10 h 264"/>
                  <a:gd name="T82" fmla="*/ 68 w 86"/>
                  <a:gd name="T83" fmla="*/ 0 h 264"/>
                  <a:gd name="T84" fmla="*/ 68 w 86"/>
                  <a:gd name="T85" fmla="*/ 0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6" h="264">
                    <a:moveTo>
                      <a:pt x="68" y="0"/>
                    </a:moveTo>
                    <a:lnTo>
                      <a:pt x="70" y="10"/>
                    </a:lnTo>
                    <a:lnTo>
                      <a:pt x="72" y="21"/>
                    </a:lnTo>
                    <a:lnTo>
                      <a:pt x="74" y="34"/>
                    </a:lnTo>
                    <a:lnTo>
                      <a:pt x="78" y="48"/>
                    </a:lnTo>
                    <a:lnTo>
                      <a:pt x="80" y="59"/>
                    </a:lnTo>
                    <a:lnTo>
                      <a:pt x="82" y="74"/>
                    </a:lnTo>
                    <a:lnTo>
                      <a:pt x="84" y="88"/>
                    </a:lnTo>
                    <a:lnTo>
                      <a:pt x="86" y="103"/>
                    </a:lnTo>
                    <a:lnTo>
                      <a:pt x="84" y="116"/>
                    </a:lnTo>
                    <a:lnTo>
                      <a:pt x="84" y="131"/>
                    </a:lnTo>
                    <a:lnTo>
                      <a:pt x="84" y="145"/>
                    </a:lnTo>
                    <a:lnTo>
                      <a:pt x="84" y="160"/>
                    </a:lnTo>
                    <a:lnTo>
                      <a:pt x="80" y="171"/>
                    </a:lnTo>
                    <a:lnTo>
                      <a:pt x="78" y="185"/>
                    </a:lnTo>
                    <a:lnTo>
                      <a:pt x="74" y="198"/>
                    </a:lnTo>
                    <a:lnTo>
                      <a:pt x="72" y="211"/>
                    </a:lnTo>
                    <a:lnTo>
                      <a:pt x="65" y="226"/>
                    </a:lnTo>
                    <a:lnTo>
                      <a:pt x="53" y="242"/>
                    </a:lnTo>
                    <a:lnTo>
                      <a:pt x="40" y="253"/>
                    </a:lnTo>
                    <a:lnTo>
                      <a:pt x="23" y="264"/>
                    </a:lnTo>
                    <a:lnTo>
                      <a:pt x="23" y="238"/>
                    </a:lnTo>
                    <a:lnTo>
                      <a:pt x="11" y="226"/>
                    </a:lnTo>
                    <a:lnTo>
                      <a:pt x="6" y="215"/>
                    </a:lnTo>
                    <a:lnTo>
                      <a:pt x="0" y="200"/>
                    </a:lnTo>
                    <a:lnTo>
                      <a:pt x="0" y="185"/>
                    </a:lnTo>
                    <a:lnTo>
                      <a:pt x="0" y="171"/>
                    </a:lnTo>
                    <a:lnTo>
                      <a:pt x="0" y="160"/>
                    </a:lnTo>
                    <a:lnTo>
                      <a:pt x="2" y="150"/>
                    </a:lnTo>
                    <a:lnTo>
                      <a:pt x="8" y="137"/>
                    </a:lnTo>
                    <a:lnTo>
                      <a:pt x="10" y="124"/>
                    </a:lnTo>
                    <a:lnTo>
                      <a:pt x="15" y="112"/>
                    </a:lnTo>
                    <a:lnTo>
                      <a:pt x="21" y="101"/>
                    </a:lnTo>
                    <a:lnTo>
                      <a:pt x="27" y="90"/>
                    </a:lnTo>
                    <a:lnTo>
                      <a:pt x="32" y="76"/>
                    </a:lnTo>
                    <a:lnTo>
                      <a:pt x="38" y="65"/>
                    </a:lnTo>
                    <a:lnTo>
                      <a:pt x="44" y="53"/>
                    </a:lnTo>
                    <a:lnTo>
                      <a:pt x="49" y="42"/>
                    </a:lnTo>
                    <a:lnTo>
                      <a:pt x="53" y="31"/>
                    </a:lnTo>
                    <a:lnTo>
                      <a:pt x="59" y="19"/>
                    </a:lnTo>
                    <a:lnTo>
                      <a:pt x="63" y="10"/>
                    </a:lnTo>
                    <a:lnTo>
                      <a:pt x="68" y="0"/>
                    </a:lnTo>
                    <a:lnTo>
                      <a:pt x="68" y="0"/>
                    </a:lnTo>
                    <a:close/>
                  </a:path>
                </a:pathLst>
              </a:custGeom>
              <a:solidFill>
                <a:srgbClr val="D1D1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 name="Freeform 115"/>
              <p:cNvSpPr>
                <a:spLocks/>
              </p:cNvSpPr>
              <p:nvPr/>
            </p:nvSpPr>
            <p:spPr bwMode="auto">
              <a:xfrm>
                <a:off x="4509553" y="3668338"/>
                <a:ext cx="103135" cy="287789"/>
              </a:xfrm>
              <a:custGeom>
                <a:avLst/>
                <a:gdLst>
                  <a:gd name="T0" fmla="*/ 19 w 332"/>
                  <a:gd name="T1" fmla="*/ 12 h 932"/>
                  <a:gd name="T2" fmla="*/ 30 w 332"/>
                  <a:gd name="T3" fmla="*/ 42 h 932"/>
                  <a:gd name="T4" fmla="*/ 38 w 332"/>
                  <a:gd name="T5" fmla="*/ 78 h 932"/>
                  <a:gd name="T6" fmla="*/ 43 w 332"/>
                  <a:gd name="T7" fmla="*/ 120 h 932"/>
                  <a:gd name="T8" fmla="*/ 49 w 332"/>
                  <a:gd name="T9" fmla="*/ 164 h 932"/>
                  <a:gd name="T10" fmla="*/ 55 w 332"/>
                  <a:gd name="T11" fmla="*/ 208 h 932"/>
                  <a:gd name="T12" fmla="*/ 64 w 332"/>
                  <a:gd name="T13" fmla="*/ 249 h 932"/>
                  <a:gd name="T14" fmla="*/ 80 w 332"/>
                  <a:gd name="T15" fmla="*/ 291 h 932"/>
                  <a:gd name="T16" fmla="*/ 102 w 332"/>
                  <a:gd name="T17" fmla="*/ 346 h 932"/>
                  <a:gd name="T18" fmla="*/ 127 w 332"/>
                  <a:gd name="T19" fmla="*/ 424 h 932"/>
                  <a:gd name="T20" fmla="*/ 152 w 332"/>
                  <a:gd name="T21" fmla="*/ 502 h 932"/>
                  <a:gd name="T22" fmla="*/ 180 w 332"/>
                  <a:gd name="T23" fmla="*/ 582 h 932"/>
                  <a:gd name="T24" fmla="*/ 211 w 332"/>
                  <a:gd name="T25" fmla="*/ 660 h 932"/>
                  <a:gd name="T26" fmla="*/ 243 w 332"/>
                  <a:gd name="T27" fmla="*/ 736 h 932"/>
                  <a:gd name="T28" fmla="*/ 277 w 332"/>
                  <a:gd name="T29" fmla="*/ 814 h 932"/>
                  <a:gd name="T30" fmla="*/ 311 w 332"/>
                  <a:gd name="T31" fmla="*/ 892 h 932"/>
                  <a:gd name="T32" fmla="*/ 317 w 332"/>
                  <a:gd name="T33" fmla="*/ 930 h 932"/>
                  <a:gd name="T34" fmla="*/ 294 w 332"/>
                  <a:gd name="T35" fmla="*/ 921 h 932"/>
                  <a:gd name="T36" fmla="*/ 275 w 332"/>
                  <a:gd name="T37" fmla="*/ 907 h 932"/>
                  <a:gd name="T38" fmla="*/ 252 w 332"/>
                  <a:gd name="T39" fmla="*/ 890 h 932"/>
                  <a:gd name="T40" fmla="*/ 233 w 332"/>
                  <a:gd name="T41" fmla="*/ 867 h 932"/>
                  <a:gd name="T42" fmla="*/ 218 w 332"/>
                  <a:gd name="T43" fmla="*/ 845 h 932"/>
                  <a:gd name="T44" fmla="*/ 205 w 332"/>
                  <a:gd name="T45" fmla="*/ 818 h 932"/>
                  <a:gd name="T46" fmla="*/ 192 w 332"/>
                  <a:gd name="T47" fmla="*/ 793 h 932"/>
                  <a:gd name="T48" fmla="*/ 180 w 332"/>
                  <a:gd name="T49" fmla="*/ 769 h 932"/>
                  <a:gd name="T50" fmla="*/ 171 w 332"/>
                  <a:gd name="T51" fmla="*/ 744 h 932"/>
                  <a:gd name="T52" fmla="*/ 144 w 332"/>
                  <a:gd name="T53" fmla="*/ 692 h 932"/>
                  <a:gd name="T54" fmla="*/ 104 w 332"/>
                  <a:gd name="T55" fmla="*/ 603 h 932"/>
                  <a:gd name="T56" fmla="*/ 70 w 332"/>
                  <a:gd name="T57" fmla="*/ 514 h 932"/>
                  <a:gd name="T58" fmla="*/ 42 w 332"/>
                  <a:gd name="T59" fmla="*/ 424 h 932"/>
                  <a:gd name="T60" fmla="*/ 19 w 332"/>
                  <a:gd name="T61" fmla="*/ 331 h 932"/>
                  <a:gd name="T62" fmla="*/ 3 w 332"/>
                  <a:gd name="T63" fmla="*/ 236 h 932"/>
                  <a:gd name="T64" fmla="*/ 0 w 332"/>
                  <a:gd name="T65" fmla="*/ 143 h 932"/>
                  <a:gd name="T66" fmla="*/ 5 w 332"/>
                  <a:gd name="T67" fmla="*/ 46 h 932"/>
                  <a:gd name="T68" fmla="*/ 13 w 332"/>
                  <a:gd name="T69" fmla="*/ 0 h 9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32" h="932">
                    <a:moveTo>
                      <a:pt x="13" y="0"/>
                    </a:moveTo>
                    <a:lnTo>
                      <a:pt x="19" y="12"/>
                    </a:lnTo>
                    <a:lnTo>
                      <a:pt x="26" y="27"/>
                    </a:lnTo>
                    <a:lnTo>
                      <a:pt x="30" y="42"/>
                    </a:lnTo>
                    <a:lnTo>
                      <a:pt x="36" y="61"/>
                    </a:lnTo>
                    <a:lnTo>
                      <a:pt x="38" y="78"/>
                    </a:lnTo>
                    <a:lnTo>
                      <a:pt x="42" y="99"/>
                    </a:lnTo>
                    <a:lnTo>
                      <a:pt x="43" y="120"/>
                    </a:lnTo>
                    <a:lnTo>
                      <a:pt x="47" y="143"/>
                    </a:lnTo>
                    <a:lnTo>
                      <a:pt x="49" y="164"/>
                    </a:lnTo>
                    <a:lnTo>
                      <a:pt x="53" y="187"/>
                    </a:lnTo>
                    <a:lnTo>
                      <a:pt x="55" y="208"/>
                    </a:lnTo>
                    <a:lnTo>
                      <a:pt x="61" y="230"/>
                    </a:lnTo>
                    <a:lnTo>
                      <a:pt x="64" y="249"/>
                    </a:lnTo>
                    <a:lnTo>
                      <a:pt x="72" y="270"/>
                    </a:lnTo>
                    <a:lnTo>
                      <a:pt x="80" y="291"/>
                    </a:lnTo>
                    <a:lnTo>
                      <a:pt x="91" y="310"/>
                    </a:lnTo>
                    <a:lnTo>
                      <a:pt x="102" y="346"/>
                    </a:lnTo>
                    <a:lnTo>
                      <a:pt x="114" y="384"/>
                    </a:lnTo>
                    <a:lnTo>
                      <a:pt x="127" y="424"/>
                    </a:lnTo>
                    <a:lnTo>
                      <a:pt x="140" y="462"/>
                    </a:lnTo>
                    <a:lnTo>
                      <a:pt x="152" y="502"/>
                    </a:lnTo>
                    <a:lnTo>
                      <a:pt x="167" y="540"/>
                    </a:lnTo>
                    <a:lnTo>
                      <a:pt x="180" y="582"/>
                    </a:lnTo>
                    <a:lnTo>
                      <a:pt x="197" y="620"/>
                    </a:lnTo>
                    <a:lnTo>
                      <a:pt x="211" y="660"/>
                    </a:lnTo>
                    <a:lnTo>
                      <a:pt x="226" y="700"/>
                    </a:lnTo>
                    <a:lnTo>
                      <a:pt x="243" y="736"/>
                    </a:lnTo>
                    <a:lnTo>
                      <a:pt x="260" y="778"/>
                    </a:lnTo>
                    <a:lnTo>
                      <a:pt x="277" y="814"/>
                    </a:lnTo>
                    <a:lnTo>
                      <a:pt x="294" y="854"/>
                    </a:lnTo>
                    <a:lnTo>
                      <a:pt x="311" y="892"/>
                    </a:lnTo>
                    <a:lnTo>
                      <a:pt x="332" y="932"/>
                    </a:lnTo>
                    <a:lnTo>
                      <a:pt x="317" y="930"/>
                    </a:lnTo>
                    <a:lnTo>
                      <a:pt x="306" y="928"/>
                    </a:lnTo>
                    <a:lnTo>
                      <a:pt x="294" y="921"/>
                    </a:lnTo>
                    <a:lnTo>
                      <a:pt x="287" y="917"/>
                    </a:lnTo>
                    <a:lnTo>
                      <a:pt x="275" y="907"/>
                    </a:lnTo>
                    <a:lnTo>
                      <a:pt x="264" y="900"/>
                    </a:lnTo>
                    <a:lnTo>
                      <a:pt x="252" y="890"/>
                    </a:lnTo>
                    <a:lnTo>
                      <a:pt x="245" y="881"/>
                    </a:lnTo>
                    <a:lnTo>
                      <a:pt x="233" y="867"/>
                    </a:lnTo>
                    <a:lnTo>
                      <a:pt x="226" y="856"/>
                    </a:lnTo>
                    <a:lnTo>
                      <a:pt x="218" y="845"/>
                    </a:lnTo>
                    <a:lnTo>
                      <a:pt x="213" y="833"/>
                    </a:lnTo>
                    <a:lnTo>
                      <a:pt x="205" y="818"/>
                    </a:lnTo>
                    <a:lnTo>
                      <a:pt x="197" y="807"/>
                    </a:lnTo>
                    <a:lnTo>
                      <a:pt x="192" y="793"/>
                    </a:lnTo>
                    <a:lnTo>
                      <a:pt x="186" y="780"/>
                    </a:lnTo>
                    <a:lnTo>
                      <a:pt x="180" y="769"/>
                    </a:lnTo>
                    <a:lnTo>
                      <a:pt x="175" y="757"/>
                    </a:lnTo>
                    <a:lnTo>
                      <a:pt x="171" y="744"/>
                    </a:lnTo>
                    <a:lnTo>
                      <a:pt x="167" y="736"/>
                    </a:lnTo>
                    <a:lnTo>
                      <a:pt x="144" y="692"/>
                    </a:lnTo>
                    <a:lnTo>
                      <a:pt x="125" y="649"/>
                    </a:lnTo>
                    <a:lnTo>
                      <a:pt x="104" y="603"/>
                    </a:lnTo>
                    <a:lnTo>
                      <a:pt x="87" y="559"/>
                    </a:lnTo>
                    <a:lnTo>
                      <a:pt x="70" y="514"/>
                    </a:lnTo>
                    <a:lnTo>
                      <a:pt x="55" y="470"/>
                    </a:lnTo>
                    <a:lnTo>
                      <a:pt x="42" y="424"/>
                    </a:lnTo>
                    <a:lnTo>
                      <a:pt x="30" y="381"/>
                    </a:lnTo>
                    <a:lnTo>
                      <a:pt x="19" y="331"/>
                    </a:lnTo>
                    <a:lnTo>
                      <a:pt x="11" y="284"/>
                    </a:lnTo>
                    <a:lnTo>
                      <a:pt x="3" y="236"/>
                    </a:lnTo>
                    <a:lnTo>
                      <a:pt x="2" y="191"/>
                    </a:lnTo>
                    <a:lnTo>
                      <a:pt x="0" y="143"/>
                    </a:lnTo>
                    <a:lnTo>
                      <a:pt x="2" y="95"/>
                    </a:lnTo>
                    <a:lnTo>
                      <a:pt x="5" y="46"/>
                    </a:lnTo>
                    <a:lnTo>
                      <a:pt x="13" y="0"/>
                    </a:lnTo>
                    <a:lnTo>
                      <a:pt x="13" y="0"/>
                    </a:lnTo>
                    <a:close/>
                  </a:path>
                </a:pathLst>
              </a:custGeom>
              <a:solidFill>
                <a:srgbClr val="D1D1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 name="Freeform 116"/>
              <p:cNvSpPr>
                <a:spLocks/>
              </p:cNvSpPr>
              <p:nvPr/>
            </p:nvSpPr>
            <p:spPr bwMode="auto">
              <a:xfrm>
                <a:off x="4617011" y="3668338"/>
                <a:ext cx="42613" cy="248882"/>
              </a:xfrm>
              <a:custGeom>
                <a:avLst/>
                <a:gdLst>
                  <a:gd name="T0" fmla="*/ 42 w 137"/>
                  <a:gd name="T1" fmla="*/ 16 h 807"/>
                  <a:gd name="T2" fmla="*/ 48 w 137"/>
                  <a:gd name="T3" fmla="*/ 48 h 807"/>
                  <a:gd name="T4" fmla="*/ 52 w 137"/>
                  <a:gd name="T5" fmla="*/ 82 h 807"/>
                  <a:gd name="T6" fmla="*/ 54 w 137"/>
                  <a:gd name="T7" fmla="*/ 118 h 807"/>
                  <a:gd name="T8" fmla="*/ 54 w 137"/>
                  <a:gd name="T9" fmla="*/ 154 h 807"/>
                  <a:gd name="T10" fmla="*/ 54 w 137"/>
                  <a:gd name="T11" fmla="*/ 189 h 807"/>
                  <a:gd name="T12" fmla="*/ 56 w 137"/>
                  <a:gd name="T13" fmla="*/ 225 h 807"/>
                  <a:gd name="T14" fmla="*/ 59 w 137"/>
                  <a:gd name="T15" fmla="*/ 259 h 807"/>
                  <a:gd name="T16" fmla="*/ 65 w 137"/>
                  <a:gd name="T17" fmla="*/ 310 h 807"/>
                  <a:gd name="T18" fmla="*/ 67 w 137"/>
                  <a:gd name="T19" fmla="*/ 373 h 807"/>
                  <a:gd name="T20" fmla="*/ 71 w 137"/>
                  <a:gd name="T21" fmla="*/ 442 h 807"/>
                  <a:gd name="T22" fmla="*/ 78 w 137"/>
                  <a:gd name="T23" fmla="*/ 508 h 807"/>
                  <a:gd name="T24" fmla="*/ 88 w 137"/>
                  <a:gd name="T25" fmla="*/ 577 h 807"/>
                  <a:gd name="T26" fmla="*/ 99 w 137"/>
                  <a:gd name="T27" fmla="*/ 643 h 807"/>
                  <a:gd name="T28" fmla="*/ 113 w 137"/>
                  <a:gd name="T29" fmla="*/ 710 h 807"/>
                  <a:gd name="T30" fmla="*/ 128 w 137"/>
                  <a:gd name="T31" fmla="*/ 774 h 807"/>
                  <a:gd name="T32" fmla="*/ 122 w 137"/>
                  <a:gd name="T33" fmla="*/ 805 h 807"/>
                  <a:gd name="T34" fmla="*/ 99 w 137"/>
                  <a:gd name="T35" fmla="*/ 793 h 807"/>
                  <a:gd name="T36" fmla="*/ 82 w 137"/>
                  <a:gd name="T37" fmla="*/ 776 h 807"/>
                  <a:gd name="T38" fmla="*/ 69 w 137"/>
                  <a:gd name="T39" fmla="*/ 753 h 807"/>
                  <a:gd name="T40" fmla="*/ 58 w 137"/>
                  <a:gd name="T41" fmla="*/ 727 h 807"/>
                  <a:gd name="T42" fmla="*/ 50 w 137"/>
                  <a:gd name="T43" fmla="*/ 700 h 807"/>
                  <a:gd name="T44" fmla="*/ 44 w 137"/>
                  <a:gd name="T45" fmla="*/ 672 h 807"/>
                  <a:gd name="T46" fmla="*/ 38 w 137"/>
                  <a:gd name="T47" fmla="*/ 639 h 807"/>
                  <a:gd name="T48" fmla="*/ 33 w 137"/>
                  <a:gd name="T49" fmla="*/ 613 h 807"/>
                  <a:gd name="T50" fmla="*/ 25 w 137"/>
                  <a:gd name="T51" fmla="*/ 590 h 807"/>
                  <a:gd name="T52" fmla="*/ 19 w 137"/>
                  <a:gd name="T53" fmla="*/ 550 h 807"/>
                  <a:gd name="T54" fmla="*/ 14 w 137"/>
                  <a:gd name="T55" fmla="*/ 497 h 807"/>
                  <a:gd name="T56" fmla="*/ 8 w 137"/>
                  <a:gd name="T57" fmla="*/ 442 h 807"/>
                  <a:gd name="T58" fmla="*/ 4 w 137"/>
                  <a:gd name="T59" fmla="*/ 384 h 807"/>
                  <a:gd name="T60" fmla="*/ 2 w 137"/>
                  <a:gd name="T61" fmla="*/ 329 h 807"/>
                  <a:gd name="T62" fmla="*/ 0 w 137"/>
                  <a:gd name="T63" fmla="*/ 274 h 807"/>
                  <a:gd name="T64" fmla="*/ 0 w 137"/>
                  <a:gd name="T65" fmla="*/ 215 h 807"/>
                  <a:gd name="T66" fmla="*/ 4 w 137"/>
                  <a:gd name="T67" fmla="*/ 162 h 807"/>
                  <a:gd name="T68" fmla="*/ 10 w 137"/>
                  <a:gd name="T69" fmla="*/ 120 h 807"/>
                  <a:gd name="T70" fmla="*/ 16 w 137"/>
                  <a:gd name="T71" fmla="*/ 86 h 807"/>
                  <a:gd name="T72" fmla="*/ 23 w 137"/>
                  <a:gd name="T73" fmla="*/ 52 h 807"/>
                  <a:gd name="T74" fmla="*/ 33 w 137"/>
                  <a:gd name="T75" fmla="*/ 19 h 807"/>
                  <a:gd name="T76" fmla="*/ 38 w 137"/>
                  <a:gd name="T77" fmla="*/ 0 h 8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37" h="807">
                    <a:moveTo>
                      <a:pt x="38" y="0"/>
                    </a:moveTo>
                    <a:lnTo>
                      <a:pt x="42" y="16"/>
                    </a:lnTo>
                    <a:lnTo>
                      <a:pt x="46" y="31"/>
                    </a:lnTo>
                    <a:lnTo>
                      <a:pt x="48" y="48"/>
                    </a:lnTo>
                    <a:lnTo>
                      <a:pt x="52" y="65"/>
                    </a:lnTo>
                    <a:lnTo>
                      <a:pt x="52" y="82"/>
                    </a:lnTo>
                    <a:lnTo>
                      <a:pt x="54" y="101"/>
                    </a:lnTo>
                    <a:lnTo>
                      <a:pt x="54" y="118"/>
                    </a:lnTo>
                    <a:lnTo>
                      <a:pt x="56" y="137"/>
                    </a:lnTo>
                    <a:lnTo>
                      <a:pt x="54" y="154"/>
                    </a:lnTo>
                    <a:lnTo>
                      <a:pt x="54" y="172"/>
                    </a:lnTo>
                    <a:lnTo>
                      <a:pt x="54" y="189"/>
                    </a:lnTo>
                    <a:lnTo>
                      <a:pt x="56" y="208"/>
                    </a:lnTo>
                    <a:lnTo>
                      <a:pt x="56" y="225"/>
                    </a:lnTo>
                    <a:lnTo>
                      <a:pt x="58" y="242"/>
                    </a:lnTo>
                    <a:lnTo>
                      <a:pt x="59" y="259"/>
                    </a:lnTo>
                    <a:lnTo>
                      <a:pt x="65" y="276"/>
                    </a:lnTo>
                    <a:lnTo>
                      <a:pt x="65" y="310"/>
                    </a:lnTo>
                    <a:lnTo>
                      <a:pt x="65" y="341"/>
                    </a:lnTo>
                    <a:lnTo>
                      <a:pt x="67" y="373"/>
                    </a:lnTo>
                    <a:lnTo>
                      <a:pt x="71" y="407"/>
                    </a:lnTo>
                    <a:lnTo>
                      <a:pt x="71" y="442"/>
                    </a:lnTo>
                    <a:lnTo>
                      <a:pt x="75" y="476"/>
                    </a:lnTo>
                    <a:lnTo>
                      <a:pt x="78" y="508"/>
                    </a:lnTo>
                    <a:lnTo>
                      <a:pt x="84" y="542"/>
                    </a:lnTo>
                    <a:lnTo>
                      <a:pt x="88" y="577"/>
                    </a:lnTo>
                    <a:lnTo>
                      <a:pt x="94" y="611"/>
                    </a:lnTo>
                    <a:lnTo>
                      <a:pt x="99" y="643"/>
                    </a:lnTo>
                    <a:lnTo>
                      <a:pt x="107" y="677"/>
                    </a:lnTo>
                    <a:lnTo>
                      <a:pt x="113" y="710"/>
                    </a:lnTo>
                    <a:lnTo>
                      <a:pt x="120" y="742"/>
                    </a:lnTo>
                    <a:lnTo>
                      <a:pt x="128" y="774"/>
                    </a:lnTo>
                    <a:lnTo>
                      <a:pt x="137" y="807"/>
                    </a:lnTo>
                    <a:lnTo>
                      <a:pt x="122" y="805"/>
                    </a:lnTo>
                    <a:lnTo>
                      <a:pt x="111" y="801"/>
                    </a:lnTo>
                    <a:lnTo>
                      <a:pt x="99" y="793"/>
                    </a:lnTo>
                    <a:lnTo>
                      <a:pt x="92" y="788"/>
                    </a:lnTo>
                    <a:lnTo>
                      <a:pt x="82" y="776"/>
                    </a:lnTo>
                    <a:lnTo>
                      <a:pt x="75" y="767"/>
                    </a:lnTo>
                    <a:lnTo>
                      <a:pt x="69" y="753"/>
                    </a:lnTo>
                    <a:lnTo>
                      <a:pt x="63" y="742"/>
                    </a:lnTo>
                    <a:lnTo>
                      <a:pt x="58" y="727"/>
                    </a:lnTo>
                    <a:lnTo>
                      <a:pt x="54" y="713"/>
                    </a:lnTo>
                    <a:lnTo>
                      <a:pt x="50" y="700"/>
                    </a:lnTo>
                    <a:lnTo>
                      <a:pt x="48" y="687"/>
                    </a:lnTo>
                    <a:lnTo>
                      <a:pt x="44" y="672"/>
                    </a:lnTo>
                    <a:lnTo>
                      <a:pt x="42" y="656"/>
                    </a:lnTo>
                    <a:lnTo>
                      <a:pt x="38" y="639"/>
                    </a:lnTo>
                    <a:lnTo>
                      <a:pt x="37" y="630"/>
                    </a:lnTo>
                    <a:lnTo>
                      <a:pt x="33" y="613"/>
                    </a:lnTo>
                    <a:lnTo>
                      <a:pt x="29" y="601"/>
                    </a:lnTo>
                    <a:lnTo>
                      <a:pt x="25" y="590"/>
                    </a:lnTo>
                    <a:lnTo>
                      <a:pt x="23" y="578"/>
                    </a:lnTo>
                    <a:lnTo>
                      <a:pt x="19" y="550"/>
                    </a:lnTo>
                    <a:lnTo>
                      <a:pt x="18" y="523"/>
                    </a:lnTo>
                    <a:lnTo>
                      <a:pt x="14" y="497"/>
                    </a:lnTo>
                    <a:lnTo>
                      <a:pt x="12" y="470"/>
                    </a:lnTo>
                    <a:lnTo>
                      <a:pt x="8" y="442"/>
                    </a:lnTo>
                    <a:lnTo>
                      <a:pt x="6" y="415"/>
                    </a:lnTo>
                    <a:lnTo>
                      <a:pt x="4" y="384"/>
                    </a:lnTo>
                    <a:lnTo>
                      <a:pt x="4" y="358"/>
                    </a:lnTo>
                    <a:lnTo>
                      <a:pt x="2" y="329"/>
                    </a:lnTo>
                    <a:lnTo>
                      <a:pt x="0" y="303"/>
                    </a:lnTo>
                    <a:lnTo>
                      <a:pt x="0" y="274"/>
                    </a:lnTo>
                    <a:lnTo>
                      <a:pt x="0" y="244"/>
                    </a:lnTo>
                    <a:lnTo>
                      <a:pt x="0" y="215"/>
                    </a:lnTo>
                    <a:lnTo>
                      <a:pt x="2" y="189"/>
                    </a:lnTo>
                    <a:lnTo>
                      <a:pt x="4" y="162"/>
                    </a:lnTo>
                    <a:lnTo>
                      <a:pt x="8" y="137"/>
                    </a:lnTo>
                    <a:lnTo>
                      <a:pt x="10" y="120"/>
                    </a:lnTo>
                    <a:lnTo>
                      <a:pt x="14" y="103"/>
                    </a:lnTo>
                    <a:lnTo>
                      <a:pt x="16" y="86"/>
                    </a:lnTo>
                    <a:lnTo>
                      <a:pt x="19" y="69"/>
                    </a:lnTo>
                    <a:lnTo>
                      <a:pt x="23" y="52"/>
                    </a:lnTo>
                    <a:lnTo>
                      <a:pt x="27" y="35"/>
                    </a:lnTo>
                    <a:lnTo>
                      <a:pt x="33" y="19"/>
                    </a:lnTo>
                    <a:lnTo>
                      <a:pt x="38" y="0"/>
                    </a:lnTo>
                    <a:lnTo>
                      <a:pt x="38" y="0"/>
                    </a:lnTo>
                    <a:close/>
                  </a:path>
                </a:pathLst>
              </a:custGeom>
              <a:solidFill>
                <a:srgbClr val="D1D1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 name="Freeform 117"/>
              <p:cNvSpPr>
                <a:spLocks/>
              </p:cNvSpPr>
              <p:nvPr/>
            </p:nvSpPr>
            <p:spPr bwMode="auto">
              <a:xfrm>
                <a:off x="4731880" y="3668338"/>
                <a:ext cx="20997" cy="25938"/>
              </a:xfrm>
              <a:custGeom>
                <a:avLst/>
                <a:gdLst>
                  <a:gd name="T0" fmla="*/ 49 w 67"/>
                  <a:gd name="T1" fmla="*/ 0 h 84"/>
                  <a:gd name="T2" fmla="*/ 63 w 67"/>
                  <a:gd name="T3" fmla="*/ 10 h 84"/>
                  <a:gd name="T4" fmla="*/ 67 w 67"/>
                  <a:gd name="T5" fmla="*/ 21 h 84"/>
                  <a:gd name="T6" fmla="*/ 65 w 67"/>
                  <a:gd name="T7" fmla="*/ 31 h 84"/>
                  <a:gd name="T8" fmla="*/ 61 w 67"/>
                  <a:gd name="T9" fmla="*/ 42 h 84"/>
                  <a:gd name="T10" fmla="*/ 53 w 67"/>
                  <a:gd name="T11" fmla="*/ 50 h 84"/>
                  <a:gd name="T12" fmla="*/ 48 w 67"/>
                  <a:gd name="T13" fmla="*/ 61 h 84"/>
                  <a:gd name="T14" fmla="*/ 44 w 67"/>
                  <a:gd name="T15" fmla="*/ 73 h 84"/>
                  <a:gd name="T16" fmla="*/ 46 w 67"/>
                  <a:gd name="T17" fmla="*/ 84 h 84"/>
                  <a:gd name="T18" fmla="*/ 28 w 67"/>
                  <a:gd name="T19" fmla="*/ 82 h 84"/>
                  <a:gd name="T20" fmla="*/ 17 w 67"/>
                  <a:gd name="T21" fmla="*/ 80 h 84"/>
                  <a:gd name="T22" fmla="*/ 6 w 67"/>
                  <a:gd name="T23" fmla="*/ 73 h 84"/>
                  <a:gd name="T24" fmla="*/ 2 w 67"/>
                  <a:gd name="T25" fmla="*/ 63 h 84"/>
                  <a:gd name="T26" fmla="*/ 0 w 67"/>
                  <a:gd name="T27" fmla="*/ 52 h 84"/>
                  <a:gd name="T28" fmla="*/ 6 w 67"/>
                  <a:gd name="T29" fmla="*/ 42 h 84"/>
                  <a:gd name="T30" fmla="*/ 11 w 67"/>
                  <a:gd name="T31" fmla="*/ 29 h 84"/>
                  <a:gd name="T32" fmla="*/ 21 w 67"/>
                  <a:gd name="T33" fmla="*/ 19 h 84"/>
                  <a:gd name="T34" fmla="*/ 32 w 67"/>
                  <a:gd name="T35" fmla="*/ 6 h 84"/>
                  <a:gd name="T36" fmla="*/ 49 w 67"/>
                  <a:gd name="T37" fmla="*/ 0 h 84"/>
                  <a:gd name="T38" fmla="*/ 49 w 67"/>
                  <a:gd name="T39" fmla="*/ 0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7" h="84">
                    <a:moveTo>
                      <a:pt x="49" y="0"/>
                    </a:moveTo>
                    <a:lnTo>
                      <a:pt x="63" y="10"/>
                    </a:lnTo>
                    <a:lnTo>
                      <a:pt x="67" y="21"/>
                    </a:lnTo>
                    <a:lnTo>
                      <a:pt x="65" y="31"/>
                    </a:lnTo>
                    <a:lnTo>
                      <a:pt x="61" y="42"/>
                    </a:lnTo>
                    <a:lnTo>
                      <a:pt x="53" y="50"/>
                    </a:lnTo>
                    <a:lnTo>
                      <a:pt x="48" y="61"/>
                    </a:lnTo>
                    <a:lnTo>
                      <a:pt x="44" y="73"/>
                    </a:lnTo>
                    <a:lnTo>
                      <a:pt x="46" y="84"/>
                    </a:lnTo>
                    <a:lnTo>
                      <a:pt x="28" y="82"/>
                    </a:lnTo>
                    <a:lnTo>
                      <a:pt x="17" y="80"/>
                    </a:lnTo>
                    <a:lnTo>
                      <a:pt x="6" y="73"/>
                    </a:lnTo>
                    <a:lnTo>
                      <a:pt x="2" y="63"/>
                    </a:lnTo>
                    <a:lnTo>
                      <a:pt x="0" y="52"/>
                    </a:lnTo>
                    <a:lnTo>
                      <a:pt x="6" y="42"/>
                    </a:lnTo>
                    <a:lnTo>
                      <a:pt x="11" y="29"/>
                    </a:lnTo>
                    <a:lnTo>
                      <a:pt x="21" y="19"/>
                    </a:lnTo>
                    <a:lnTo>
                      <a:pt x="32" y="6"/>
                    </a:lnTo>
                    <a:lnTo>
                      <a:pt x="49" y="0"/>
                    </a:lnTo>
                    <a:lnTo>
                      <a:pt x="49" y="0"/>
                    </a:lnTo>
                    <a:close/>
                  </a:path>
                </a:pathLst>
              </a:custGeom>
              <a:solidFill>
                <a:srgbClr val="D1D1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Freeform 119"/>
              <p:cNvSpPr>
                <a:spLocks/>
              </p:cNvSpPr>
              <p:nvPr/>
            </p:nvSpPr>
            <p:spPr bwMode="auto">
              <a:xfrm>
                <a:off x="4896154" y="3670809"/>
                <a:ext cx="45083" cy="224179"/>
              </a:xfrm>
              <a:custGeom>
                <a:avLst/>
                <a:gdLst>
                  <a:gd name="T0" fmla="*/ 105 w 147"/>
                  <a:gd name="T1" fmla="*/ 4 h 726"/>
                  <a:gd name="T2" fmla="*/ 116 w 147"/>
                  <a:gd name="T3" fmla="*/ 25 h 726"/>
                  <a:gd name="T4" fmla="*/ 116 w 147"/>
                  <a:gd name="T5" fmla="*/ 57 h 726"/>
                  <a:gd name="T6" fmla="*/ 109 w 147"/>
                  <a:gd name="T7" fmla="*/ 87 h 726"/>
                  <a:gd name="T8" fmla="*/ 120 w 147"/>
                  <a:gd name="T9" fmla="*/ 120 h 726"/>
                  <a:gd name="T10" fmla="*/ 139 w 147"/>
                  <a:gd name="T11" fmla="*/ 158 h 726"/>
                  <a:gd name="T12" fmla="*/ 145 w 147"/>
                  <a:gd name="T13" fmla="*/ 190 h 726"/>
                  <a:gd name="T14" fmla="*/ 145 w 147"/>
                  <a:gd name="T15" fmla="*/ 215 h 726"/>
                  <a:gd name="T16" fmla="*/ 145 w 147"/>
                  <a:gd name="T17" fmla="*/ 236 h 726"/>
                  <a:gd name="T18" fmla="*/ 141 w 147"/>
                  <a:gd name="T19" fmla="*/ 262 h 726"/>
                  <a:gd name="T20" fmla="*/ 135 w 147"/>
                  <a:gd name="T21" fmla="*/ 287 h 726"/>
                  <a:gd name="T22" fmla="*/ 128 w 147"/>
                  <a:gd name="T23" fmla="*/ 312 h 726"/>
                  <a:gd name="T24" fmla="*/ 122 w 147"/>
                  <a:gd name="T25" fmla="*/ 338 h 726"/>
                  <a:gd name="T26" fmla="*/ 116 w 147"/>
                  <a:gd name="T27" fmla="*/ 363 h 726"/>
                  <a:gd name="T28" fmla="*/ 112 w 147"/>
                  <a:gd name="T29" fmla="*/ 392 h 726"/>
                  <a:gd name="T30" fmla="*/ 112 w 147"/>
                  <a:gd name="T31" fmla="*/ 424 h 726"/>
                  <a:gd name="T32" fmla="*/ 110 w 147"/>
                  <a:gd name="T33" fmla="*/ 454 h 726"/>
                  <a:gd name="T34" fmla="*/ 109 w 147"/>
                  <a:gd name="T35" fmla="*/ 489 h 726"/>
                  <a:gd name="T36" fmla="*/ 105 w 147"/>
                  <a:gd name="T37" fmla="*/ 521 h 726"/>
                  <a:gd name="T38" fmla="*/ 99 w 147"/>
                  <a:gd name="T39" fmla="*/ 551 h 726"/>
                  <a:gd name="T40" fmla="*/ 93 w 147"/>
                  <a:gd name="T41" fmla="*/ 582 h 726"/>
                  <a:gd name="T42" fmla="*/ 84 w 147"/>
                  <a:gd name="T43" fmla="*/ 612 h 726"/>
                  <a:gd name="T44" fmla="*/ 74 w 147"/>
                  <a:gd name="T45" fmla="*/ 639 h 726"/>
                  <a:gd name="T46" fmla="*/ 63 w 147"/>
                  <a:gd name="T47" fmla="*/ 664 h 726"/>
                  <a:gd name="T48" fmla="*/ 52 w 147"/>
                  <a:gd name="T49" fmla="*/ 688 h 726"/>
                  <a:gd name="T50" fmla="*/ 34 w 147"/>
                  <a:gd name="T51" fmla="*/ 711 h 726"/>
                  <a:gd name="T52" fmla="*/ 14 w 147"/>
                  <a:gd name="T53" fmla="*/ 679 h 726"/>
                  <a:gd name="T54" fmla="*/ 0 w 147"/>
                  <a:gd name="T55" fmla="*/ 586 h 726"/>
                  <a:gd name="T56" fmla="*/ 0 w 147"/>
                  <a:gd name="T57" fmla="*/ 496 h 726"/>
                  <a:gd name="T58" fmla="*/ 8 w 147"/>
                  <a:gd name="T59" fmla="*/ 403 h 726"/>
                  <a:gd name="T60" fmla="*/ 23 w 147"/>
                  <a:gd name="T61" fmla="*/ 312 h 726"/>
                  <a:gd name="T62" fmla="*/ 42 w 147"/>
                  <a:gd name="T63" fmla="*/ 222 h 726"/>
                  <a:gd name="T64" fmla="*/ 63 w 147"/>
                  <a:gd name="T65" fmla="*/ 129 h 726"/>
                  <a:gd name="T66" fmla="*/ 84 w 147"/>
                  <a:gd name="T67" fmla="*/ 42 h 726"/>
                  <a:gd name="T68" fmla="*/ 95 w 147"/>
                  <a:gd name="T69" fmla="*/ 0 h 7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47" h="726">
                    <a:moveTo>
                      <a:pt x="95" y="0"/>
                    </a:moveTo>
                    <a:lnTo>
                      <a:pt x="105" y="4"/>
                    </a:lnTo>
                    <a:lnTo>
                      <a:pt x="112" y="13"/>
                    </a:lnTo>
                    <a:lnTo>
                      <a:pt x="116" y="25"/>
                    </a:lnTo>
                    <a:lnTo>
                      <a:pt x="118" y="42"/>
                    </a:lnTo>
                    <a:lnTo>
                      <a:pt x="116" y="57"/>
                    </a:lnTo>
                    <a:lnTo>
                      <a:pt x="112" y="72"/>
                    </a:lnTo>
                    <a:lnTo>
                      <a:pt x="109" y="87"/>
                    </a:lnTo>
                    <a:lnTo>
                      <a:pt x="107" y="103"/>
                    </a:lnTo>
                    <a:lnTo>
                      <a:pt x="120" y="120"/>
                    </a:lnTo>
                    <a:lnTo>
                      <a:pt x="131" y="139"/>
                    </a:lnTo>
                    <a:lnTo>
                      <a:pt x="139" y="158"/>
                    </a:lnTo>
                    <a:lnTo>
                      <a:pt x="145" y="179"/>
                    </a:lnTo>
                    <a:lnTo>
                      <a:pt x="145" y="190"/>
                    </a:lnTo>
                    <a:lnTo>
                      <a:pt x="145" y="202"/>
                    </a:lnTo>
                    <a:lnTo>
                      <a:pt x="145" y="215"/>
                    </a:lnTo>
                    <a:lnTo>
                      <a:pt x="147" y="224"/>
                    </a:lnTo>
                    <a:lnTo>
                      <a:pt x="145" y="236"/>
                    </a:lnTo>
                    <a:lnTo>
                      <a:pt x="143" y="249"/>
                    </a:lnTo>
                    <a:lnTo>
                      <a:pt x="141" y="262"/>
                    </a:lnTo>
                    <a:lnTo>
                      <a:pt x="139" y="276"/>
                    </a:lnTo>
                    <a:lnTo>
                      <a:pt x="135" y="287"/>
                    </a:lnTo>
                    <a:lnTo>
                      <a:pt x="131" y="299"/>
                    </a:lnTo>
                    <a:lnTo>
                      <a:pt x="128" y="312"/>
                    </a:lnTo>
                    <a:lnTo>
                      <a:pt x="126" y="325"/>
                    </a:lnTo>
                    <a:lnTo>
                      <a:pt x="122" y="338"/>
                    </a:lnTo>
                    <a:lnTo>
                      <a:pt x="120" y="348"/>
                    </a:lnTo>
                    <a:lnTo>
                      <a:pt x="116" y="363"/>
                    </a:lnTo>
                    <a:lnTo>
                      <a:pt x="114" y="375"/>
                    </a:lnTo>
                    <a:lnTo>
                      <a:pt x="112" y="392"/>
                    </a:lnTo>
                    <a:lnTo>
                      <a:pt x="112" y="407"/>
                    </a:lnTo>
                    <a:lnTo>
                      <a:pt x="112" y="424"/>
                    </a:lnTo>
                    <a:lnTo>
                      <a:pt x="112" y="441"/>
                    </a:lnTo>
                    <a:lnTo>
                      <a:pt x="110" y="454"/>
                    </a:lnTo>
                    <a:lnTo>
                      <a:pt x="110" y="472"/>
                    </a:lnTo>
                    <a:lnTo>
                      <a:pt x="109" y="489"/>
                    </a:lnTo>
                    <a:lnTo>
                      <a:pt x="109" y="506"/>
                    </a:lnTo>
                    <a:lnTo>
                      <a:pt x="105" y="521"/>
                    </a:lnTo>
                    <a:lnTo>
                      <a:pt x="103" y="534"/>
                    </a:lnTo>
                    <a:lnTo>
                      <a:pt x="99" y="551"/>
                    </a:lnTo>
                    <a:lnTo>
                      <a:pt x="97" y="567"/>
                    </a:lnTo>
                    <a:lnTo>
                      <a:pt x="93" y="582"/>
                    </a:lnTo>
                    <a:lnTo>
                      <a:pt x="90" y="595"/>
                    </a:lnTo>
                    <a:lnTo>
                      <a:pt x="84" y="612"/>
                    </a:lnTo>
                    <a:lnTo>
                      <a:pt x="80" y="629"/>
                    </a:lnTo>
                    <a:lnTo>
                      <a:pt x="74" y="639"/>
                    </a:lnTo>
                    <a:lnTo>
                      <a:pt x="69" y="652"/>
                    </a:lnTo>
                    <a:lnTo>
                      <a:pt x="63" y="664"/>
                    </a:lnTo>
                    <a:lnTo>
                      <a:pt x="59" y="675"/>
                    </a:lnTo>
                    <a:lnTo>
                      <a:pt x="52" y="688"/>
                    </a:lnTo>
                    <a:lnTo>
                      <a:pt x="44" y="702"/>
                    </a:lnTo>
                    <a:lnTo>
                      <a:pt x="34" y="711"/>
                    </a:lnTo>
                    <a:lnTo>
                      <a:pt x="27" y="726"/>
                    </a:lnTo>
                    <a:lnTo>
                      <a:pt x="14" y="679"/>
                    </a:lnTo>
                    <a:lnTo>
                      <a:pt x="6" y="631"/>
                    </a:lnTo>
                    <a:lnTo>
                      <a:pt x="0" y="586"/>
                    </a:lnTo>
                    <a:lnTo>
                      <a:pt x="0" y="542"/>
                    </a:lnTo>
                    <a:lnTo>
                      <a:pt x="0" y="496"/>
                    </a:lnTo>
                    <a:lnTo>
                      <a:pt x="4" y="451"/>
                    </a:lnTo>
                    <a:lnTo>
                      <a:pt x="8" y="403"/>
                    </a:lnTo>
                    <a:lnTo>
                      <a:pt x="17" y="357"/>
                    </a:lnTo>
                    <a:lnTo>
                      <a:pt x="23" y="312"/>
                    </a:lnTo>
                    <a:lnTo>
                      <a:pt x="33" y="268"/>
                    </a:lnTo>
                    <a:lnTo>
                      <a:pt x="42" y="222"/>
                    </a:lnTo>
                    <a:lnTo>
                      <a:pt x="53" y="175"/>
                    </a:lnTo>
                    <a:lnTo>
                      <a:pt x="63" y="129"/>
                    </a:lnTo>
                    <a:lnTo>
                      <a:pt x="74" y="86"/>
                    </a:lnTo>
                    <a:lnTo>
                      <a:pt x="84" y="42"/>
                    </a:lnTo>
                    <a:lnTo>
                      <a:pt x="95" y="0"/>
                    </a:lnTo>
                    <a:lnTo>
                      <a:pt x="95" y="0"/>
                    </a:lnTo>
                    <a:close/>
                  </a:path>
                </a:pathLst>
              </a:custGeom>
              <a:solidFill>
                <a:srgbClr val="D1D1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Freeform 121"/>
              <p:cNvSpPr>
                <a:spLocks/>
              </p:cNvSpPr>
              <p:nvPr/>
            </p:nvSpPr>
            <p:spPr bwMode="auto">
              <a:xfrm>
                <a:off x="4568840" y="3676367"/>
                <a:ext cx="35202" cy="164275"/>
              </a:xfrm>
              <a:custGeom>
                <a:avLst/>
                <a:gdLst>
                  <a:gd name="T0" fmla="*/ 36 w 114"/>
                  <a:gd name="T1" fmla="*/ 10 h 532"/>
                  <a:gd name="T2" fmla="*/ 53 w 114"/>
                  <a:gd name="T3" fmla="*/ 30 h 532"/>
                  <a:gd name="T4" fmla="*/ 66 w 114"/>
                  <a:gd name="T5" fmla="*/ 53 h 532"/>
                  <a:gd name="T6" fmla="*/ 78 w 114"/>
                  <a:gd name="T7" fmla="*/ 80 h 532"/>
                  <a:gd name="T8" fmla="*/ 85 w 114"/>
                  <a:gd name="T9" fmla="*/ 110 h 532"/>
                  <a:gd name="T10" fmla="*/ 91 w 114"/>
                  <a:gd name="T11" fmla="*/ 143 h 532"/>
                  <a:gd name="T12" fmla="*/ 95 w 114"/>
                  <a:gd name="T13" fmla="*/ 177 h 532"/>
                  <a:gd name="T14" fmla="*/ 98 w 114"/>
                  <a:gd name="T15" fmla="*/ 213 h 532"/>
                  <a:gd name="T16" fmla="*/ 100 w 114"/>
                  <a:gd name="T17" fmla="*/ 249 h 532"/>
                  <a:gd name="T18" fmla="*/ 102 w 114"/>
                  <a:gd name="T19" fmla="*/ 283 h 532"/>
                  <a:gd name="T20" fmla="*/ 104 w 114"/>
                  <a:gd name="T21" fmla="*/ 319 h 532"/>
                  <a:gd name="T22" fmla="*/ 110 w 114"/>
                  <a:gd name="T23" fmla="*/ 354 h 532"/>
                  <a:gd name="T24" fmla="*/ 110 w 114"/>
                  <a:gd name="T25" fmla="*/ 380 h 532"/>
                  <a:gd name="T26" fmla="*/ 106 w 114"/>
                  <a:gd name="T27" fmla="*/ 401 h 532"/>
                  <a:gd name="T28" fmla="*/ 97 w 114"/>
                  <a:gd name="T29" fmla="*/ 432 h 532"/>
                  <a:gd name="T30" fmla="*/ 78 w 114"/>
                  <a:gd name="T31" fmla="*/ 468 h 532"/>
                  <a:gd name="T32" fmla="*/ 60 w 114"/>
                  <a:gd name="T33" fmla="*/ 496 h 532"/>
                  <a:gd name="T34" fmla="*/ 55 w 114"/>
                  <a:gd name="T35" fmla="*/ 521 h 532"/>
                  <a:gd name="T36" fmla="*/ 43 w 114"/>
                  <a:gd name="T37" fmla="*/ 515 h 532"/>
                  <a:gd name="T38" fmla="*/ 30 w 114"/>
                  <a:gd name="T39" fmla="*/ 487 h 532"/>
                  <a:gd name="T40" fmla="*/ 19 w 114"/>
                  <a:gd name="T41" fmla="*/ 453 h 532"/>
                  <a:gd name="T42" fmla="*/ 9 w 114"/>
                  <a:gd name="T43" fmla="*/ 418 h 532"/>
                  <a:gd name="T44" fmla="*/ 3 w 114"/>
                  <a:gd name="T45" fmla="*/ 384 h 532"/>
                  <a:gd name="T46" fmla="*/ 0 w 114"/>
                  <a:gd name="T47" fmla="*/ 350 h 532"/>
                  <a:gd name="T48" fmla="*/ 0 w 114"/>
                  <a:gd name="T49" fmla="*/ 314 h 532"/>
                  <a:gd name="T50" fmla="*/ 0 w 114"/>
                  <a:gd name="T51" fmla="*/ 278 h 532"/>
                  <a:gd name="T52" fmla="*/ 2 w 114"/>
                  <a:gd name="T53" fmla="*/ 243 h 532"/>
                  <a:gd name="T54" fmla="*/ 3 w 114"/>
                  <a:gd name="T55" fmla="*/ 209 h 532"/>
                  <a:gd name="T56" fmla="*/ 5 w 114"/>
                  <a:gd name="T57" fmla="*/ 177 h 532"/>
                  <a:gd name="T58" fmla="*/ 9 w 114"/>
                  <a:gd name="T59" fmla="*/ 143 h 532"/>
                  <a:gd name="T60" fmla="*/ 13 w 114"/>
                  <a:gd name="T61" fmla="*/ 108 h 532"/>
                  <a:gd name="T62" fmla="*/ 17 w 114"/>
                  <a:gd name="T63" fmla="*/ 76 h 532"/>
                  <a:gd name="T64" fmla="*/ 21 w 114"/>
                  <a:gd name="T65" fmla="*/ 46 h 532"/>
                  <a:gd name="T66" fmla="*/ 24 w 114"/>
                  <a:gd name="T67" fmla="*/ 13 h 532"/>
                  <a:gd name="T68" fmla="*/ 28 w 114"/>
                  <a:gd name="T69" fmla="*/ 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4" h="532">
                    <a:moveTo>
                      <a:pt x="28" y="0"/>
                    </a:moveTo>
                    <a:lnTo>
                      <a:pt x="36" y="10"/>
                    </a:lnTo>
                    <a:lnTo>
                      <a:pt x="45" y="19"/>
                    </a:lnTo>
                    <a:lnTo>
                      <a:pt x="53" y="30"/>
                    </a:lnTo>
                    <a:lnTo>
                      <a:pt x="60" y="42"/>
                    </a:lnTo>
                    <a:lnTo>
                      <a:pt x="66" y="53"/>
                    </a:lnTo>
                    <a:lnTo>
                      <a:pt x="72" y="67"/>
                    </a:lnTo>
                    <a:lnTo>
                      <a:pt x="78" y="80"/>
                    </a:lnTo>
                    <a:lnTo>
                      <a:pt x="83" y="95"/>
                    </a:lnTo>
                    <a:lnTo>
                      <a:pt x="85" y="110"/>
                    </a:lnTo>
                    <a:lnTo>
                      <a:pt x="89" y="126"/>
                    </a:lnTo>
                    <a:lnTo>
                      <a:pt x="91" y="143"/>
                    </a:lnTo>
                    <a:lnTo>
                      <a:pt x="95" y="160"/>
                    </a:lnTo>
                    <a:lnTo>
                      <a:pt x="95" y="177"/>
                    </a:lnTo>
                    <a:lnTo>
                      <a:pt x="97" y="196"/>
                    </a:lnTo>
                    <a:lnTo>
                      <a:pt x="98" y="213"/>
                    </a:lnTo>
                    <a:lnTo>
                      <a:pt x="100" y="230"/>
                    </a:lnTo>
                    <a:lnTo>
                      <a:pt x="100" y="249"/>
                    </a:lnTo>
                    <a:lnTo>
                      <a:pt x="102" y="266"/>
                    </a:lnTo>
                    <a:lnTo>
                      <a:pt x="102" y="283"/>
                    </a:lnTo>
                    <a:lnTo>
                      <a:pt x="104" y="300"/>
                    </a:lnTo>
                    <a:lnTo>
                      <a:pt x="104" y="319"/>
                    </a:lnTo>
                    <a:lnTo>
                      <a:pt x="108" y="337"/>
                    </a:lnTo>
                    <a:lnTo>
                      <a:pt x="110" y="354"/>
                    </a:lnTo>
                    <a:lnTo>
                      <a:pt x="114" y="373"/>
                    </a:lnTo>
                    <a:lnTo>
                      <a:pt x="110" y="380"/>
                    </a:lnTo>
                    <a:lnTo>
                      <a:pt x="108" y="392"/>
                    </a:lnTo>
                    <a:lnTo>
                      <a:pt x="106" y="401"/>
                    </a:lnTo>
                    <a:lnTo>
                      <a:pt x="104" y="411"/>
                    </a:lnTo>
                    <a:lnTo>
                      <a:pt x="97" y="432"/>
                    </a:lnTo>
                    <a:lnTo>
                      <a:pt x="91" y="451"/>
                    </a:lnTo>
                    <a:lnTo>
                      <a:pt x="78" y="468"/>
                    </a:lnTo>
                    <a:lnTo>
                      <a:pt x="66" y="487"/>
                    </a:lnTo>
                    <a:lnTo>
                      <a:pt x="60" y="496"/>
                    </a:lnTo>
                    <a:lnTo>
                      <a:pt x="59" y="508"/>
                    </a:lnTo>
                    <a:lnTo>
                      <a:pt x="55" y="521"/>
                    </a:lnTo>
                    <a:lnTo>
                      <a:pt x="55" y="532"/>
                    </a:lnTo>
                    <a:lnTo>
                      <a:pt x="43" y="515"/>
                    </a:lnTo>
                    <a:lnTo>
                      <a:pt x="36" y="502"/>
                    </a:lnTo>
                    <a:lnTo>
                      <a:pt x="30" y="487"/>
                    </a:lnTo>
                    <a:lnTo>
                      <a:pt x="24" y="470"/>
                    </a:lnTo>
                    <a:lnTo>
                      <a:pt x="19" y="453"/>
                    </a:lnTo>
                    <a:lnTo>
                      <a:pt x="13" y="435"/>
                    </a:lnTo>
                    <a:lnTo>
                      <a:pt x="9" y="418"/>
                    </a:lnTo>
                    <a:lnTo>
                      <a:pt x="7" y="405"/>
                    </a:lnTo>
                    <a:lnTo>
                      <a:pt x="3" y="384"/>
                    </a:lnTo>
                    <a:lnTo>
                      <a:pt x="2" y="367"/>
                    </a:lnTo>
                    <a:lnTo>
                      <a:pt x="0" y="350"/>
                    </a:lnTo>
                    <a:lnTo>
                      <a:pt x="0" y="335"/>
                    </a:lnTo>
                    <a:lnTo>
                      <a:pt x="0" y="314"/>
                    </a:lnTo>
                    <a:lnTo>
                      <a:pt x="0" y="297"/>
                    </a:lnTo>
                    <a:lnTo>
                      <a:pt x="0" y="278"/>
                    </a:lnTo>
                    <a:lnTo>
                      <a:pt x="2" y="260"/>
                    </a:lnTo>
                    <a:lnTo>
                      <a:pt x="2" y="243"/>
                    </a:lnTo>
                    <a:lnTo>
                      <a:pt x="2" y="226"/>
                    </a:lnTo>
                    <a:lnTo>
                      <a:pt x="3" y="209"/>
                    </a:lnTo>
                    <a:lnTo>
                      <a:pt x="5" y="192"/>
                    </a:lnTo>
                    <a:lnTo>
                      <a:pt x="5" y="177"/>
                    </a:lnTo>
                    <a:lnTo>
                      <a:pt x="7" y="160"/>
                    </a:lnTo>
                    <a:lnTo>
                      <a:pt x="9" y="143"/>
                    </a:lnTo>
                    <a:lnTo>
                      <a:pt x="13" y="126"/>
                    </a:lnTo>
                    <a:lnTo>
                      <a:pt x="13" y="108"/>
                    </a:lnTo>
                    <a:lnTo>
                      <a:pt x="17" y="91"/>
                    </a:lnTo>
                    <a:lnTo>
                      <a:pt x="17" y="76"/>
                    </a:lnTo>
                    <a:lnTo>
                      <a:pt x="21" y="63"/>
                    </a:lnTo>
                    <a:lnTo>
                      <a:pt x="21" y="46"/>
                    </a:lnTo>
                    <a:lnTo>
                      <a:pt x="24" y="29"/>
                    </a:lnTo>
                    <a:lnTo>
                      <a:pt x="24" y="13"/>
                    </a:lnTo>
                    <a:lnTo>
                      <a:pt x="28" y="0"/>
                    </a:lnTo>
                    <a:lnTo>
                      <a:pt x="28" y="0"/>
                    </a:lnTo>
                    <a:close/>
                  </a:path>
                </a:pathLst>
              </a:custGeom>
              <a:solidFill>
                <a:srgbClr val="D1D1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Freeform 123"/>
              <p:cNvSpPr>
                <a:spLocks/>
              </p:cNvSpPr>
              <p:nvPr/>
            </p:nvSpPr>
            <p:spPr bwMode="auto">
              <a:xfrm>
                <a:off x="4742996" y="3694277"/>
                <a:ext cx="33967" cy="77814"/>
              </a:xfrm>
              <a:custGeom>
                <a:avLst/>
                <a:gdLst>
                  <a:gd name="T0" fmla="*/ 72 w 110"/>
                  <a:gd name="T1" fmla="*/ 0 h 253"/>
                  <a:gd name="T2" fmla="*/ 90 w 110"/>
                  <a:gd name="T3" fmla="*/ 17 h 253"/>
                  <a:gd name="T4" fmla="*/ 101 w 110"/>
                  <a:gd name="T5" fmla="*/ 36 h 253"/>
                  <a:gd name="T6" fmla="*/ 103 w 110"/>
                  <a:gd name="T7" fmla="*/ 46 h 253"/>
                  <a:gd name="T8" fmla="*/ 107 w 110"/>
                  <a:gd name="T9" fmla="*/ 59 h 253"/>
                  <a:gd name="T10" fmla="*/ 109 w 110"/>
                  <a:gd name="T11" fmla="*/ 69 h 253"/>
                  <a:gd name="T12" fmla="*/ 110 w 110"/>
                  <a:gd name="T13" fmla="*/ 80 h 253"/>
                  <a:gd name="T14" fmla="*/ 107 w 110"/>
                  <a:gd name="T15" fmla="*/ 89 h 253"/>
                  <a:gd name="T16" fmla="*/ 105 w 110"/>
                  <a:gd name="T17" fmla="*/ 103 h 253"/>
                  <a:gd name="T18" fmla="*/ 103 w 110"/>
                  <a:gd name="T19" fmla="*/ 112 h 253"/>
                  <a:gd name="T20" fmla="*/ 101 w 110"/>
                  <a:gd name="T21" fmla="*/ 124 h 253"/>
                  <a:gd name="T22" fmla="*/ 95 w 110"/>
                  <a:gd name="T23" fmla="*/ 135 h 253"/>
                  <a:gd name="T24" fmla="*/ 90 w 110"/>
                  <a:gd name="T25" fmla="*/ 148 h 253"/>
                  <a:gd name="T26" fmla="*/ 84 w 110"/>
                  <a:gd name="T27" fmla="*/ 160 h 253"/>
                  <a:gd name="T28" fmla="*/ 80 w 110"/>
                  <a:gd name="T29" fmla="*/ 173 h 253"/>
                  <a:gd name="T30" fmla="*/ 74 w 110"/>
                  <a:gd name="T31" fmla="*/ 183 h 253"/>
                  <a:gd name="T32" fmla="*/ 69 w 110"/>
                  <a:gd name="T33" fmla="*/ 194 h 253"/>
                  <a:gd name="T34" fmla="*/ 63 w 110"/>
                  <a:gd name="T35" fmla="*/ 203 h 253"/>
                  <a:gd name="T36" fmla="*/ 57 w 110"/>
                  <a:gd name="T37" fmla="*/ 217 h 253"/>
                  <a:gd name="T38" fmla="*/ 46 w 110"/>
                  <a:gd name="T39" fmla="*/ 236 h 253"/>
                  <a:gd name="T40" fmla="*/ 34 w 110"/>
                  <a:gd name="T41" fmla="*/ 253 h 253"/>
                  <a:gd name="T42" fmla="*/ 21 w 110"/>
                  <a:gd name="T43" fmla="*/ 245 h 253"/>
                  <a:gd name="T44" fmla="*/ 14 w 110"/>
                  <a:gd name="T45" fmla="*/ 238 h 253"/>
                  <a:gd name="T46" fmla="*/ 6 w 110"/>
                  <a:gd name="T47" fmla="*/ 230 h 253"/>
                  <a:gd name="T48" fmla="*/ 4 w 110"/>
                  <a:gd name="T49" fmla="*/ 223 h 253"/>
                  <a:gd name="T50" fmla="*/ 0 w 110"/>
                  <a:gd name="T51" fmla="*/ 211 h 253"/>
                  <a:gd name="T52" fmla="*/ 0 w 110"/>
                  <a:gd name="T53" fmla="*/ 202 h 253"/>
                  <a:gd name="T54" fmla="*/ 0 w 110"/>
                  <a:gd name="T55" fmla="*/ 192 h 253"/>
                  <a:gd name="T56" fmla="*/ 2 w 110"/>
                  <a:gd name="T57" fmla="*/ 183 h 253"/>
                  <a:gd name="T58" fmla="*/ 2 w 110"/>
                  <a:gd name="T59" fmla="*/ 169 h 253"/>
                  <a:gd name="T60" fmla="*/ 6 w 110"/>
                  <a:gd name="T61" fmla="*/ 160 h 253"/>
                  <a:gd name="T62" fmla="*/ 8 w 110"/>
                  <a:gd name="T63" fmla="*/ 148 h 253"/>
                  <a:gd name="T64" fmla="*/ 12 w 110"/>
                  <a:gd name="T65" fmla="*/ 139 h 253"/>
                  <a:gd name="T66" fmla="*/ 15 w 110"/>
                  <a:gd name="T67" fmla="*/ 129 h 253"/>
                  <a:gd name="T68" fmla="*/ 19 w 110"/>
                  <a:gd name="T69" fmla="*/ 120 h 253"/>
                  <a:gd name="T70" fmla="*/ 23 w 110"/>
                  <a:gd name="T71" fmla="*/ 107 h 253"/>
                  <a:gd name="T72" fmla="*/ 29 w 110"/>
                  <a:gd name="T73" fmla="*/ 97 h 253"/>
                  <a:gd name="T74" fmla="*/ 31 w 110"/>
                  <a:gd name="T75" fmla="*/ 86 h 253"/>
                  <a:gd name="T76" fmla="*/ 34 w 110"/>
                  <a:gd name="T77" fmla="*/ 76 h 253"/>
                  <a:gd name="T78" fmla="*/ 36 w 110"/>
                  <a:gd name="T79" fmla="*/ 65 h 253"/>
                  <a:gd name="T80" fmla="*/ 40 w 110"/>
                  <a:gd name="T81" fmla="*/ 55 h 253"/>
                  <a:gd name="T82" fmla="*/ 44 w 110"/>
                  <a:gd name="T83" fmla="*/ 34 h 253"/>
                  <a:gd name="T84" fmla="*/ 46 w 110"/>
                  <a:gd name="T85" fmla="*/ 15 h 253"/>
                  <a:gd name="T86" fmla="*/ 72 w 110"/>
                  <a:gd name="T87" fmla="*/ 0 h 253"/>
                  <a:gd name="T88" fmla="*/ 72 w 110"/>
                  <a:gd name="T89" fmla="*/ 0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10" h="253">
                    <a:moveTo>
                      <a:pt x="72" y="0"/>
                    </a:moveTo>
                    <a:lnTo>
                      <a:pt x="90" y="17"/>
                    </a:lnTo>
                    <a:lnTo>
                      <a:pt x="101" y="36"/>
                    </a:lnTo>
                    <a:lnTo>
                      <a:pt x="103" y="46"/>
                    </a:lnTo>
                    <a:lnTo>
                      <a:pt x="107" y="59"/>
                    </a:lnTo>
                    <a:lnTo>
                      <a:pt x="109" y="69"/>
                    </a:lnTo>
                    <a:lnTo>
                      <a:pt x="110" y="80"/>
                    </a:lnTo>
                    <a:lnTo>
                      <a:pt x="107" y="89"/>
                    </a:lnTo>
                    <a:lnTo>
                      <a:pt x="105" y="103"/>
                    </a:lnTo>
                    <a:lnTo>
                      <a:pt x="103" y="112"/>
                    </a:lnTo>
                    <a:lnTo>
                      <a:pt x="101" y="124"/>
                    </a:lnTo>
                    <a:lnTo>
                      <a:pt x="95" y="135"/>
                    </a:lnTo>
                    <a:lnTo>
                      <a:pt x="90" y="148"/>
                    </a:lnTo>
                    <a:lnTo>
                      <a:pt x="84" y="160"/>
                    </a:lnTo>
                    <a:lnTo>
                      <a:pt x="80" y="173"/>
                    </a:lnTo>
                    <a:lnTo>
                      <a:pt x="74" y="183"/>
                    </a:lnTo>
                    <a:lnTo>
                      <a:pt x="69" y="194"/>
                    </a:lnTo>
                    <a:lnTo>
                      <a:pt x="63" y="203"/>
                    </a:lnTo>
                    <a:lnTo>
                      <a:pt x="57" y="217"/>
                    </a:lnTo>
                    <a:lnTo>
                      <a:pt x="46" y="236"/>
                    </a:lnTo>
                    <a:lnTo>
                      <a:pt x="34" y="253"/>
                    </a:lnTo>
                    <a:lnTo>
                      <a:pt x="21" y="245"/>
                    </a:lnTo>
                    <a:lnTo>
                      <a:pt x="14" y="238"/>
                    </a:lnTo>
                    <a:lnTo>
                      <a:pt x="6" y="230"/>
                    </a:lnTo>
                    <a:lnTo>
                      <a:pt x="4" y="223"/>
                    </a:lnTo>
                    <a:lnTo>
                      <a:pt x="0" y="211"/>
                    </a:lnTo>
                    <a:lnTo>
                      <a:pt x="0" y="202"/>
                    </a:lnTo>
                    <a:lnTo>
                      <a:pt x="0" y="192"/>
                    </a:lnTo>
                    <a:lnTo>
                      <a:pt x="2" y="183"/>
                    </a:lnTo>
                    <a:lnTo>
                      <a:pt x="2" y="169"/>
                    </a:lnTo>
                    <a:lnTo>
                      <a:pt x="6" y="160"/>
                    </a:lnTo>
                    <a:lnTo>
                      <a:pt x="8" y="148"/>
                    </a:lnTo>
                    <a:lnTo>
                      <a:pt x="12" y="139"/>
                    </a:lnTo>
                    <a:lnTo>
                      <a:pt x="15" y="129"/>
                    </a:lnTo>
                    <a:lnTo>
                      <a:pt x="19" y="120"/>
                    </a:lnTo>
                    <a:lnTo>
                      <a:pt x="23" y="107"/>
                    </a:lnTo>
                    <a:lnTo>
                      <a:pt x="29" y="97"/>
                    </a:lnTo>
                    <a:lnTo>
                      <a:pt x="31" y="86"/>
                    </a:lnTo>
                    <a:lnTo>
                      <a:pt x="34" y="76"/>
                    </a:lnTo>
                    <a:lnTo>
                      <a:pt x="36" y="65"/>
                    </a:lnTo>
                    <a:lnTo>
                      <a:pt x="40" y="55"/>
                    </a:lnTo>
                    <a:lnTo>
                      <a:pt x="44" y="34"/>
                    </a:lnTo>
                    <a:lnTo>
                      <a:pt x="46" y="15"/>
                    </a:lnTo>
                    <a:lnTo>
                      <a:pt x="72" y="0"/>
                    </a:lnTo>
                    <a:lnTo>
                      <a:pt x="72" y="0"/>
                    </a:lnTo>
                    <a:close/>
                  </a:path>
                </a:pathLst>
              </a:custGeom>
              <a:solidFill>
                <a:srgbClr val="D1D1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 name="Freeform 125"/>
              <p:cNvSpPr>
                <a:spLocks/>
              </p:cNvSpPr>
              <p:nvPr/>
            </p:nvSpPr>
            <p:spPr bwMode="auto">
              <a:xfrm>
                <a:off x="4652212" y="3706628"/>
                <a:ext cx="162422" cy="218621"/>
              </a:xfrm>
              <a:custGeom>
                <a:avLst/>
                <a:gdLst>
                  <a:gd name="T0" fmla="*/ 70 w 524"/>
                  <a:gd name="T1" fmla="*/ 23 h 707"/>
                  <a:gd name="T2" fmla="*/ 121 w 524"/>
                  <a:gd name="T3" fmla="*/ 72 h 707"/>
                  <a:gd name="T4" fmla="*/ 172 w 524"/>
                  <a:gd name="T5" fmla="*/ 123 h 707"/>
                  <a:gd name="T6" fmla="*/ 224 w 524"/>
                  <a:gd name="T7" fmla="*/ 177 h 707"/>
                  <a:gd name="T8" fmla="*/ 273 w 524"/>
                  <a:gd name="T9" fmla="*/ 230 h 707"/>
                  <a:gd name="T10" fmla="*/ 321 w 524"/>
                  <a:gd name="T11" fmla="*/ 285 h 707"/>
                  <a:gd name="T12" fmla="*/ 364 w 524"/>
                  <a:gd name="T13" fmla="*/ 342 h 707"/>
                  <a:gd name="T14" fmla="*/ 404 w 524"/>
                  <a:gd name="T15" fmla="*/ 399 h 707"/>
                  <a:gd name="T16" fmla="*/ 433 w 524"/>
                  <a:gd name="T17" fmla="*/ 447 h 707"/>
                  <a:gd name="T18" fmla="*/ 452 w 524"/>
                  <a:gd name="T19" fmla="*/ 477 h 707"/>
                  <a:gd name="T20" fmla="*/ 469 w 524"/>
                  <a:gd name="T21" fmla="*/ 511 h 707"/>
                  <a:gd name="T22" fmla="*/ 482 w 524"/>
                  <a:gd name="T23" fmla="*/ 547 h 707"/>
                  <a:gd name="T24" fmla="*/ 496 w 524"/>
                  <a:gd name="T25" fmla="*/ 584 h 707"/>
                  <a:gd name="T26" fmla="*/ 507 w 524"/>
                  <a:gd name="T27" fmla="*/ 618 h 707"/>
                  <a:gd name="T28" fmla="*/ 515 w 524"/>
                  <a:gd name="T29" fmla="*/ 652 h 707"/>
                  <a:gd name="T30" fmla="*/ 518 w 524"/>
                  <a:gd name="T31" fmla="*/ 688 h 707"/>
                  <a:gd name="T32" fmla="*/ 515 w 524"/>
                  <a:gd name="T33" fmla="*/ 694 h 707"/>
                  <a:gd name="T34" fmla="*/ 499 w 524"/>
                  <a:gd name="T35" fmla="*/ 669 h 707"/>
                  <a:gd name="T36" fmla="*/ 482 w 524"/>
                  <a:gd name="T37" fmla="*/ 644 h 707"/>
                  <a:gd name="T38" fmla="*/ 467 w 524"/>
                  <a:gd name="T39" fmla="*/ 622 h 707"/>
                  <a:gd name="T40" fmla="*/ 450 w 524"/>
                  <a:gd name="T41" fmla="*/ 597 h 707"/>
                  <a:gd name="T42" fmla="*/ 433 w 524"/>
                  <a:gd name="T43" fmla="*/ 574 h 707"/>
                  <a:gd name="T44" fmla="*/ 416 w 524"/>
                  <a:gd name="T45" fmla="*/ 547 h 707"/>
                  <a:gd name="T46" fmla="*/ 399 w 524"/>
                  <a:gd name="T47" fmla="*/ 527 h 707"/>
                  <a:gd name="T48" fmla="*/ 366 w 524"/>
                  <a:gd name="T49" fmla="*/ 479 h 707"/>
                  <a:gd name="T50" fmla="*/ 317 w 524"/>
                  <a:gd name="T51" fmla="*/ 414 h 707"/>
                  <a:gd name="T52" fmla="*/ 267 w 524"/>
                  <a:gd name="T53" fmla="*/ 352 h 707"/>
                  <a:gd name="T54" fmla="*/ 218 w 524"/>
                  <a:gd name="T55" fmla="*/ 289 h 707"/>
                  <a:gd name="T56" fmla="*/ 169 w 524"/>
                  <a:gd name="T57" fmla="*/ 228 h 707"/>
                  <a:gd name="T58" fmla="*/ 119 w 524"/>
                  <a:gd name="T59" fmla="*/ 165 h 707"/>
                  <a:gd name="T60" fmla="*/ 70 w 524"/>
                  <a:gd name="T61" fmla="*/ 104 h 707"/>
                  <a:gd name="T62" fmla="*/ 22 w 524"/>
                  <a:gd name="T63" fmla="*/ 44 h 707"/>
                  <a:gd name="T64" fmla="*/ 45 w 524"/>
                  <a:gd name="T65" fmla="*/ 0 h 7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24" h="707">
                    <a:moveTo>
                      <a:pt x="45" y="0"/>
                    </a:moveTo>
                    <a:lnTo>
                      <a:pt x="70" y="23"/>
                    </a:lnTo>
                    <a:lnTo>
                      <a:pt x="96" y="47"/>
                    </a:lnTo>
                    <a:lnTo>
                      <a:pt x="121" y="72"/>
                    </a:lnTo>
                    <a:lnTo>
                      <a:pt x="148" y="99"/>
                    </a:lnTo>
                    <a:lnTo>
                      <a:pt x="172" y="123"/>
                    </a:lnTo>
                    <a:lnTo>
                      <a:pt x="199" y="150"/>
                    </a:lnTo>
                    <a:lnTo>
                      <a:pt x="224" y="177"/>
                    </a:lnTo>
                    <a:lnTo>
                      <a:pt x="250" y="203"/>
                    </a:lnTo>
                    <a:lnTo>
                      <a:pt x="273" y="230"/>
                    </a:lnTo>
                    <a:lnTo>
                      <a:pt x="298" y="257"/>
                    </a:lnTo>
                    <a:lnTo>
                      <a:pt x="321" y="285"/>
                    </a:lnTo>
                    <a:lnTo>
                      <a:pt x="344" y="316"/>
                    </a:lnTo>
                    <a:lnTo>
                      <a:pt x="364" y="342"/>
                    </a:lnTo>
                    <a:lnTo>
                      <a:pt x="385" y="371"/>
                    </a:lnTo>
                    <a:lnTo>
                      <a:pt x="404" y="399"/>
                    </a:lnTo>
                    <a:lnTo>
                      <a:pt x="425" y="431"/>
                    </a:lnTo>
                    <a:lnTo>
                      <a:pt x="433" y="447"/>
                    </a:lnTo>
                    <a:lnTo>
                      <a:pt x="442" y="464"/>
                    </a:lnTo>
                    <a:lnTo>
                      <a:pt x="452" y="477"/>
                    </a:lnTo>
                    <a:lnTo>
                      <a:pt x="461" y="494"/>
                    </a:lnTo>
                    <a:lnTo>
                      <a:pt x="469" y="511"/>
                    </a:lnTo>
                    <a:lnTo>
                      <a:pt x="477" y="530"/>
                    </a:lnTo>
                    <a:lnTo>
                      <a:pt x="482" y="547"/>
                    </a:lnTo>
                    <a:lnTo>
                      <a:pt x="492" y="565"/>
                    </a:lnTo>
                    <a:lnTo>
                      <a:pt x="496" y="584"/>
                    </a:lnTo>
                    <a:lnTo>
                      <a:pt x="499" y="601"/>
                    </a:lnTo>
                    <a:lnTo>
                      <a:pt x="507" y="618"/>
                    </a:lnTo>
                    <a:lnTo>
                      <a:pt x="511" y="635"/>
                    </a:lnTo>
                    <a:lnTo>
                      <a:pt x="515" y="652"/>
                    </a:lnTo>
                    <a:lnTo>
                      <a:pt x="518" y="671"/>
                    </a:lnTo>
                    <a:lnTo>
                      <a:pt x="518" y="688"/>
                    </a:lnTo>
                    <a:lnTo>
                      <a:pt x="524" y="707"/>
                    </a:lnTo>
                    <a:lnTo>
                      <a:pt x="515" y="694"/>
                    </a:lnTo>
                    <a:lnTo>
                      <a:pt x="507" y="681"/>
                    </a:lnTo>
                    <a:lnTo>
                      <a:pt x="499" y="669"/>
                    </a:lnTo>
                    <a:lnTo>
                      <a:pt x="492" y="658"/>
                    </a:lnTo>
                    <a:lnTo>
                      <a:pt x="482" y="644"/>
                    </a:lnTo>
                    <a:lnTo>
                      <a:pt x="475" y="633"/>
                    </a:lnTo>
                    <a:lnTo>
                      <a:pt x="467" y="622"/>
                    </a:lnTo>
                    <a:lnTo>
                      <a:pt x="459" y="610"/>
                    </a:lnTo>
                    <a:lnTo>
                      <a:pt x="450" y="597"/>
                    </a:lnTo>
                    <a:lnTo>
                      <a:pt x="442" y="584"/>
                    </a:lnTo>
                    <a:lnTo>
                      <a:pt x="433" y="574"/>
                    </a:lnTo>
                    <a:lnTo>
                      <a:pt x="425" y="563"/>
                    </a:lnTo>
                    <a:lnTo>
                      <a:pt x="416" y="547"/>
                    </a:lnTo>
                    <a:lnTo>
                      <a:pt x="408" y="538"/>
                    </a:lnTo>
                    <a:lnTo>
                      <a:pt x="399" y="527"/>
                    </a:lnTo>
                    <a:lnTo>
                      <a:pt x="391" y="513"/>
                    </a:lnTo>
                    <a:lnTo>
                      <a:pt x="366" y="479"/>
                    </a:lnTo>
                    <a:lnTo>
                      <a:pt x="342" y="449"/>
                    </a:lnTo>
                    <a:lnTo>
                      <a:pt x="317" y="414"/>
                    </a:lnTo>
                    <a:lnTo>
                      <a:pt x="294" y="382"/>
                    </a:lnTo>
                    <a:lnTo>
                      <a:pt x="267" y="352"/>
                    </a:lnTo>
                    <a:lnTo>
                      <a:pt x="245" y="319"/>
                    </a:lnTo>
                    <a:lnTo>
                      <a:pt x="218" y="289"/>
                    </a:lnTo>
                    <a:lnTo>
                      <a:pt x="195" y="258"/>
                    </a:lnTo>
                    <a:lnTo>
                      <a:pt x="169" y="228"/>
                    </a:lnTo>
                    <a:lnTo>
                      <a:pt x="144" y="196"/>
                    </a:lnTo>
                    <a:lnTo>
                      <a:pt x="119" y="165"/>
                    </a:lnTo>
                    <a:lnTo>
                      <a:pt x="95" y="133"/>
                    </a:lnTo>
                    <a:lnTo>
                      <a:pt x="70" y="104"/>
                    </a:lnTo>
                    <a:lnTo>
                      <a:pt x="45" y="72"/>
                    </a:lnTo>
                    <a:lnTo>
                      <a:pt x="22" y="44"/>
                    </a:lnTo>
                    <a:lnTo>
                      <a:pt x="0" y="17"/>
                    </a:lnTo>
                    <a:lnTo>
                      <a:pt x="45" y="0"/>
                    </a:lnTo>
                    <a:lnTo>
                      <a:pt x="45" y="0"/>
                    </a:lnTo>
                    <a:close/>
                  </a:path>
                </a:pathLst>
              </a:custGeom>
              <a:solidFill>
                <a:srgbClr val="D1D1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 name="Freeform 126"/>
              <p:cNvSpPr>
                <a:spLocks/>
              </p:cNvSpPr>
              <p:nvPr/>
            </p:nvSpPr>
            <p:spPr bwMode="auto">
              <a:xfrm>
                <a:off x="4466323" y="3724538"/>
                <a:ext cx="31496" cy="93871"/>
              </a:xfrm>
              <a:custGeom>
                <a:avLst/>
                <a:gdLst>
                  <a:gd name="T0" fmla="*/ 17 w 103"/>
                  <a:gd name="T1" fmla="*/ 0 h 304"/>
                  <a:gd name="T2" fmla="*/ 27 w 103"/>
                  <a:gd name="T3" fmla="*/ 13 h 304"/>
                  <a:gd name="T4" fmla="*/ 38 w 103"/>
                  <a:gd name="T5" fmla="*/ 30 h 304"/>
                  <a:gd name="T6" fmla="*/ 42 w 103"/>
                  <a:gd name="T7" fmla="*/ 40 h 304"/>
                  <a:gd name="T8" fmla="*/ 48 w 103"/>
                  <a:gd name="T9" fmla="*/ 47 h 304"/>
                  <a:gd name="T10" fmla="*/ 53 w 103"/>
                  <a:gd name="T11" fmla="*/ 59 h 304"/>
                  <a:gd name="T12" fmla="*/ 59 w 103"/>
                  <a:gd name="T13" fmla="*/ 70 h 304"/>
                  <a:gd name="T14" fmla="*/ 63 w 103"/>
                  <a:gd name="T15" fmla="*/ 80 h 304"/>
                  <a:gd name="T16" fmla="*/ 68 w 103"/>
                  <a:gd name="T17" fmla="*/ 91 h 304"/>
                  <a:gd name="T18" fmla="*/ 74 w 103"/>
                  <a:gd name="T19" fmla="*/ 101 h 304"/>
                  <a:gd name="T20" fmla="*/ 80 w 103"/>
                  <a:gd name="T21" fmla="*/ 112 h 304"/>
                  <a:gd name="T22" fmla="*/ 84 w 103"/>
                  <a:gd name="T23" fmla="*/ 124 h 304"/>
                  <a:gd name="T24" fmla="*/ 87 w 103"/>
                  <a:gd name="T25" fmla="*/ 137 h 304"/>
                  <a:gd name="T26" fmla="*/ 91 w 103"/>
                  <a:gd name="T27" fmla="*/ 146 h 304"/>
                  <a:gd name="T28" fmla="*/ 97 w 103"/>
                  <a:gd name="T29" fmla="*/ 158 h 304"/>
                  <a:gd name="T30" fmla="*/ 99 w 103"/>
                  <a:gd name="T31" fmla="*/ 171 h 304"/>
                  <a:gd name="T32" fmla="*/ 101 w 103"/>
                  <a:gd name="T33" fmla="*/ 184 h 304"/>
                  <a:gd name="T34" fmla="*/ 101 w 103"/>
                  <a:gd name="T35" fmla="*/ 198 h 304"/>
                  <a:gd name="T36" fmla="*/ 103 w 103"/>
                  <a:gd name="T37" fmla="*/ 215 h 304"/>
                  <a:gd name="T38" fmla="*/ 101 w 103"/>
                  <a:gd name="T39" fmla="*/ 226 h 304"/>
                  <a:gd name="T40" fmla="*/ 99 w 103"/>
                  <a:gd name="T41" fmla="*/ 241 h 304"/>
                  <a:gd name="T42" fmla="*/ 93 w 103"/>
                  <a:gd name="T43" fmla="*/ 253 h 304"/>
                  <a:gd name="T44" fmla="*/ 89 w 103"/>
                  <a:gd name="T45" fmla="*/ 270 h 304"/>
                  <a:gd name="T46" fmla="*/ 84 w 103"/>
                  <a:gd name="T47" fmla="*/ 278 h 304"/>
                  <a:gd name="T48" fmla="*/ 78 w 103"/>
                  <a:gd name="T49" fmla="*/ 287 h 304"/>
                  <a:gd name="T50" fmla="*/ 68 w 103"/>
                  <a:gd name="T51" fmla="*/ 297 h 304"/>
                  <a:gd name="T52" fmla="*/ 59 w 103"/>
                  <a:gd name="T53" fmla="*/ 304 h 304"/>
                  <a:gd name="T54" fmla="*/ 57 w 103"/>
                  <a:gd name="T55" fmla="*/ 289 h 304"/>
                  <a:gd name="T56" fmla="*/ 57 w 103"/>
                  <a:gd name="T57" fmla="*/ 278 h 304"/>
                  <a:gd name="T58" fmla="*/ 55 w 103"/>
                  <a:gd name="T59" fmla="*/ 262 h 304"/>
                  <a:gd name="T60" fmla="*/ 53 w 103"/>
                  <a:gd name="T61" fmla="*/ 251 h 304"/>
                  <a:gd name="T62" fmla="*/ 49 w 103"/>
                  <a:gd name="T63" fmla="*/ 234 h 304"/>
                  <a:gd name="T64" fmla="*/ 46 w 103"/>
                  <a:gd name="T65" fmla="*/ 224 h 304"/>
                  <a:gd name="T66" fmla="*/ 42 w 103"/>
                  <a:gd name="T67" fmla="*/ 207 h 304"/>
                  <a:gd name="T68" fmla="*/ 38 w 103"/>
                  <a:gd name="T69" fmla="*/ 198 h 304"/>
                  <a:gd name="T70" fmla="*/ 32 w 103"/>
                  <a:gd name="T71" fmla="*/ 181 h 304"/>
                  <a:gd name="T72" fmla="*/ 27 w 103"/>
                  <a:gd name="T73" fmla="*/ 167 h 304"/>
                  <a:gd name="T74" fmla="*/ 23 w 103"/>
                  <a:gd name="T75" fmla="*/ 154 h 304"/>
                  <a:gd name="T76" fmla="*/ 19 w 103"/>
                  <a:gd name="T77" fmla="*/ 141 h 304"/>
                  <a:gd name="T78" fmla="*/ 13 w 103"/>
                  <a:gd name="T79" fmla="*/ 127 h 304"/>
                  <a:gd name="T80" fmla="*/ 10 w 103"/>
                  <a:gd name="T81" fmla="*/ 114 h 304"/>
                  <a:gd name="T82" fmla="*/ 6 w 103"/>
                  <a:gd name="T83" fmla="*/ 101 h 304"/>
                  <a:gd name="T84" fmla="*/ 6 w 103"/>
                  <a:gd name="T85" fmla="*/ 91 h 304"/>
                  <a:gd name="T86" fmla="*/ 2 w 103"/>
                  <a:gd name="T87" fmla="*/ 76 h 304"/>
                  <a:gd name="T88" fmla="*/ 0 w 103"/>
                  <a:gd name="T89" fmla="*/ 65 h 304"/>
                  <a:gd name="T90" fmla="*/ 0 w 103"/>
                  <a:gd name="T91" fmla="*/ 51 h 304"/>
                  <a:gd name="T92" fmla="*/ 0 w 103"/>
                  <a:gd name="T93" fmla="*/ 40 h 304"/>
                  <a:gd name="T94" fmla="*/ 0 w 103"/>
                  <a:gd name="T95" fmla="*/ 30 h 304"/>
                  <a:gd name="T96" fmla="*/ 6 w 103"/>
                  <a:gd name="T97" fmla="*/ 17 h 304"/>
                  <a:gd name="T98" fmla="*/ 10 w 103"/>
                  <a:gd name="T99" fmla="*/ 8 h 304"/>
                  <a:gd name="T100" fmla="*/ 17 w 103"/>
                  <a:gd name="T101" fmla="*/ 0 h 304"/>
                  <a:gd name="T102" fmla="*/ 17 w 103"/>
                  <a:gd name="T103" fmla="*/ 0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03" h="304">
                    <a:moveTo>
                      <a:pt x="17" y="0"/>
                    </a:moveTo>
                    <a:lnTo>
                      <a:pt x="27" y="13"/>
                    </a:lnTo>
                    <a:lnTo>
                      <a:pt x="38" y="30"/>
                    </a:lnTo>
                    <a:lnTo>
                      <a:pt x="42" y="40"/>
                    </a:lnTo>
                    <a:lnTo>
                      <a:pt x="48" y="47"/>
                    </a:lnTo>
                    <a:lnTo>
                      <a:pt x="53" y="59"/>
                    </a:lnTo>
                    <a:lnTo>
                      <a:pt x="59" y="70"/>
                    </a:lnTo>
                    <a:lnTo>
                      <a:pt x="63" y="80"/>
                    </a:lnTo>
                    <a:lnTo>
                      <a:pt x="68" y="91"/>
                    </a:lnTo>
                    <a:lnTo>
                      <a:pt x="74" y="101"/>
                    </a:lnTo>
                    <a:lnTo>
                      <a:pt x="80" y="112"/>
                    </a:lnTo>
                    <a:lnTo>
                      <a:pt x="84" y="124"/>
                    </a:lnTo>
                    <a:lnTo>
                      <a:pt x="87" y="137"/>
                    </a:lnTo>
                    <a:lnTo>
                      <a:pt x="91" y="146"/>
                    </a:lnTo>
                    <a:lnTo>
                      <a:pt x="97" y="158"/>
                    </a:lnTo>
                    <a:lnTo>
                      <a:pt x="99" y="171"/>
                    </a:lnTo>
                    <a:lnTo>
                      <a:pt x="101" y="184"/>
                    </a:lnTo>
                    <a:lnTo>
                      <a:pt x="101" y="198"/>
                    </a:lnTo>
                    <a:lnTo>
                      <a:pt x="103" y="215"/>
                    </a:lnTo>
                    <a:lnTo>
                      <a:pt x="101" y="226"/>
                    </a:lnTo>
                    <a:lnTo>
                      <a:pt x="99" y="241"/>
                    </a:lnTo>
                    <a:lnTo>
                      <a:pt x="93" y="253"/>
                    </a:lnTo>
                    <a:lnTo>
                      <a:pt x="89" y="270"/>
                    </a:lnTo>
                    <a:lnTo>
                      <a:pt x="84" y="278"/>
                    </a:lnTo>
                    <a:lnTo>
                      <a:pt x="78" y="287"/>
                    </a:lnTo>
                    <a:lnTo>
                      <a:pt x="68" y="297"/>
                    </a:lnTo>
                    <a:lnTo>
                      <a:pt x="59" y="304"/>
                    </a:lnTo>
                    <a:lnTo>
                      <a:pt x="57" y="289"/>
                    </a:lnTo>
                    <a:lnTo>
                      <a:pt x="57" y="278"/>
                    </a:lnTo>
                    <a:lnTo>
                      <a:pt x="55" y="262"/>
                    </a:lnTo>
                    <a:lnTo>
                      <a:pt x="53" y="251"/>
                    </a:lnTo>
                    <a:lnTo>
                      <a:pt x="49" y="234"/>
                    </a:lnTo>
                    <a:lnTo>
                      <a:pt x="46" y="224"/>
                    </a:lnTo>
                    <a:lnTo>
                      <a:pt x="42" y="207"/>
                    </a:lnTo>
                    <a:lnTo>
                      <a:pt x="38" y="198"/>
                    </a:lnTo>
                    <a:lnTo>
                      <a:pt x="32" y="181"/>
                    </a:lnTo>
                    <a:lnTo>
                      <a:pt x="27" y="167"/>
                    </a:lnTo>
                    <a:lnTo>
                      <a:pt x="23" y="154"/>
                    </a:lnTo>
                    <a:lnTo>
                      <a:pt x="19" y="141"/>
                    </a:lnTo>
                    <a:lnTo>
                      <a:pt x="13" y="127"/>
                    </a:lnTo>
                    <a:lnTo>
                      <a:pt x="10" y="114"/>
                    </a:lnTo>
                    <a:lnTo>
                      <a:pt x="6" y="101"/>
                    </a:lnTo>
                    <a:lnTo>
                      <a:pt x="6" y="91"/>
                    </a:lnTo>
                    <a:lnTo>
                      <a:pt x="2" y="76"/>
                    </a:lnTo>
                    <a:lnTo>
                      <a:pt x="0" y="65"/>
                    </a:lnTo>
                    <a:lnTo>
                      <a:pt x="0" y="51"/>
                    </a:lnTo>
                    <a:lnTo>
                      <a:pt x="0" y="40"/>
                    </a:lnTo>
                    <a:lnTo>
                      <a:pt x="0" y="30"/>
                    </a:lnTo>
                    <a:lnTo>
                      <a:pt x="6" y="17"/>
                    </a:lnTo>
                    <a:lnTo>
                      <a:pt x="10" y="8"/>
                    </a:lnTo>
                    <a:lnTo>
                      <a:pt x="17" y="0"/>
                    </a:lnTo>
                    <a:lnTo>
                      <a:pt x="17" y="0"/>
                    </a:lnTo>
                    <a:close/>
                  </a:path>
                </a:pathLst>
              </a:custGeom>
              <a:solidFill>
                <a:srgbClr val="B3B02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 name="Freeform 130"/>
              <p:cNvSpPr>
                <a:spLocks/>
              </p:cNvSpPr>
              <p:nvPr/>
            </p:nvSpPr>
            <p:spPr bwMode="auto">
              <a:xfrm>
                <a:off x="4788696" y="3747388"/>
                <a:ext cx="20997" cy="101900"/>
              </a:xfrm>
              <a:custGeom>
                <a:avLst/>
                <a:gdLst>
                  <a:gd name="T0" fmla="*/ 8 w 69"/>
                  <a:gd name="T1" fmla="*/ 0 h 329"/>
                  <a:gd name="T2" fmla="*/ 19 w 69"/>
                  <a:gd name="T3" fmla="*/ 6 h 329"/>
                  <a:gd name="T4" fmla="*/ 31 w 69"/>
                  <a:gd name="T5" fmla="*/ 19 h 329"/>
                  <a:gd name="T6" fmla="*/ 37 w 69"/>
                  <a:gd name="T7" fmla="*/ 29 h 329"/>
                  <a:gd name="T8" fmla="*/ 42 w 69"/>
                  <a:gd name="T9" fmla="*/ 46 h 329"/>
                  <a:gd name="T10" fmla="*/ 48 w 69"/>
                  <a:gd name="T11" fmla="*/ 57 h 329"/>
                  <a:gd name="T12" fmla="*/ 52 w 69"/>
                  <a:gd name="T13" fmla="*/ 74 h 329"/>
                  <a:gd name="T14" fmla="*/ 52 w 69"/>
                  <a:gd name="T15" fmla="*/ 91 h 329"/>
                  <a:gd name="T16" fmla="*/ 57 w 69"/>
                  <a:gd name="T17" fmla="*/ 110 h 329"/>
                  <a:gd name="T18" fmla="*/ 56 w 69"/>
                  <a:gd name="T19" fmla="*/ 120 h 329"/>
                  <a:gd name="T20" fmla="*/ 56 w 69"/>
                  <a:gd name="T21" fmla="*/ 133 h 329"/>
                  <a:gd name="T22" fmla="*/ 56 w 69"/>
                  <a:gd name="T23" fmla="*/ 143 h 329"/>
                  <a:gd name="T24" fmla="*/ 56 w 69"/>
                  <a:gd name="T25" fmla="*/ 152 h 329"/>
                  <a:gd name="T26" fmla="*/ 56 w 69"/>
                  <a:gd name="T27" fmla="*/ 162 h 329"/>
                  <a:gd name="T28" fmla="*/ 56 w 69"/>
                  <a:gd name="T29" fmla="*/ 175 h 329"/>
                  <a:gd name="T30" fmla="*/ 56 w 69"/>
                  <a:gd name="T31" fmla="*/ 186 h 329"/>
                  <a:gd name="T32" fmla="*/ 56 w 69"/>
                  <a:gd name="T33" fmla="*/ 196 h 329"/>
                  <a:gd name="T34" fmla="*/ 56 w 69"/>
                  <a:gd name="T35" fmla="*/ 205 h 329"/>
                  <a:gd name="T36" fmla="*/ 56 w 69"/>
                  <a:gd name="T37" fmla="*/ 219 h 329"/>
                  <a:gd name="T38" fmla="*/ 56 w 69"/>
                  <a:gd name="T39" fmla="*/ 228 h 329"/>
                  <a:gd name="T40" fmla="*/ 57 w 69"/>
                  <a:gd name="T41" fmla="*/ 240 h 329"/>
                  <a:gd name="T42" fmla="*/ 59 w 69"/>
                  <a:gd name="T43" fmla="*/ 257 h 329"/>
                  <a:gd name="T44" fmla="*/ 65 w 69"/>
                  <a:gd name="T45" fmla="*/ 276 h 329"/>
                  <a:gd name="T46" fmla="*/ 65 w 69"/>
                  <a:gd name="T47" fmla="*/ 289 h 329"/>
                  <a:gd name="T48" fmla="*/ 65 w 69"/>
                  <a:gd name="T49" fmla="*/ 302 h 329"/>
                  <a:gd name="T50" fmla="*/ 65 w 69"/>
                  <a:gd name="T51" fmla="*/ 316 h 329"/>
                  <a:gd name="T52" fmla="*/ 69 w 69"/>
                  <a:gd name="T53" fmla="*/ 329 h 329"/>
                  <a:gd name="T54" fmla="*/ 59 w 69"/>
                  <a:gd name="T55" fmla="*/ 320 h 329"/>
                  <a:gd name="T56" fmla="*/ 56 w 69"/>
                  <a:gd name="T57" fmla="*/ 308 h 329"/>
                  <a:gd name="T58" fmla="*/ 50 w 69"/>
                  <a:gd name="T59" fmla="*/ 295 h 329"/>
                  <a:gd name="T60" fmla="*/ 42 w 69"/>
                  <a:gd name="T61" fmla="*/ 283 h 329"/>
                  <a:gd name="T62" fmla="*/ 38 w 69"/>
                  <a:gd name="T63" fmla="*/ 272 h 329"/>
                  <a:gd name="T64" fmla="*/ 33 w 69"/>
                  <a:gd name="T65" fmla="*/ 259 h 329"/>
                  <a:gd name="T66" fmla="*/ 29 w 69"/>
                  <a:gd name="T67" fmla="*/ 247 h 329"/>
                  <a:gd name="T68" fmla="*/ 25 w 69"/>
                  <a:gd name="T69" fmla="*/ 234 h 329"/>
                  <a:gd name="T70" fmla="*/ 19 w 69"/>
                  <a:gd name="T71" fmla="*/ 223 h 329"/>
                  <a:gd name="T72" fmla="*/ 16 w 69"/>
                  <a:gd name="T73" fmla="*/ 207 h 329"/>
                  <a:gd name="T74" fmla="*/ 14 w 69"/>
                  <a:gd name="T75" fmla="*/ 196 h 329"/>
                  <a:gd name="T76" fmla="*/ 12 w 69"/>
                  <a:gd name="T77" fmla="*/ 181 h 329"/>
                  <a:gd name="T78" fmla="*/ 8 w 69"/>
                  <a:gd name="T79" fmla="*/ 169 h 329"/>
                  <a:gd name="T80" fmla="*/ 6 w 69"/>
                  <a:gd name="T81" fmla="*/ 154 h 329"/>
                  <a:gd name="T82" fmla="*/ 4 w 69"/>
                  <a:gd name="T83" fmla="*/ 143 h 329"/>
                  <a:gd name="T84" fmla="*/ 4 w 69"/>
                  <a:gd name="T85" fmla="*/ 131 h 329"/>
                  <a:gd name="T86" fmla="*/ 2 w 69"/>
                  <a:gd name="T87" fmla="*/ 114 h 329"/>
                  <a:gd name="T88" fmla="*/ 0 w 69"/>
                  <a:gd name="T89" fmla="*/ 97 h 329"/>
                  <a:gd name="T90" fmla="*/ 0 w 69"/>
                  <a:gd name="T91" fmla="*/ 80 h 329"/>
                  <a:gd name="T92" fmla="*/ 0 w 69"/>
                  <a:gd name="T93" fmla="*/ 63 h 329"/>
                  <a:gd name="T94" fmla="*/ 0 w 69"/>
                  <a:gd name="T95" fmla="*/ 46 h 329"/>
                  <a:gd name="T96" fmla="*/ 2 w 69"/>
                  <a:gd name="T97" fmla="*/ 30 h 329"/>
                  <a:gd name="T98" fmla="*/ 4 w 69"/>
                  <a:gd name="T99" fmla="*/ 17 h 329"/>
                  <a:gd name="T100" fmla="*/ 8 w 69"/>
                  <a:gd name="T101" fmla="*/ 0 h 329"/>
                  <a:gd name="T102" fmla="*/ 8 w 69"/>
                  <a:gd name="T103" fmla="*/ 0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9" h="329">
                    <a:moveTo>
                      <a:pt x="8" y="0"/>
                    </a:moveTo>
                    <a:lnTo>
                      <a:pt x="19" y="6"/>
                    </a:lnTo>
                    <a:lnTo>
                      <a:pt x="31" y="19"/>
                    </a:lnTo>
                    <a:lnTo>
                      <a:pt x="37" y="29"/>
                    </a:lnTo>
                    <a:lnTo>
                      <a:pt x="42" y="46"/>
                    </a:lnTo>
                    <a:lnTo>
                      <a:pt x="48" y="57"/>
                    </a:lnTo>
                    <a:lnTo>
                      <a:pt x="52" y="74"/>
                    </a:lnTo>
                    <a:lnTo>
                      <a:pt x="52" y="91"/>
                    </a:lnTo>
                    <a:lnTo>
                      <a:pt x="57" y="110"/>
                    </a:lnTo>
                    <a:lnTo>
                      <a:pt x="56" y="120"/>
                    </a:lnTo>
                    <a:lnTo>
                      <a:pt x="56" y="133"/>
                    </a:lnTo>
                    <a:lnTo>
                      <a:pt x="56" y="143"/>
                    </a:lnTo>
                    <a:lnTo>
                      <a:pt x="56" y="152"/>
                    </a:lnTo>
                    <a:lnTo>
                      <a:pt x="56" y="162"/>
                    </a:lnTo>
                    <a:lnTo>
                      <a:pt x="56" y="175"/>
                    </a:lnTo>
                    <a:lnTo>
                      <a:pt x="56" y="186"/>
                    </a:lnTo>
                    <a:lnTo>
                      <a:pt x="56" y="196"/>
                    </a:lnTo>
                    <a:lnTo>
                      <a:pt x="56" y="205"/>
                    </a:lnTo>
                    <a:lnTo>
                      <a:pt x="56" y="219"/>
                    </a:lnTo>
                    <a:lnTo>
                      <a:pt x="56" y="228"/>
                    </a:lnTo>
                    <a:lnTo>
                      <a:pt x="57" y="240"/>
                    </a:lnTo>
                    <a:lnTo>
                      <a:pt x="59" y="257"/>
                    </a:lnTo>
                    <a:lnTo>
                      <a:pt x="65" y="276"/>
                    </a:lnTo>
                    <a:lnTo>
                      <a:pt x="65" y="289"/>
                    </a:lnTo>
                    <a:lnTo>
                      <a:pt x="65" y="302"/>
                    </a:lnTo>
                    <a:lnTo>
                      <a:pt x="65" y="316"/>
                    </a:lnTo>
                    <a:lnTo>
                      <a:pt x="69" y="329"/>
                    </a:lnTo>
                    <a:lnTo>
                      <a:pt x="59" y="320"/>
                    </a:lnTo>
                    <a:lnTo>
                      <a:pt x="56" y="308"/>
                    </a:lnTo>
                    <a:lnTo>
                      <a:pt x="50" y="295"/>
                    </a:lnTo>
                    <a:lnTo>
                      <a:pt x="42" y="283"/>
                    </a:lnTo>
                    <a:lnTo>
                      <a:pt x="38" y="272"/>
                    </a:lnTo>
                    <a:lnTo>
                      <a:pt x="33" y="259"/>
                    </a:lnTo>
                    <a:lnTo>
                      <a:pt x="29" y="247"/>
                    </a:lnTo>
                    <a:lnTo>
                      <a:pt x="25" y="234"/>
                    </a:lnTo>
                    <a:lnTo>
                      <a:pt x="19" y="223"/>
                    </a:lnTo>
                    <a:lnTo>
                      <a:pt x="16" y="207"/>
                    </a:lnTo>
                    <a:lnTo>
                      <a:pt x="14" y="196"/>
                    </a:lnTo>
                    <a:lnTo>
                      <a:pt x="12" y="181"/>
                    </a:lnTo>
                    <a:lnTo>
                      <a:pt x="8" y="169"/>
                    </a:lnTo>
                    <a:lnTo>
                      <a:pt x="6" y="154"/>
                    </a:lnTo>
                    <a:lnTo>
                      <a:pt x="4" y="143"/>
                    </a:lnTo>
                    <a:lnTo>
                      <a:pt x="4" y="131"/>
                    </a:lnTo>
                    <a:lnTo>
                      <a:pt x="2" y="114"/>
                    </a:lnTo>
                    <a:lnTo>
                      <a:pt x="0" y="97"/>
                    </a:lnTo>
                    <a:lnTo>
                      <a:pt x="0" y="80"/>
                    </a:lnTo>
                    <a:lnTo>
                      <a:pt x="0" y="63"/>
                    </a:lnTo>
                    <a:lnTo>
                      <a:pt x="0" y="46"/>
                    </a:lnTo>
                    <a:lnTo>
                      <a:pt x="2" y="30"/>
                    </a:lnTo>
                    <a:lnTo>
                      <a:pt x="4" y="17"/>
                    </a:lnTo>
                    <a:lnTo>
                      <a:pt x="8" y="0"/>
                    </a:lnTo>
                    <a:lnTo>
                      <a:pt x="8" y="0"/>
                    </a:lnTo>
                    <a:close/>
                  </a:path>
                </a:pathLst>
              </a:custGeom>
              <a:solidFill>
                <a:srgbClr val="D1D1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 name="Freeform 131"/>
              <p:cNvSpPr>
                <a:spLocks/>
              </p:cNvSpPr>
              <p:nvPr/>
            </p:nvSpPr>
            <p:spPr bwMode="auto">
              <a:xfrm>
                <a:off x="4419388" y="3762827"/>
                <a:ext cx="119809" cy="179096"/>
              </a:xfrm>
              <a:custGeom>
                <a:avLst/>
                <a:gdLst>
                  <a:gd name="T0" fmla="*/ 27 w 388"/>
                  <a:gd name="T1" fmla="*/ 0 h 579"/>
                  <a:gd name="T2" fmla="*/ 36 w 388"/>
                  <a:gd name="T3" fmla="*/ 5 h 579"/>
                  <a:gd name="T4" fmla="*/ 46 w 388"/>
                  <a:gd name="T5" fmla="*/ 13 h 579"/>
                  <a:gd name="T6" fmla="*/ 53 w 388"/>
                  <a:gd name="T7" fmla="*/ 17 h 579"/>
                  <a:gd name="T8" fmla="*/ 61 w 388"/>
                  <a:gd name="T9" fmla="*/ 26 h 579"/>
                  <a:gd name="T10" fmla="*/ 68 w 388"/>
                  <a:gd name="T11" fmla="*/ 34 h 579"/>
                  <a:gd name="T12" fmla="*/ 78 w 388"/>
                  <a:gd name="T13" fmla="*/ 47 h 579"/>
                  <a:gd name="T14" fmla="*/ 86 w 388"/>
                  <a:gd name="T15" fmla="*/ 57 h 579"/>
                  <a:gd name="T16" fmla="*/ 95 w 388"/>
                  <a:gd name="T17" fmla="*/ 68 h 579"/>
                  <a:gd name="T18" fmla="*/ 101 w 388"/>
                  <a:gd name="T19" fmla="*/ 81 h 579"/>
                  <a:gd name="T20" fmla="*/ 110 w 388"/>
                  <a:gd name="T21" fmla="*/ 93 h 579"/>
                  <a:gd name="T22" fmla="*/ 116 w 388"/>
                  <a:gd name="T23" fmla="*/ 102 h 579"/>
                  <a:gd name="T24" fmla="*/ 125 w 388"/>
                  <a:gd name="T25" fmla="*/ 117 h 579"/>
                  <a:gd name="T26" fmla="*/ 131 w 388"/>
                  <a:gd name="T27" fmla="*/ 127 h 579"/>
                  <a:gd name="T28" fmla="*/ 139 w 388"/>
                  <a:gd name="T29" fmla="*/ 142 h 579"/>
                  <a:gd name="T30" fmla="*/ 144 w 388"/>
                  <a:gd name="T31" fmla="*/ 154 h 579"/>
                  <a:gd name="T32" fmla="*/ 152 w 388"/>
                  <a:gd name="T33" fmla="*/ 169 h 579"/>
                  <a:gd name="T34" fmla="*/ 158 w 388"/>
                  <a:gd name="T35" fmla="*/ 180 h 579"/>
                  <a:gd name="T36" fmla="*/ 163 w 388"/>
                  <a:gd name="T37" fmla="*/ 192 h 579"/>
                  <a:gd name="T38" fmla="*/ 169 w 388"/>
                  <a:gd name="T39" fmla="*/ 207 h 579"/>
                  <a:gd name="T40" fmla="*/ 177 w 388"/>
                  <a:gd name="T41" fmla="*/ 218 h 579"/>
                  <a:gd name="T42" fmla="*/ 194 w 388"/>
                  <a:gd name="T43" fmla="*/ 235 h 579"/>
                  <a:gd name="T44" fmla="*/ 211 w 388"/>
                  <a:gd name="T45" fmla="*/ 258 h 579"/>
                  <a:gd name="T46" fmla="*/ 224 w 388"/>
                  <a:gd name="T47" fmla="*/ 277 h 579"/>
                  <a:gd name="T48" fmla="*/ 239 w 388"/>
                  <a:gd name="T49" fmla="*/ 302 h 579"/>
                  <a:gd name="T50" fmla="*/ 251 w 388"/>
                  <a:gd name="T51" fmla="*/ 323 h 579"/>
                  <a:gd name="T52" fmla="*/ 262 w 388"/>
                  <a:gd name="T53" fmla="*/ 347 h 579"/>
                  <a:gd name="T54" fmla="*/ 274 w 388"/>
                  <a:gd name="T55" fmla="*/ 370 h 579"/>
                  <a:gd name="T56" fmla="*/ 285 w 388"/>
                  <a:gd name="T57" fmla="*/ 393 h 579"/>
                  <a:gd name="T58" fmla="*/ 295 w 388"/>
                  <a:gd name="T59" fmla="*/ 418 h 579"/>
                  <a:gd name="T60" fmla="*/ 304 w 388"/>
                  <a:gd name="T61" fmla="*/ 441 h 579"/>
                  <a:gd name="T62" fmla="*/ 316 w 388"/>
                  <a:gd name="T63" fmla="*/ 463 h 579"/>
                  <a:gd name="T64" fmla="*/ 327 w 388"/>
                  <a:gd name="T65" fmla="*/ 488 h 579"/>
                  <a:gd name="T66" fmla="*/ 338 w 388"/>
                  <a:gd name="T67" fmla="*/ 511 h 579"/>
                  <a:gd name="T68" fmla="*/ 354 w 388"/>
                  <a:gd name="T69" fmla="*/ 534 h 579"/>
                  <a:gd name="T70" fmla="*/ 369 w 388"/>
                  <a:gd name="T71" fmla="*/ 557 h 579"/>
                  <a:gd name="T72" fmla="*/ 388 w 388"/>
                  <a:gd name="T73" fmla="*/ 579 h 579"/>
                  <a:gd name="T74" fmla="*/ 354 w 388"/>
                  <a:gd name="T75" fmla="*/ 555 h 579"/>
                  <a:gd name="T76" fmla="*/ 325 w 388"/>
                  <a:gd name="T77" fmla="*/ 528 h 579"/>
                  <a:gd name="T78" fmla="*/ 295 w 388"/>
                  <a:gd name="T79" fmla="*/ 500 h 579"/>
                  <a:gd name="T80" fmla="*/ 268 w 388"/>
                  <a:gd name="T81" fmla="*/ 473 h 579"/>
                  <a:gd name="T82" fmla="*/ 239 w 388"/>
                  <a:gd name="T83" fmla="*/ 441 h 579"/>
                  <a:gd name="T84" fmla="*/ 213 w 388"/>
                  <a:gd name="T85" fmla="*/ 410 h 579"/>
                  <a:gd name="T86" fmla="*/ 188 w 388"/>
                  <a:gd name="T87" fmla="*/ 376 h 579"/>
                  <a:gd name="T88" fmla="*/ 165 w 388"/>
                  <a:gd name="T89" fmla="*/ 342 h 579"/>
                  <a:gd name="T90" fmla="*/ 141 w 388"/>
                  <a:gd name="T91" fmla="*/ 306 h 579"/>
                  <a:gd name="T92" fmla="*/ 120 w 388"/>
                  <a:gd name="T93" fmla="*/ 271 h 579"/>
                  <a:gd name="T94" fmla="*/ 97 w 388"/>
                  <a:gd name="T95" fmla="*/ 235 h 579"/>
                  <a:gd name="T96" fmla="*/ 80 w 388"/>
                  <a:gd name="T97" fmla="*/ 201 h 579"/>
                  <a:gd name="T98" fmla="*/ 59 w 388"/>
                  <a:gd name="T99" fmla="*/ 163 h 579"/>
                  <a:gd name="T100" fmla="*/ 42 w 388"/>
                  <a:gd name="T101" fmla="*/ 127 h 579"/>
                  <a:gd name="T102" fmla="*/ 25 w 388"/>
                  <a:gd name="T103" fmla="*/ 93 h 579"/>
                  <a:gd name="T104" fmla="*/ 11 w 388"/>
                  <a:gd name="T105" fmla="*/ 57 h 579"/>
                  <a:gd name="T106" fmla="*/ 6 w 388"/>
                  <a:gd name="T107" fmla="*/ 47 h 579"/>
                  <a:gd name="T108" fmla="*/ 2 w 388"/>
                  <a:gd name="T109" fmla="*/ 38 h 579"/>
                  <a:gd name="T110" fmla="*/ 0 w 388"/>
                  <a:gd name="T111" fmla="*/ 24 h 579"/>
                  <a:gd name="T112" fmla="*/ 0 w 388"/>
                  <a:gd name="T113" fmla="*/ 17 h 579"/>
                  <a:gd name="T114" fmla="*/ 0 w 388"/>
                  <a:gd name="T115" fmla="*/ 11 h 579"/>
                  <a:gd name="T116" fmla="*/ 6 w 388"/>
                  <a:gd name="T117" fmla="*/ 3 h 579"/>
                  <a:gd name="T118" fmla="*/ 13 w 388"/>
                  <a:gd name="T119" fmla="*/ 0 h 579"/>
                  <a:gd name="T120" fmla="*/ 27 w 388"/>
                  <a:gd name="T121" fmla="*/ 0 h 579"/>
                  <a:gd name="T122" fmla="*/ 27 w 388"/>
                  <a:gd name="T123" fmla="*/ 0 h 5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88" h="579">
                    <a:moveTo>
                      <a:pt x="27" y="0"/>
                    </a:moveTo>
                    <a:lnTo>
                      <a:pt x="36" y="5"/>
                    </a:lnTo>
                    <a:lnTo>
                      <a:pt x="46" y="13"/>
                    </a:lnTo>
                    <a:lnTo>
                      <a:pt x="53" y="17"/>
                    </a:lnTo>
                    <a:lnTo>
                      <a:pt x="61" y="26"/>
                    </a:lnTo>
                    <a:lnTo>
                      <a:pt x="68" y="34"/>
                    </a:lnTo>
                    <a:lnTo>
                      <a:pt x="78" y="47"/>
                    </a:lnTo>
                    <a:lnTo>
                      <a:pt x="86" y="57"/>
                    </a:lnTo>
                    <a:lnTo>
                      <a:pt x="95" y="68"/>
                    </a:lnTo>
                    <a:lnTo>
                      <a:pt x="101" y="81"/>
                    </a:lnTo>
                    <a:lnTo>
                      <a:pt x="110" y="93"/>
                    </a:lnTo>
                    <a:lnTo>
                      <a:pt x="116" y="102"/>
                    </a:lnTo>
                    <a:lnTo>
                      <a:pt x="125" y="117"/>
                    </a:lnTo>
                    <a:lnTo>
                      <a:pt x="131" y="127"/>
                    </a:lnTo>
                    <a:lnTo>
                      <a:pt x="139" y="142"/>
                    </a:lnTo>
                    <a:lnTo>
                      <a:pt x="144" y="154"/>
                    </a:lnTo>
                    <a:lnTo>
                      <a:pt x="152" y="169"/>
                    </a:lnTo>
                    <a:lnTo>
                      <a:pt x="158" y="180"/>
                    </a:lnTo>
                    <a:lnTo>
                      <a:pt x="163" y="192"/>
                    </a:lnTo>
                    <a:lnTo>
                      <a:pt x="169" y="207"/>
                    </a:lnTo>
                    <a:lnTo>
                      <a:pt x="177" y="218"/>
                    </a:lnTo>
                    <a:lnTo>
                      <a:pt x="194" y="235"/>
                    </a:lnTo>
                    <a:lnTo>
                      <a:pt x="211" y="258"/>
                    </a:lnTo>
                    <a:lnTo>
                      <a:pt x="224" y="277"/>
                    </a:lnTo>
                    <a:lnTo>
                      <a:pt x="239" y="302"/>
                    </a:lnTo>
                    <a:lnTo>
                      <a:pt x="251" y="323"/>
                    </a:lnTo>
                    <a:lnTo>
                      <a:pt x="262" y="347"/>
                    </a:lnTo>
                    <a:lnTo>
                      <a:pt x="274" y="370"/>
                    </a:lnTo>
                    <a:lnTo>
                      <a:pt x="285" y="393"/>
                    </a:lnTo>
                    <a:lnTo>
                      <a:pt x="295" y="418"/>
                    </a:lnTo>
                    <a:lnTo>
                      <a:pt x="304" y="441"/>
                    </a:lnTo>
                    <a:lnTo>
                      <a:pt x="316" y="463"/>
                    </a:lnTo>
                    <a:lnTo>
                      <a:pt x="327" y="488"/>
                    </a:lnTo>
                    <a:lnTo>
                      <a:pt x="338" y="511"/>
                    </a:lnTo>
                    <a:lnTo>
                      <a:pt x="354" y="534"/>
                    </a:lnTo>
                    <a:lnTo>
                      <a:pt x="369" y="557"/>
                    </a:lnTo>
                    <a:lnTo>
                      <a:pt x="388" y="579"/>
                    </a:lnTo>
                    <a:lnTo>
                      <a:pt x="354" y="555"/>
                    </a:lnTo>
                    <a:lnTo>
                      <a:pt x="325" y="528"/>
                    </a:lnTo>
                    <a:lnTo>
                      <a:pt x="295" y="500"/>
                    </a:lnTo>
                    <a:lnTo>
                      <a:pt x="268" y="473"/>
                    </a:lnTo>
                    <a:lnTo>
                      <a:pt x="239" y="441"/>
                    </a:lnTo>
                    <a:lnTo>
                      <a:pt x="213" y="410"/>
                    </a:lnTo>
                    <a:lnTo>
                      <a:pt x="188" y="376"/>
                    </a:lnTo>
                    <a:lnTo>
                      <a:pt x="165" y="342"/>
                    </a:lnTo>
                    <a:lnTo>
                      <a:pt x="141" y="306"/>
                    </a:lnTo>
                    <a:lnTo>
                      <a:pt x="120" y="271"/>
                    </a:lnTo>
                    <a:lnTo>
                      <a:pt x="97" y="235"/>
                    </a:lnTo>
                    <a:lnTo>
                      <a:pt x="80" y="201"/>
                    </a:lnTo>
                    <a:lnTo>
                      <a:pt x="59" y="163"/>
                    </a:lnTo>
                    <a:lnTo>
                      <a:pt x="42" y="127"/>
                    </a:lnTo>
                    <a:lnTo>
                      <a:pt x="25" y="93"/>
                    </a:lnTo>
                    <a:lnTo>
                      <a:pt x="11" y="57"/>
                    </a:lnTo>
                    <a:lnTo>
                      <a:pt x="6" y="47"/>
                    </a:lnTo>
                    <a:lnTo>
                      <a:pt x="2" y="38"/>
                    </a:lnTo>
                    <a:lnTo>
                      <a:pt x="0" y="24"/>
                    </a:lnTo>
                    <a:lnTo>
                      <a:pt x="0" y="17"/>
                    </a:lnTo>
                    <a:lnTo>
                      <a:pt x="0" y="11"/>
                    </a:lnTo>
                    <a:lnTo>
                      <a:pt x="6" y="3"/>
                    </a:lnTo>
                    <a:lnTo>
                      <a:pt x="13" y="0"/>
                    </a:lnTo>
                    <a:lnTo>
                      <a:pt x="27" y="0"/>
                    </a:lnTo>
                    <a:lnTo>
                      <a:pt x="27" y="0"/>
                    </a:lnTo>
                    <a:close/>
                  </a:path>
                </a:pathLst>
              </a:custGeom>
              <a:solidFill>
                <a:srgbClr val="D1D1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 name="Freeform 134"/>
              <p:cNvSpPr>
                <a:spLocks/>
              </p:cNvSpPr>
              <p:nvPr/>
            </p:nvSpPr>
            <p:spPr bwMode="auto">
              <a:xfrm>
                <a:off x="4659006" y="3775179"/>
                <a:ext cx="25938" cy="62992"/>
              </a:xfrm>
              <a:custGeom>
                <a:avLst/>
                <a:gdLst>
                  <a:gd name="T0" fmla="*/ 33 w 84"/>
                  <a:gd name="T1" fmla="*/ 0 h 206"/>
                  <a:gd name="T2" fmla="*/ 46 w 84"/>
                  <a:gd name="T3" fmla="*/ 4 h 206"/>
                  <a:gd name="T4" fmla="*/ 57 w 84"/>
                  <a:gd name="T5" fmla="*/ 16 h 206"/>
                  <a:gd name="T6" fmla="*/ 67 w 84"/>
                  <a:gd name="T7" fmla="*/ 21 h 206"/>
                  <a:gd name="T8" fmla="*/ 75 w 84"/>
                  <a:gd name="T9" fmla="*/ 31 h 206"/>
                  <a:gd name="T10" fmla="*/ 82 w 84"/>
                  <a:gd name="T11" fmla="*/ 52 h 206"/>
                  <a:gd name="T12" fmla="*/ 84 w 84"/>
                  <a:gd name="T13" fmla="*/ 71 h 206"/>
                  <a:gd name="T14" fmla="*/ 80 w 84"/>
                  <a:gd name="T15" fmla="*/ 88 h 206"/>
                  <a:gd name="T16" fmla="*/ 78 w 84"/>
                  <a:gd name="T17" fmla="*/ 103 h 206"/>
                  <a:gd name="T18" fmla="*/ 73 w 84"/>
                  <a:gd name="T19" fmla="*/ 118 h 206"/>
                  <a:gd name="T20" fmla="*/ 67 w 84"/>
                  <a:gd name="T21" fmla="*/ 135 h 206"/>
                  <a:gd name="T22" fmla="*/ 61 w 84"/>
                  <a:gd name="T23" fmla="*/ 153 h 206"/>
                  <a:gd name="T24" fmla="*/ 56 w 84"/>
                  <a:gd name="T25" fmla="*/ 170 h 206"/>
                  <a:gd name="T26" fmla="*/ 52 w 84"/>
                  <a:gd name="T27" fmla="*/ 187 h 206"/>
                  <a:gd name="T28" fmla="*/ 54 w 84"/>
                  <a:gd name="T29" fmla="*/ 206 h 206"/>
                  <a:gd name="T30" fmla="*/ 37 w 84"/>
                  <a:gd name="T31" fmla="*/ 196 h 206"/>
                  <a:gd name="T32" fmla="*/ 25 w 84"/>
                  <a:gd name="T33" fmla="*/ 187 h 206"/>
                  <a:gd name="T34" fmla="*/ 16 w 84"/>
                  <a:gd name="T35" fmla="*/ 177 h 206"/>
                  <a:gd name="T36" fmla="*/ 10 w 84"/>
                  <a:gd name="T37" fmla="*/ 166 h 206"/>
                  <a:gd name="T38" fmla="*/ 4 w 84"/>
                  <a:gd name="T39" fmla="*/ 151 h 206"/>
                  <a:gd name="T40" fmla="*/ 2 w 84"/>
                  <a:gd name="T41" fmla="*/ 135 h 206"/>
                  <a:gd name="T42" fmla="*/ 0 w 84"/>
                  <a:gd name="T43" fmla="*/ 122 h 206"/>
                  <a:gd name="T44" fmla="*/ 2 w 84"/>
                  <a:gd name="T45" fmla="*/ 107 h 206"/>
                  <a:gd name="T46" fmla="*/ 2 w 84"/>
                  <a:gd name="T47" fmla="*/ 90 h 206"/>
                  <a:gd name="T48" fmla="*/ 4 w 84"/>
                  <a:gd name="T49" fmla="*/ 80 h 206"/>
                  <a:gd name="T50" fmla="*/ 6 w 84"/>
                  <a:gd name="T51" fmla="*/ 63 h 206"/>
                  <a:gd name="T52" fmla="*/ 12 w 84"/>
                  <a:gd name="T53" fmla="*/ 54 h 206"/>
                  <a:gd name="T54" fmla="*/ 16 w 84"/>
                  <a:gd name="T55" fmla="*/ 37 h 206"/>
                  <a:gd name="T56" fmla="*/ 21 w 84"/>
                  <a:gd name="T57" fmla="*/ 25 h 206"/>
                  <a:gd name="T58" fmla="*/ 27 w 84"/>
                  <a:gd name="T59" fmla="*/ 10 h 206"/>
                  <a:gd name="T60" fmla="*/ 33 w 84"/>
                  <a:gd name="T61" fmla="*/ 0 h 206"/>
                  <a:gd name="T62" fmla="*/ 33 w 84"/>
                  <a:gd name="T63" fmla="*/ 0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4" h="206">
                    <a:moveTo>
                      <a:pt x="33" y="0"/>
                    </a:moveTo>
                    <a:lnTo>
                      <a:pt x="46" y="4"/>
                    </a:lnTo>
                    <a:lnTo>
                      <a:pt x="57" y="16"/>
                    </a:lnTo>
                    <a:lnTo>
                      <a:pt x="67" y="21"/>
                    </a:lnTo>
                    <a:lnTo>
                      <a:pt x="75" y="31"/>
                    </a:lnTo>
                    <a:lnTo>
                      <a:pt x="82" y="52"/>
                    </a:lnTo>
                    <a:lnTo>
                      <a:pt x="84" y="71"/>
                    </a:lnTo>
                    <a:lnTo>
                      <a:pt x="80" y="88"/>
                    </a:lnTo>
                    <a:lnTo>
                      <a:pt x="78" y="103"/>
                    </a:lnTo>
                    <a:lnTo>
                      <a:pt x="73" y="118"/>
                    </a:lnTo>
                    <a:lnTo>
                      <a:pt x="67" y="135"/>
                    </a:lnTo>
                    <a:lnTo>
                      <a:pt x="61" y="153"/>
                    </a:lnTo>
                    <a:lnTo>
                      <a:pt x="56" y="170"/>
                    </a:lnTo>
                    <a:lnTo>
                      <a:pt x="52" y="187"/>
                    </a:lnTo>
                    <a:lnTo>
                      <a:pt x="54" y="206"/>
                    </a:lnTo>
                    <a:lnTo>
                      <a:pt x="37" y="196"/>
                    </a:lnTo>
                    <a:lnTo>
                      <a:pt x="25" y="187"/>
                    </a:lnTo>
                    <a:lnTo>
                      <a:pt x="16" y="177"/>
                    </a:lnTo>
                    <a:lnTo>
                      <a:pt x="10" y="166"/>
                    </a:lnTo>
                    <a:lnTo>
                      <a:pt x="4" y="151"/>
                    </a:lnTo>
                    <a:lnTo>
                      <a:pt x="2" y="135"/>
                    </a:lnTo>
                    <a:lnTo>
                      <a:pt x="0" y="122"/>
                    </a:lnTo>
                    <a:lnTo>
                      <a:pt x="2" y="107"/>
                    </a:lnTo>
                    <a:lnTo>
                      <a:pt x="2" y="90"/>
                    </a:lnTo>
                    <a:lnTo>
                      <a:pt x="4" y="80"/>
                    </a:lnTo>
                    <a:lnTo>
                      <a:pt x="6" y="63"/>
                    </a:lnTo>
                    <a:lnTo>
                      <a:pt x="12" y="54"/>
                    </a:lnTo>
                    <a:lnTo>
                      <a:pt x="16" y="37"/>
                    </a:lnTo>
                    <a:lnTo>
                      <a:pt x="21" y="25"/>
                    </a:lnTo>
                    <a:lnTo>
                      <a:pt x="27" y="10"/>
                    </a:lnTo>
                    <a:lnTo>
                      <a:pt x="33" y="0"/>
                    </a:lnTo>
                    <a:lnTo>
                      <a:pt x="33" y="0"/>
                    </a:lnTo>
                    <a:close/>
                  </a:path>
                </a:pathLst>
              </a:custGeom>
              <a:solidFill>
                <a:srgbClr val="B3B02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 name="Freeform 138"/>
              <p:cNvSpPr>
                <a:spLocks/>
              </p:cNvSpPr>
              <p:nvPr/>
            </p:nvSpPr>
            <p:spPr bwMode="auto">
              <a:xfrm>
                <a:off x="4689885" y="3821497"/>
                <a:ext cx="37054" cy="88313"/>
              </a:xfrm>
              <a:custGeom>
                <a:avLst/>
                <a:gdLst>
                  <a:gd name="T0" fmla="*/ 82 w 120"/>
                  <a:gd name="T1" fmla="*/ 0 h 287"/>
                  <a:gd name="T2" fmla="*/ 91 w 120"/>
                  <a:gd name="T3" fmla="*/ 9 h 287"/>
                  <a:gd name="T4" fmla="*/ 101 w 120"/>
                  <a:gd name="T5" fmla="*/ 17 h 287"/>
                  <a:gd name="T6" fmla="*/ 107 w 120"/>
                  <a:gd name="T7" fmla="*/ 28 h 287"/>
                  <a:gd name="T8" fmla="*/ 114 w 120"/>
                  <a:gd name="T9" fmla="*/ 41 h 287"/>
                  <a:gd name="T10" fmla="*/ 116 w 120"/>
                  <a:gd name="T11" fmla="*/ 53 h 287"/>
                  <a:gd name="T12" fmla="*/ 120 w 120"/>
                  <a:gd name="T13" fmla="*/ 62 h 287"/>
                  <a:gd name="T14" fmla="*/ 120 w 120"/>
                  <a:gd name="T15" fmla="*/ 78 h 287"/>
                  <a:gd name="T16" fmla="*/ 120 w 120"/>
                  <a:gd name="T17" fmla="*/ 89 h 287"/>
                  <a:gd name="T18" fmla="*/ 116 w 120"/>
                  <a:gd name="T19" fmla="*/ 102 h 287"/>
                  <a:gd name="T20" fmla="*/ 114 w 120"/>
                  <a:gd name="T21" fmla="*/ 114 h 287"/>
                  <a:gd name="T22" fmla="*/ 112 w 120"/>
                  <a:gd name="T23" fmla="*/ 125 h 287"/>
                  <a:gd name="T24" fmla="*/ 110 w 120"/>
                  <a:gd name="T25" fmla="*/ 140 h 287"/>
                  <a:gd name="T26" fmla="*/ 105 w 120"/>
                  <a:gd name="T27" fmla="*/ 150 h 287"/>
                  <a:gd name="T28" fmla="*/ 101 w 120"/>
                  <a:gd name="T29" fmla="*/ 163 h 287"/>
                  <a:gd name="T30" fmla="*/ 95 w 120"/>
                  <a:gd name="T31" fmla="*/ 176 h 287"/>
                  <a:gd name="T32" fmla="*/ 89 w 120"/>
                  <a:gd name="T33" fmla="*/ 190 h 287"/>
                  <a:gd name="T34" fmla="*/ 78 w 120"/>
                  <a:gd name="T35" fmla="*/ 207 h 287"/>
                  <a:gd name="T36" fmla="*/ 67 w 120"/>
                  <a:gd name="T37" fmla="*/ 228 h 287"/>
                  <a:gd name="T38" fmla="*/ 61 w 120"/>
                  <a:gd name="T39" fmla="*/ 237 h 287"/>
                  <a:gd name="T40" fmla="*/ 55 w 120"/>
                  <a:gd name="T41" fmla="*/ 247 h 287"/>
                  <a:gd name="T42" fmla="*/ 51 w 120"/>
                  <a:gd name="T43" fmla="*/ 256 h 287"/>
                  <a:gd name="T44" fmla="*/ 51 w 120"/>
                  <a:gd name="T45" fmla="*/ 266 h 287"/>
                  <a:gd name="T46" fmla="*/ 38 w 120"/>
                  <a:gd name="T47" fmla="*/ 273 h 287"/>
                  <a:gd name="T48" fmla="*/ 27 w 120"/>
                  <a:gd name="T49" fmla="*/ 277 h 287"/>
                  <a:gd name="T50" fmla="*/ 13 w 120"/>
                  <a:gd name="T51" fmla="*/ 281 h 287"/>
                  <a:gd name="T52" fmla="*/ 2 w 120"/>
                  <a:gd name="T53" fmla="*/ 287 h 287"/>
                  <a:gd name="T54" fmla="*/ 0 w 120"/>
                  <a:gd name="T55" fmla="*/ 264 h 287"/>
                  <a:gd name="T56" fmla="*/ 0 w 120"/>
                  <a:gd name="T57" fmla="*/ 245 h 287"/>
                  <a:gd name="T58" fmla="*/ 2 w 120"/>
                  <a:gd name="T59" fmla="*/ 222 h 287"/>
                  <a:gd name="T60" fmla="*/ 4 w 120"/>
                  <a:gd name="T61" fmla="*/ 203 h 287"/>
                  <a:gd name="T62" fmla="*/ 6 w 120"/>
                  <a:gd name="T63" fmla="*/ 186 h 287"/>
                  <a:gd name="T64" fmla="*/ 10 w 120"/>
                  <a:gd name="T65" fmla="*/ 167 h 287"/>
                  <a:gd name="T66" fmla="*/ 13 w 120"/>
                  <a:gd name="T67" fmla="*/ 148 h 287"/>
                  <a:gd name="T68" fmla="*/ 19 w 120"/>
                  <a:gd name="T69" fmla="*/ 131 h 287"/>
                  <a:gd name="T70" fmla="*/ 25 w 120"/>
                  <a:gd name="T71" fmla="*/ 112 h 287"/>
                  <a:gd name="T72" fmla="*/ 31 w 120"/>
                  <a:gd name="T73" fmla="*/ 95 h 287"/>
                  <a:gd name="T74" fmla="*/ 36 w 120"/>
                  <a:gd name="T75" fmla="*/ 78 h 287"/>
                  <a:gd name="T76" fmla="*/ 46 w 120"/>
                  <a:gd name="T77" fmla="*/ 62 h 287"/>
                  <a:gd name="T78" fmla="*/ 51 w 120"/>
                  <a:gd name="T79" fmla="*/ 43 h 287"/>
                  <a:gd name="T80" fmla="*/ 61 w 120"/>
                  <a:gd name="T81" fmla="*/ 26 h 287"/>
                  <a:gd name="T82" fmla="*/ 70 w 120"/>
                  <a:gd name="T83" fmla="*/ 11 h 287"/>
                  <a:gd name="T84" fmla="*/ 82 w 120"/>
                  <a:gd name="T85" fmla="*/ 0 h 287"/>
                  <a:gd name="T86" fmla="*/ 82 w 120"/>
                  <a:gd name="T87" fmla="*/ 0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0" h="287">
                    <a:moveTo>
                      <a:pt x="82" y="0"/>
                    </a:moveTo>
                    <a:lnTo>
                      <a:pt x="91" y="9"/>
                    </a:lnTo>
                    <a:lnTo>
                      <a:pt x="101" y="17"/>
                    </a:lnTo>
                    <a:lnTo>
                      <a:pt x="107" y="28"/>
                    </a:lnTo>
                    <a:lnTo>
                      <a:pt x="114" y="41"/>
                    </a:lnTo>
                    <a:lnTo>
                      <a:pt x="116" y="53"/>
                    </a:lnTo>
                    <a:lnTo>
                      <a:pt x="120" y="62"/>
                    </a:lnTo>
                    <a:lnTo>
                      <a:pt x="120" y="78"/>
                    </a:lnTo>
                    <a:lnTo>
                      <a:pt x="120" y="89"/>
                    </a:lnTo>
                    <a:lnTo>
                      <a:pt x="116" y="102"/>
                    </a:lnTo>
                    <a:lnTo>
                      <a:pt x="114" y="114"/>
                    </a:lnTo>
                    <a:lnTo>
                      <a:pt x="112" y="125"/>
                    </a:lnTo>
                    <a:lnTo>
                      <a:pt x="110" y="140"/>
                    </a:lnTo>
                    <a:lnTo>
                      <a:pt x="105" y="150"/>
                    </a:lnTo>
                    <a:lnTo>
                      <a:pt x="101" y="163"/>
                    </a:lnTo>
                    <a:lnTo>
                      <a:pt x="95" y="176"/>
                    </a:lnTo>
                    <a:lnTo>
                      <a:pt x="89" y="190"/>
                    </a:lnTo>
                    <a:lnTo>
                      <a:pt x="78" y="207"/>
                    </a:lnTo>
                    <a:lnTo>
                      <a:pt x="67" y="228"/>
                    </a:lnTo>
                    <a:lnTo>
                      <a:pt x="61" y="237"/>
                    </a:lnTo>
                    <a:lnTo>
                      <a:pt x="55" y="247"/>
                    </a:lnTo>
                    <a:lnTo>
                      <a:pt x="51" y="256"/>
                    </a:lnTo>
                    <a:lnTo>
                      <a:pt x="51" y="266"/>
                    </a:lnTo>
                    <a:lnTo>
                      <a:pt x="38" y="273"/>
                    </a:lnTo>
                    <a:lnTo>
                      <a:pt x="27" y="277"/>
                    </a:lnTo>
                    <a:lnTo>
                      <a:pt x="13" y="281"/>
                    </a:lnTo>
                    <a:lnTo>
                      <a:pt x="2" y="287"/>
                    </a:lnTo>
                    <a:lnTo>
                      <a:pt x="0" y="264"/>
                    </a:lnTo>
                    <a:lnTo>
                      <a:pt x="0" y="245"/>
                    </a:lnTo>
                    <a:lnTo>
                      <a:pt x="2" y="222"/>
                    </a:lnTo>
                    <a:lnTo>
                      <a:pt x="4" y="203"/>
                    </a:lnTo>
                    <a:lnTo>
                      <a:pt x="6" y="186"/>
                    </a:lnTo>
                    <a:lnTo>
                      <a:pt x="10" y="167"/>
                    </a:lnTo>
                    <a:lnTo>
                      <a:pt x="13" y="148"/>
                    </a:lnTo>
                    <a:lnTo>
                      <a:pt x="19" y="131"/>
                    </a:lnTo>
                    <a:lnTo>
                      <a:pt x="25" y="112"/>
                    </a:lnTo>
                    <a:lnTo>
                      <a:pt x="31" y="95"/>
                    </a:lnTo>
                    <a:lnTo>
                      <a:pt x="36" y="78"/>
                    </a:lnTo>
                    <a:lnTo>
                      <a:pt x="46" y="62"/>
                    </a:lnTo>
                    <a:lnTo>
                      <a:pt x="51" y="43"/>
                    </a:lnTo>
                    <a:lnTo>
                      <a:pt x="61" y="26"/>
                    </a:lnTo>
                    <a:lnTo>
                      <a:pt x="70" y="11"/>
                    </a:lnTo>
                    <a:lnTo>
                      <a:pt x="82" y="0"/>
                    </a:lnTo>
                    <a:lnTo>
                      <a:pt x="82" y="0"/>
                    </a:lnTo>
                    <a:close/>
                  </a:path>
                </a:pathLst>
              </a:custGeom>
              <a:solidFill>
                <a:srgbClr val="D1D1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 name="Freeform 139"/>
              <p:cNvSpPr>
                <a:spLocks/>
              </p:cNvSpPr>
              <p:nvPr/>
            </p:nvSpPr>
            <p:spPr bwMode="auto">
              <a:xfrm>
                <a:off x="4412594" y="3828290"/>
                <a:ext cx="59905" cy="80285"/>
              </a:xfrm>
              <a:custGeom>
                <a:avLst/>
                <a:gdLst>
                  <a:gd name="T0" fmla="*/ 0 w 196"/>
                  <a:gd name="T1" fmla="*/ 0 h 261"/>
                  <a:gd name="T2" fmla="*/ 10 w 196"/>
                  <a:gd name="T3" fmla="*/ 4 h 261"/>
                  <a:gd name="T4" fmla="*/ 21 w 196"/>
                  <a:gd name="T5" fmla="*/ 12 h 261"/>
                  <a:gd name="T6" fmla="*/ 31 w 196"/>
                  <a:gd name="T7" fmla="*/ 19 h 261"/>
                  <a:gd name="T8" fmla="*/ 40 w 196"/>
                  <a:gd name="T9" fmla="*/ 27 h 261"/>
                  <a:gd name="T10" fmla="*/ 55 w 196"/>
                  <a:gd name="T11" fmla="*/ 44 h 261"/>
                  <a:gd name="T12" fmla="*/ 72 w 196"/>
                  <a:gd name="T13" fmla="*/ 65 h 261"/>
                  <a:gd name="T14" fmla="*/ 80 w 196"/>
                  <a:gd name="T15" fmla="*/ 75 h 261"/>
                  <a:gd name="T16" fmla="*/ 88 w 196"/>
                  <a:gd name="T17" fmla="*/ 86 h 261"/>
                  <a:gd name="T18" fmla="*/ 95 w 196"/>
                  <a:gd name="T19" fmla="*/ 99 h 261"/>
                  <a:gd name="T20" fmla="*/ 103 w 196"/>
                  <a:gd name="T21" fmla="*/ 111 h 261"/>
                  <a:gd name="T22" fmla="*/ 109 w 196"/>
                  <a:gd name="T23" fmla="*/ 124 h 261"/>
                  <a:gd name="T24" fmla="*/ 118 w 196"/>
                  <a:gd name="T25" fmla="*/ 137 h 261"/>
                  <a:gd name="T26" fmla="*/ 126 w 196"/>
                  <a:gd name="T27" fmla="*/ 151 h 261"/>
                  <a:gd name="T28" fmla="*/ 135 w 196"/>
                  <a:gd name="T29" fmla="*/ 164 h 261"/>
                  <a:gd name="T30" fmla="*/ 147 w 196"/>
                  <a:gd name="T31" fmla="*/ 181 h 261"/>
                  <a:gd name="T32" fmla="*/ 160 w 196"/>
                  <a:gd name="T33" fmla="*/ 198 h 261"/>
                  <a:gd name="T34" fmla="*/ 177 w 196"/>
                  <a:gd name="T35" fmla="*/ 215 h 261"/>
                  <a:gd name="T36" fmla="*/ 196 w 196"/>
                  <a:gd name="T37" fmla="*/ 231 h 261"/>
                  <a:gd name="T38" fmla="*/ 196 w 196"/>
                  <a:gd name="T39" fmla="*/ 244 h 261"/>
                  <a:gd name="T40" fmla="*/ 192 w 196"/>
                  <a:gd name="T41" fmla="*/ 251 h 261"/>
                  <a:gd name="T42" fmla="*/ 188 w 196"/>
                  <a:gd name="T43" fmla="*/ 259 h 261"/>
                  <a:gd name="T44" fmla="*/ 188 w 196"/>
                  <a:gd name="T45" fmla="*/ 261 h 261"/>
                  <a:gd name="T46" fmla="*/ 171 w 196"/>
                  <a:gd name="T47" fmla="*/ 251 h 261"/>
                  <a:gd name="T48" fmla="*/ 154 w 196"/>
                  <a:gd name="T49" fmla="*/ 248 h 261"/>
                  <a:gd name="T50" fmla="*/ 139 w 196"/>
                  <a:gd name="T51" fmla="*/ 234 h 261"/>
                  <a:gd name="T52" fmla="*/ 126 w 196"/>
                  <a:gd name="T53" fmla="*/ 225 h 261"/>
                  <a:gd name="T54" fmla="*/ 110 w 196"/>
                  <a:gd name="T55" fmla="*/ 213 h 261"/>
                  <a:gd name="T56" fmla="*/ 97 w 196"/>
                  <a:gd name="T57" fmla="*/ 198 h 261"/>
                  <a:gd name="T58" fmla="*/ 86 w 196"/>
                  <a:gd name="T59" fmla="*/ 185 h 261"/>
                  <a:gd name="T60" fmla="*/ 76 w 196"/>
                  <a:gd name="T61" fmla="*/ 172 h 261"/>
                  <a:gd name="T62" fmla="*/ 69 w 196"/>
                  <a:gd name="T63" fmla="*/ 160 h 261"/>
                  <a:gd name="T64" fmla="*/ 63 w 196"/>
                  <a:gd name="T65" fmla="*/ 147 h 261"/>
                  <a:gd name="T66" fmla="*/ 57 w 196"/>
                  <a:gd name="T67" fmla="*/ 137 h 261"/>
                  <a:gd name="T68" fmla="*/ 52 w 196"/>
                  <a:gd name="T69" fmla="*/ 128 h 261"/>
                  <a:gd name="T70" fmla="*/ 46 w 196"/>
                  <a:gd name="T71" fmla="*/ 116 h 261"/>
                  <a:gd name="T72" fmla="*/ 40 w 196"/>
                  <a:gd name="T73" fmla="*/ 103 h 261"/>
                  <a:gd name="T74" fmla="*/ 36 w 196"/>
                  <a:gd name="T75" fmla="*/ 92 h 261"/>
                  <a:gd name="T76" fmla="*/ 33 w 196"/>
                  <a:gd name="T77" fmla="*/ 84 h 261"/>
                  <a:gd name="T78" fmla="*/ 27 w 196"/>
                  <a:gd name="T79" fmla="*/ 73 h 261"/>
                  <a:gd name="T80" fmla="*/ 21 w 196"/>
                  <a:gd name="T81" fmla="*/ 59 h 261"/>
                  <a:gd name="T82" fmla="*/ 17 w 196"/>
                  <a:gd name="T83" fmla="*/ 48 h 261"/>
                  <a:gd name="T84" fmla="*/ 14 w 196"/>
                  <a:gd name="T85" fmla="*/ 38 h 261"/>
                  <a:gd name="T86" fmla="*/ 6 w 196"/>
                  <a:gd name="T87" fmla="*/ 16 h 261"/>
                  <a:gd name="T88" fmla="*/ 0 w 196"/>
                  <a:gd name="T89" fmla="*/ 0 h 261"/>
                  <a:gd name="T90" fmla="*/ 0 w 196"/>
                  <a:gd name="T91" fmla="*/ 0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96" h="261">
                    <a:moveTo>
                      <a:pt x="0" y="0"/>
                    </a:moveTo>
                    <a:lnTo>
                      <a:pt x="10" y="4"/>
                    </a:lnTo>
                    <a:lnTo>
                      <a:pt x="21" y="12"/>
                    </a:lnTo>
                    <a:lnTo>
                      <a:pt x="31" y="19"/>
                    </a:lnTo>
                    <a:lnTo>
                      <a:pt x="40" y="27"/>
                    </a:lnTo>
                    <a:lnTo>
                      <a:pt x="55" y="44"/>
                    </a:lnTo>
                    <a:lnTo>
                      <a:pt x="72" y="65"/>
                    </a:lnTo>
                    <a:lnTo>
                      <a:pt x="80" y="75"/>
                    </a:lnTo>
                    <a:lnTo>
                      <a:pt x="88" y="86"/>
                    </a:lnTo>
                    <a:lnTo>
                      <a:pt x="95" y="99"/>
                    </a:lnTo>
                    <a:lnTo>
                      <a:pt x="103" y="111"/>
                    </a:lnTo>
                    <a:lnTo>
                      <a:pt x="109" y="124"/>
                    </a:lnTo>
                    <a:lnTo>
                      <a:pt x="118" y="137"/>
                    </a:lnTo>
                    <a:lnTo>
                      <a:pt x="126" y="151"/>
                    </a:lnTo>
                    <a:lnTo>
                      <a:pt x="135" y="164"/>
                    </a:lnTo>
                    <a:lnTo>
                      <a:pt x="147" y="181"/>
                    </a:lnTo>
                    <a:lnTo>
                      <a:pt x="160" y="198"/>
                    </a:lnTo>
                    <a:lnTo>
                      <a:pt x="177" y="215"/>
                    </a:lnTo>
                    <a:lnTo>
                      <a:pt x="196" y="231"/>
                    </a:lnTo>
                    <a:lnTo>
                      <a:pt x="196" y="244"/>
                    </a:lnTo>
                    <a:lnTo>
                      <a:pt x="192" y="251"/>
                    </a:lnTo>
                    <a:lnTo>
                      <a:pt x="188" y="259"/>
                    </a:lnTo>
                    <a:lnTo>
                      <a:pt x="188" y="261"/>
                    </a:lnTo>
                    <a:lnTo>
                      <a:pt x="171" y="251"/>
                    </a:lnTo>
                    <a:lnTo>
                      <a:pt x="154" y="248"/>
                    </a:lnTo>
                    <a:lnTo>
                      <a:pt x="139" y="234"/>
                    </a:lnTo>
                    <a:lnTo>
                      <a:pt x="126" y="225"/>
                    </a:lnTo>
                    <a:lnTo>
                      <a:pt x="110" y="213"/>
                    </a:lnTo>
                    <a:lnTo>
                      <a:pt x="97" y="198"/>
                    </a:lnTo>
                    <a:lnTo>
                      <a:pt x="86" y="185"/>
                    </a:lnTo>
                    <a:lnTo>
                      <a:pt x="76" y="172"/>
                    </a:lnTo>
                    <a:lnTo>
                      <a:pt x="69" y="160"/>
                    </a:lnTo>
                    <a:lnTo>
                      <a:pt x="63" y="147"/>
                    </a:lnTo>
                    <a:lnTo>
                      <a:pt x="57" y="137"/>
                    </a:lnTo>
                    <a:lnTo>
                      <a:pt x="52" y="128"/>
                    </a:lnTo>
                    <a:lnTo>
                      <a:pt x="46" y="116"/>
                    </a:lnTo>
                    <a:lnTo>
                      <a:pt x="40" y="103"/>
                    </a:lnTo>
                    <a:lnTo>
                      <a:pt x="36" y="92"/>
                    </a:lnTo>
                    <a:lnTo>
                      <a:pt x="33" y="84"/>
                    </a:lnTo>
                    <a:lnTo>
                      <a:pt x="27" y="73"/>
                    </a:lnTo>
                    <a:lnTo>
                      <a:pt x="21" y="59"/>
                    </a:lnTo>
                    <a:lnTo>
                      <a:pt x="17" y="48"/>
                    </a:lnTo>
                    <a:lnTo>
                      <a:pt x="14" y="38"/>
                    </a:lnTo>
                    <a:lnTo>
                      <a:pt x="6" y="16"/>
                    </a:lnTo>
                    <a:lnTo>
                      <a:pt x="0" y="0"/>
                    </a:lnTo>
                    <a:lnTo>
                      <a:pt x="0" y="0"/>
                    </a:lnTo>
                    <a:close/>
                  </a:path>
                </a:pathLst>
              </a:custGeom>
              <a:solidFill>
                <a:srgbClr val="D1D1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Freeform 140"/>
              <p:cNvSpPr>
                <a:spLocks/>
              </p:cNvSpPr>
              <p:nvPr/>
            </p:nvSpPr>
            <p:spPr bwMode="auto">
              <a:xfrm>
                <a:off x="4508935" y="3828290"/>
                <a:ext cx="20997" cy="47553"/>
              </a:xfrm>
              <a:custGeom>
                <a:avLst/>
                <a:gdLst>
                  <a:gd name="T0" fmla="*/ 15 w 66"/>
                  <a:gd name="T1" fmla="*/ 0 h 154"/>
                  <a:gd name="T2" fmla="*/ 17 w 66"/>
                  <a:gd name="T3" fmla="*/ 4 h 154"/>
                  <a:gd name="T4" fmla="*/ 21 w 66"/>
                  <a:gd name="T5" fmla="*/ 16 h 154"/>
                  <a:gd name="T6" fmla="*/ 26 w 66"/>
                  <a:gd name="T7" fmla="*/ 27 h 154"/>
                  <a:gd name="T8" fmla="*/ 32 w 66"/>
                  <a:gd name="T9" fmla="*/ 40 h 154"/>
                  <a:gd name="T10" fmla="*/ 38 w 66"/>
                  <a:gd name="T11" fmla="*/ 50 h 154"/>
                  <a:gd name="T12" fmla="*/ 44 w 66"/>
                  <a:gd name="T13" fmla="*/ 65 h 154"/>
                  <a:gd name="T14" fmla="*/ 49 w 66"/>
                  <a:gd name="T15" fmla="*/ 75 h 154"/>
                  <a:gd name="T16" fmla="*/ 55 w 66"/>
                  <a:gd name="T17" fmla="*/ 92 h 154"/>
                  <a:gd name="T18" fmla="*/ 59 w 66"/>
                  <a:gd name="T19" fmla="*/ 109 h 154"/>
                  <a:gd name="T20" fmla="*/ 64 w 66"/>
                  <a:gd name="T21" fmla="*/ 128 h 154"/>
                  <a:gd name="T22" fmla="*/ 66 w 66"/>
                  <a:gd name="T23" fmla="*/ 141 h 154"/>
                  <a:gd name="T24" fmla="*/ 66 w 66"/>
                  <a:gd name="T25" fmla="*/ 153 h 154"/>
                  <a:gd name="T26" fmla="*/ 61 w 66"/>
                  <a:gd name="T27" fmla="*/ 154 h 154"/>
                  <a:gd name="T28" fmla="*/ 51 w 66"/>
                  <a:gd name="T29" fmla="*/ 154 h 154"/>
                  <a:gd name="T30" fmla="*/ 42 w 66"/>
                  <a:gd name="T31" fmla="*/ 151 h 154"/>
                  <a:gd name="T32" fmla="*/ 34 w 66"/>
                  <a:gd name="T33" fmla="*/ 145 h 154"/>
                  <a:gd name="T34" fmla="*/ 25 w 66"/>
                  <a:gd name="T35" fmla="*/ 137 h 154"/>
                  <a:gd name="T36" fmla="*/ 15 w 66"/>
                  <a:gd name="T37" fmla="*/ 128 h 154"/>
                  <a:gd name="T38" fmla="*/ 9 w 66"/>
                  <a:gd name="T39" fmla="*/ 111 h 154"/>
                  <a:gd name="T40" fmla="*/ 4 w 66"/>
                  <a:gd name="T41" fmla="*/ 92 h 154"/>
                  <a:gd name="T42" fmla="*/ 0 w 66"/>
                  <a:gd name="T43" fmla="*/ 73 h 154"/>
                  <a:gd name="T44" fmla="*/ 0 w 66"/>
                  <a:gd name="T45" fmla="*/ 54 h 154"/>
                  <a:gd name="T46" fmla="*/ 0 w 66"/>
                  <a:gd name="T47" fmla="*/ 38 h 154"/>
                  <a:gd name="T48" fmla="*/ 2 w 66"/>
                  <a:gd name="T49" fmla="*/ 23 h 154"/>
                  <a:gd name="T50" fmla="*/ 7 w 66"/>
                  <a:gd name="T51" fmla="*/ 12 h 154"/>
                  <a:gd name="T52" fmla="*/ 15 w 66"/>
                  <a:gd name="T53" fmla="*/ 0 h 154"/>
                  <a:gd name="T54" fmla="*/ 15 w 66"/>
                  <a:gd name="T55" fmla="*/ 0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6" h="154">
                    <a:moveTo>
                      <a:pt x="15" y="0"/>
                    </a:moveTo>
                    <a:lnTo>
                      <a:pt x="17" y="4"/>
                    </a:lnTo>
                    <a:lnTo>
                      <a:pt x="21" y="16"/>
                    </a:lnTo>
                    <a:lnTo>
                      <a:pt x="26" y="27"/>
                    </a:lnTo>
                    <a:lnTo>
                      <a:pt x="32" y="40"/>
                    </a:lnTo>
                    <a:lnTo>
                      <a:pt x="38" y="50"/>
                    </a:lnTo>
                    <a:lnTo>
                      <a:pt x="44" y="65"/>
                    </a:lnTo>
                    <a:lnTo>
                      <a:pt x="49" y="75"/>
                    </a:lnTo>
                    <a:lnTo>
                      <a:pt x="55" y="92"/>
                    </a:lnTo>
                    <a:lnTo>
                      <a:pt x="59" y="109"/>
                    </a:lnTo>
                    <a:lnTo>
                      <a:pt x="64" y="128"/>
                    </a:lnTo>
                    <a:lnTo>
                      <a:pt x="66" y="141"/>
                    </a:lnTo>
                    <a:lnTo>
                      <a:pt x="66" y="153"/>
                    </a:lnTo>
                    <a:lnTo>
                      <a:pt x="61" y="154"/>
                    </a:lnTo>
                    <a:lnTo>
                      <a:pt x="51" y="154"/>
                    </a:lnTo>
                    <a:lnTo>
                      <a:pt x="42" y="151"/>
                    </a:lnTo>
                    <a:lnTo>
                      <a:pt x="34" y="145"/>
                    </a:lnTo>
                    <a:lnTo>
                      <a:pt x="25" y="137"/>
                    </a:lnTo>
                    <a:lnTo>
                      <a:pt x="15" y="128"/>
                    </a:lnTo>
                    <a:lnTo>
                      <a:pt x="9" y="111"/>
                    </a:lnTo>
                    <a:lnTo>
                      <a:pt x="4" y="92"/>
                    </a:lnTo>
                    <a:lnTo>
                      <a:pt x="0" y="73"/>
                    </a:lnTo>
                    <a:lnTo>
                      <a:pt x="0" y="54"/>
                    </a:lnTo>
                    <a:lnTo>
                      <a:pt x="0" y="38"/>
                    </a:lnTo>
                    <a:lnTo>
                      <a:pt x="2" y="23"/>
                    </a:lnTo>
                    <a:lnTo>
                      <a:pt x="7" y="12"/>
                    </a:lnTo>
                    <a:lnTo>
                      <a:pt x="15" y="0"/>
                    </a:lnTo>
                    <a:lnTo>
                      <a:pt x="15" y="0"/>
                    </a:lnTo>
                    <a:close/>
                  </a:path>
                </a:pathLst>
              </a:custGeom>
              <a:solidFill>
                <a:srgbClr val="B3B02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 name="Freeform 145"/>
              <p:cNvSpPr>
                <a:spLocks/>
              </p:cNvSpPr>
              <p:nvPr/>
            </p:nvSpPr>
            <p:spPr bwMode="auto">
              <a:xfrm>
                <a:off x="4601571" y="3869667"/>
                <a:ext cx="19145" cy="38290"/>
              </a:xfrm>
              <a:custGeom>
                <a:avLst/>
                <a:gdLst>
                  <a:gd name="T0" fmla="*/ 21 w 63"/>
                  <a:gd name="T1" fmla="*/ 0 h 123"/>
                  <a:gd name="T2" fmla="*/ 36 w 63"/>
                  <a:gd name="T3" fmla="*/ 9 h 123"/>
                  <a:gd name="T4" fmla="*/ 48 w 63"/>
                  <a:gd name="T5" fmla="*/ 24 h 123"/>
                  <a:gd name="T6" fmla="*/ 57 w 63"/>
                  <a:gd name="T7" fmla="*/ 38 h 123"/>
                  <a:gd name="T8" fmla="*/ 63 w 63"/>
                  <a:gd name="T9" fmla="*/ 60 h 123"/>
                  <a:gd name="T10" fmla="*/ 63 w 63"/>
                  <a:gd name="T11" fmla="*/ 78 h 123"/>
                  <a:gd name="T12" fmla="*/ 59 w 63"/>
                  <a:gd name="T13" fmla="*/ 95 h 123"/>
                  <a:gd name="T14" fmla="*/ 51 w 63"/>
                  <a:gd name="T15" fmla="*/ 110 h 123"/>
                  <a:gd name="T16" fmla="*/ 40 w 63"/>
                  <a:gd name="T17" fmla="*/ 123 h 123"/>
                  <a:gd name="T18" fmla="*/ 10 w 63"/>
                  <a:gd name="T19" fmla="*/ 100 h 123"/>
                  <a:gd name="T20" fmla="*/ 2 w 63"/>
                  <a:gd name="T21" fmla="*/ 83 h 123"/>
                  <a:gd name="T22" fmla="*/ 0 w 63"/>
                  <a:gd name="T23" fmla="*/ 70 h 123"/>
                  <a:gd name="T24" fmla="*/ 0 w 63"/>
                  <a:gd name="T25" fmla="*/ 55 h 123"/>
                  <a:gd name="T26" fmla="*/ 2 w 63"/>
                  <a:gd name="T27" fmla="*/ 39 h 123"/>
                  <a:gd name="T28" fmla="*/ 2 w 63"/>
                  <a:gd name="T29" fmla="*/ 30 h 123"/>
                  <a:gd name="T30" fmla="*/ 8 w 63"/>
                  <a:gd name="T31" fmla="*/ 19 h 123"/>
                  <a:gd name="T32" fmla="*/ 13 w 63"/>
                  <a:gd name="T33" fmla="*/ 7 h 123"/>
                  <a:gd name="T34" fmla="*/ 21 w 63"/>
                  <a:gd name="T35" fmla="*/ 0 h 123"/>
                  <a:gd name="T36" fmla="*/ 21 w 63"/>
                  <a:gd name="T37" fmla="*/ 0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3" h="123">
                    <a:moveTo>
                      <a:pt x="21" y="0"/>
                    </a:moveTo>
                    <a:lnTo>
                      <a:pt x="36" y="9"/>
                    </a:lnTo>
                    <a:lnTo>
                      <a:pt x="48" y="24"/>
                    </a:lnTo>
                    <a:lnTo>
                      <a:pt x="57" y="38"/>
                    </a:lnTo>
                    <a:lnTo>
                      <a:pt x="63" y="60"/>
                    </a:lnTo>
                    <a:lnTo>
                      <a:pt x="63" y="78"/>
                    </a:lnTo>
                    <a:lnTo>
                      <a:pt x="59" y="95"/>
                    </a:lnTo>
                    <a:lnTo>
                      <a:pt x="51" y="110"/>
                    </a:lnTo>
                    <a:lnTo>
                      <a:pt x="40" y="123"/>
                    </a:lnTo>
                    <a:lnTo>
                      <a:pt x="10" y="100"/>
                    </a:lnTo>
                    <a:lnTo>
                      <a:pt x="2" y="83"/>
                    </a:lnTo>
                    <a:lnTo>
                      <a:pt x="0" y="70"/>
                    </a:lnTo>
                    <a:lnTo>
                      <a:pt x="0" y="55"/>
                    </a:lnTo>
                    <a:lnTo>
                      <a:pt x="2" y="39"/>
                    </a:lnTo>
                    <a:lnTo>
                      <a:pt x="2" y="30"/>
                    </a:lnTo>
                    <a:lnTo>
                      <a:pt x="8" y="19"/>
                    </a:lnTo>
                    <a:lnTo>
                      <a:pt x="13" y="7"/>
                    </a:lnTo>
                    <a:lnTo>
                      <a:pt x="21" y="0"/>
                    </a:lnTo>
                    <a:lnTo>
                      <a:pt x="21" y="0"/>
                    </a:lnTo>
                    <a:close/>
                  </a:path>
                </a:pathLst>
              </a:custGeom>
              <a:solidFill>
                <a:srgbClr val="B3B02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 name="Freeform 146"/>
              <p:cNvSpPr>
                <a:spLocks/>
              </p:cNvSpPr>
              <p:nvPr/>
            </p:nvSpPr>
            <p:spPr bwMode="auto">
              <a:xfrm>
                <a:off x="4742378" y="3872138"/>
                <a:ext cx="25321" cy="40142"/>
              </a:xfrm>
              <a:custGeom>
                <a:avLst/>
                <a:gdLst>
                  <a:gd name="T0" fmla="*/ 17 w 82"/>
                  <a:gd name="T1" fmla="*/ 0 h 131"/>
                  <a:gd name="T2" fmla="*/ 35 w 82"/>
                  <a:gd name="T3" fmla="*/ 4 h 131"/>
                  <a:gd name="T4" fmla="*/ 48 w 82"/>
                  <a:gd name="T5" fmla="*/ 13 h 131"/>
                  <a:gd name="T6" fmla="*/ 59 w 82"/>
                  <a:gd name="T7" fmla="*/ 27 h 131"/>
                  <a:gd name="T8" fmla="*/ 67 w 82"/>
                  <a:gd name="T9" fmla="*/ 40 h 131"/>
                  <a:gd name="T10" fmla="*/ 69 w 82"/>
                  <a:gd name="T11" fmla="*/ 50 h 131"/>
                  <a:gd name="T12" fmla="*/ 73 w 82"/>
                  <a:gd name="T13" fmla="*/ 63 h 131"/>
                  <a:gd name="T14" fmla="*/ 74 w 82"/>
                  <a:gd name="T15" fmla="*/ 74 h 131"/>
                  <a:gd name="T16" fmla="*/ 78 w 82"/>
                  <a:gd name="T17" fmla="*/ 84 h 131"/>
                  <a:gd name="T18" fmla="*/ 78 w 82"/>
                  <a:gd name="T19" fmla="*/ 97 h 131"/>
                  <a:gd name="T20" fmla="*/ 80 w 82"/>
                  <a:gd name="T21" fmla="*/ 109 h 131"/>
                  <a:gd name="T22" fmla="*/ 80 w 82"/>
                  <a:gd name="T23" fmla="*/ 120 h 131"/>
                  <a:gd name="T24" fmla="*/ 82 w 82"/>
                  <a:gd name="T25" fmla="*/ 131 h 131"/>
                  <a:gd name="T26" fmla="*/ 67 w 82"/>
                  <a:gd name="T27" fmla="*/ 129 h 131"/>
                  <a:gd name="T28" fmla="*/ 54 w 82"/>
                  <a:gd name="T29" fmla="*/ 128 h 131"/>
                  <a:gd name="T30" fmla="*/ 42 w 82"/>
                  <a:gd name="T31" fmla="*/ 120 h 131"/>
                  <a:gd name="T32" fmla="*/ 31 w 82"/>
                  <a:gd name="T33" fmla="*/ 118 h 131"/>
                  <a:gd name="T34" fmla="*/ 14 w 82"/>
                  <a:gd name="T35" fmla="*/ 103 h 131"/>
                  <a:gd name="T36" fmla="*/ 4 w 82"/>
                  <a:gd name="T37" fmla="*/ 84 h 131"/>
                  <a:gd name="T38" fmla="*/ 0 w 82"/>
                  <a:gd name="T39" fmla="*/ 74 h 131"/>
                  <a:gd name="T40" fmla="*/ 2 w 82"/>
                  <a:gd name="T41" fmla="*/ 63 h 131"/>
                  <a:gd name="T42" fmla="*/ 2 w 82"/>
                  <a:gd name="T43" fmla="*/ 50 h 131"/>
                  <a:gd name="T44" fmla="*/ 6 w 82"/>
                  <a:gd name="T45" fmla="*/ 40 h 131"/>
                  <a:gd name="T46" fmla="*/ 8 w 82"/>
                  <a:gd name="T47" fmla="*/ 31 h 131"/>
                  <a:gd name="T48" fmla="*/ 12 w 82"/>
                  <a:gd name="T49" fmla="*/ 19 h 131"/>
                  <a:gd name="T50" fmla="*/ 14 w 82"/>
                  <a:gd name="T51" fmla="*/ 10 h 131"/>
                  <a:gd name="T52" fmla="*/ 17 w 82"/>
                  <a:gd name="T53" fmla="*/ 0 h 131"/>
                  <a:gd name="T54" fmla="*/ 17 w 82"/>
                  <a:gd name="T55" fmla="*/ 0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82" h="131">
                    <a:moveTo>
                      <a:pt x="17" y="0"/>
                    </a:moveTo>
                    <a:lnTo>
                      <a:pt x="35" y="4"/>
                    </a:lnTo>
                    <a:lnTo>
                      <a:pt x="48" y="13"/>
                    </a:lnTo>
                    <a:lnTo>
                      <a:pt x="59" y="27"/>
                    </a:lnTo>
                    <a:lnTo>
                      <a:pt x="67" y="40"/>
                    </a:lnTo>
                    <a:lnTo>
                      <a:pt x="69" y="50"/>
                    </a:lnTo>
                    <a:lnTo>
                      <a:pt x="73" y="63"/>
                    </a:lnTo>
                    <a:lnTo>
                      <a:pt x="74" y="74"/>
                    </a:lnTo>
                    <a:lnTo>
                      <a:pt x="78" y="84"/>
                    </a:lnTo>
                    <a:lnTo>
                      <a:pt x="78" y="97"/>
                    </a:lnTo>
                    <a:lnTo>
                      <a:pt x="80" y="109"/>
                    </a:lnTo>
                    <a:lnTo>
                      <a:pt x="80" y="120"/>
                    </a:lnTo>
                    <a:lnTo>
                      <a:pt x="82" y="131"/>
                    </a:lnTo>
                    <a:lnTo>
                      <a:pt x="67" y="129"/>
                    </a:lnTo>
                    <a:lnTo>
                      <a:pt x="54" y="128"/>
                    </a:lnTo>
                    <a:lnTo>
                      <a:pt x="42" y="120"/>
                    </a:lnTo>
                    <a:lnTo>
                      <a:pt x="31" y="118"/>
                    </a:lnTo>
                    <a:lnTo>
                      <a:pt x="14" y="103"/>
                    </a:lnTo>
                    <a:lnTo>
                      <a:pt x="4" y="84"/>
                    </a:lnTo>
                    <a:lnTo>
                      <a:pt x="0" y="74"/>
                    </a:lnTo>
                    <a:lnTo>
                      <a:pt x="2" y="63"/>
                    </a:lnTo>
                    <a:lnTo>
                      <a:pt x="2" y="50"/>
                    </a:lnTo>
                    <a:lnTo>
                      <a:pt x="6" y="40"/>
                    </a:lnTo>
                    <a:lnTo>
                      <a:pt x="8" y="31"/>
                    </a:lnTo>
                    <a:lnTo>
                      <a:pt x="12" y="19"/>
                    </a:lnTo>
                    <a:lnTo>
                      <a:pt x="14" y="10"/>
                    </a:lnTo>
                    <a:lnTo>
                      <a:pt x="17" y="0"/>
                    </a:lnTo>
                    <a:lnTo>
                      <a:pt x="17" y="0"/>
                    </a:lnTo>
                    <a:close/>
                  </a:path>
                </a:pathLst>
              </a:custGeom>
              <a:solidFill>
                <a:srgbClr val="94911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Freeform 153"/>
              <p:cNvSpPr>
                <a:spLocks/>
              </p:cNvSpPr>
              <p:nvPr/>
            </p:nvSpPr>
            <p:spPr bwMode="auto">
              <a:xfrm>
                <a:off x="4534874" y="3896841"/>
                <a:ext cx="14822" cy="28408"/>
              </a:xfrm>
              <a:custGeom>
                <a:avLst/>
                <a:gdLst>
                  <a:gd name="T0" fmla="*/ 6 w 48"/>
                  <a:gd name="T1" fmla="*/ 0 h 91"/>
                  <a:gd name="T2" fmla="*/ 18 w 48"/>
                  <a:gd name="T3" fmla="*/ 11 h 91"/>
                  <a:gd name="T4" fmla="*/ 31 w 48"/>
                  <a:gd name="T5" fmla="*/ 28 h 91"/>
                  <a:gd name="T6" fmla="*/ 40 w 48"/>
                  <a:gd name="T7" fmla="*/ 42 h 91"/>
                  <a:gd name="T8" fmla="*/ 48 w 48"/>
                  <a:gd name="T9" fmla="*/ 55 h 91"/>
                  <a:gd name="T10" fmla="*/ 46 w 48"/>
                  <a:gd name="T11" fmla="*/ 63 h 91"/>
                  <a:gd name="T12" fmla="*/ 46 w 48"/>
                  <a:gd name="T13" fmla="*/ 70 h 91"/>
                  <a:gd name="T14" fmla="*/ 44 w 48"/>
                  <a:gd name="T15" fmla="*/ 80 h 91"/>
                  <a:gd name="T16" fmla="*/ 44 w 48"/>
                  <a:gd name="T17" fmla="*/ 91 h 91"/>
                  <a:gd name="T18" fmla="*/ 29 w 48"/>
                  <a:gd name="T19" fmla="*/ 80 h 91"/>
                  <a:gd name="T20" fmla="*/ 14 w 48"/>
                  <a:gd name="T21" fmla="*/ 65 h 91"/>
                  <a:gd name="T22" fmla="*/ 4 w 48"/>
                  <a:gd name="T23" fmla="*/ 46 h 91"/>
                  <a:gd name="T24" fmla="*/ 0 w 48"/>
                  <a:gd name="T25" fmla="*/ 28 h 91"/>
                  <a:gd name="T26" fmla="*/ 0 w 48"/>
                  <a:gd name="T27" fmla="*/ 11 h 91"/>
                  <a:gd name="T28" fmla="*/ 6 w 48"/>
                  <a:gd name="T29" fmla="*/ 0 h 91"/>
                  <a:gd name="T30" fmla="*/ 6 w 48"/>
                  <a:gd name="T31" fmla="*/ 0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8" h="91">
                    <a:moveTo>
                      <a:pt x="6" y="0"/>
                    </a:moveTo>
                    <a:lnTo>
                      <a:pt x="18" y="11"/>
                    </a:lnTo>
                    <a:lnTo>
                      <a:pt x="31" y="28"/>
                    </a:lnTo>
                    <a:lnTo>
                      <a:pt x="40" y="42"/>
                    </a:lnTo>
                    <a:lnTo>
                      <a:pt x="48" y="55"/>
                    </a:lnTo>
                    <a:lnTo>
                      <a:pt x="46" y="63"/>
                    </a:lnTo>
                    <a:lnTo>
                      <a:pt x="46" y="70"/>
                    </a:lnTo>
                    <a:lnTo>
                      <a:pt x="44" y="80"/>
                    </a:lnTo>
                    <a:lnTo>
                      <a:pt x="44" y="91"/>
                    </a:lnTo>
                    <a:lnTo>
                      <a:pt x="29" y="80"/>
                    </a:lnTo>
                    <a:lnTo>
                      <a:pt x="14" y="65"/>
                    </a:lnTo>
                    <a:lnTo>
                      <a:pt x="4" y="46"/>
                    </a:lnTo>
                    <a:lnTo>
                      <a:pt x="0" y="28"/>
                    </a:lnTo>
                    <a:lnTo>
                      <a:pt x="0" y="11"/>
                    </a:lnTo>
                    <a:lnTo>
                      <a:pt x="6" y="0"/>
                    </a:lnTo>
                    <a:lnTo>
                      <a:pt x="6" y="0"/>
                    </a:lnTo>
                    <a:close/>
                  </a:path>
                </a:pathLst>
              </a:custGeom>
              <a:solidFill>
                <a:srgbClr val="D1D1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spTree>
    <p:extLst>
      <p:ext uri="{BB962C8B-B14F-4D97-AF65-F5344CB8AC3E}">
        <p14:creationId xmlns:p14="http://schemas.microsoft.com/office/powerpoint/2010/main" val="220116185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646160416"/>
              </p:ext>
            </p:extLst>
          </p:nvPr>
        </p:nvGraphicFramePr>
        <p:xfrm>
          <a:off x="1828800" y="76200"/>
          <a:ext cx="5486400" cy="6714452"/>
        </p:xfrm>
        <a:graphic>
          <a:graphicData uri="http://schemas.openxmlformats.org/drawingml/2006/table">
            <a:tbl>
              <a:tblPr/>
              <a:tblGrid>
                <a:gridCol w="1621813"/>
                <a:gridCol w="306829"/>
                <a:gridCol w="1424564"/>
                <a:gridCol w="306829"/>
                <a:gridCol w="1826365"/>
              </a:tblGrid>
              <a:tr h="289527">
                <a:tc>
                  <a:txBody>
                    <a:bodyPr/>
                    <a:lstStyle/>
                    <a:p>
                      <a:pPr algn="ctr" fontAlgn="ctr"/>
                      <a:endParaRPr lang="en-US" sz="1400" b="0" i="0" u="none" strike="noStrike" dirty="0">
                        <a:solidFill>
                          <a:srgbClr val="000000"/>
                        </a:solidFill>
                        <a:effectLst/>
                        <a:latin typeface="Times New Roman"/>
                      </a:endParaRPr>
                    </a:p>
                  </a:txBody>
                  <a:tcPr marL="3534" marR="3534" marT="3534" marB="0" anchor="ctr">
                    <a:lnL>
                      <a:noFill/>
                    </a:lnL>
                    <a:lnR>
                      <a:noFill/>
                    </a:lnR>
                    <a:lnT>
                      <a:noFill/>
                    </a:lnT>
                    <a:lnB>
                      <a:noFill/>
                    </a:lnB>
                  </a:tcPr>
                </a:tc>
                <a:tc>
                  <a:txBody>
                    <a:bodyPr/>
                    <a:lstStyle/>
                    <a:p>
                      <a:pPr algn="ctr" fontAlgn="ctr"/>
                      <a:endParaRPr lang="en-US" sz="1400" b="0" i="0" u="none" strike="noStrike" dirty="0">
                        <a:solidFill>
                          <a:srgbClr val="000000"/>
                        </a:solidFill>
                        <a:effectLst/>
                        <a:latin typeface="Times New Roman"/>
                      </a:endParaRPr>
                    </a:p>
                  </a:txBody>
                  <a:tcPr marL="3534" marR="3534" marT="3534"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800" b="0" i="0" u="none" strike="noStrike" dirty="0">
                          <a:solidFill>
                            <a:srgbClr val="000000"/>
                          </a:solidFill>
                          <a:effectLst/>
                          <a:latin typeface="Times New Roman"/>
                        </a:rPr>
                        <a:t>1998</a:t>
                      </a:r>
                    </a:p>
                  </a:txBody>
                  <a:tcPr marL="3534" marR="3534" marT="35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endParaRPr lang="en-US" sz="1400" b="0" i="0" u="none" strike="noStrike">
                        <a:solidFill>
                          <a:srgbClr val="000000"/>
                        </a:solidFill>
                        <a:effectLst/>
                        <a:latin typeface="Times New Roman"/>
                      </a:endParaRPr>
                    </a:p>
                  </a:txBody>
                  <a:tcPr marL="3534" marR="3534" marT="3534"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endParaRPr lang="en-US" sz="1400" b="0" i="0" u="none" strike="noStrike">
                        <a:solidFill>
                          <a:srgbClr val="000000"/>
                        </a:solidFill>
                        <a:effectLst/>
                        <a:latin typeface="Times New Roman"/>
                      </a:endParaRPr>
                    </a:p>
                  </a:txBody>
                  <a:tcPr marL="3534" marR="3534" marT="3534" marB="0" anchor="ctr">
                    <a:lnL>
                      <a:noFill/>
                    </a:lnL>
                    <a:lnR>
                      <a:noFill/>
                    </a:lnR>
                    <a:lnT>
                      <a:noFill/>
                    </a:lnT>
                    <a:lnB>
                      <a:noFill/>
                    </a:lnB>
                  </a:tcPr>
                </a:tc>
              </a:tr>
              <a:tr h="787896">
                <a:tc>
                  <a:txBody>
                    <a:bodyPr/>
                    <a:lstStyle/>
                    <a:p>
                      <a:pPr algn="ctr" fontAlgn="ctr"/>
                      <a:endParaRPr lang="en-US" sz="1400" b="0" i="0" u="none" strike="noStrike" dirty="0">
                        <a:solidFill>
                          <a:srgbClr val="000000"/>
                        </a:solidFill>
                        <a:effectLst/>
                        <a:latin typeface="Times New Roman"/>
                      </a:endParaRPr>
                    </a:p>
                  </a:txBody>
                  <a:tcPr marL="3534" marR="3534" marT="3534" marB="0" anchor="ctr">
                    <a:lnL>
                      <a:noFill/>
                    </a:lnL>
                    <a:lnR>
                      <a:noFill/>
                    </a:lnR>
                    <a:lnT>
                      <a:noFill/>
                    </a:lnT>
                    <a:lnB>
                      <a:noFill/>
                    </a:lnB>
                  </a:tcPr>
                </a:tc>
                <a:tc>
                  <a:txBody>
                    <a:bodyPr/>
                    <a:lstStyle/>
                    <a:p>
                      <a:pPr algn="ctr" fontAlgn="ctr"/>
                      <a:endParaRPr lang="en-US" sz="1400" b="0" i="0" u="none" strike="noStrike">
                        <a:solidFill>
                          <a:srgbClr val="000000"/>
                        </a:solidFill>
                        <a:effectLst/>
                        <a:latin typeface="Times New Roman"/>
                      </a:endParaRPr>
                    </a:p>
                  </a:txBody>
                  <a:tcPr marL="3534" marR="3534" marT="3534"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800" b="0" i="0" u="none" strike="noStrike" dirty="0">
                          <a:solidFill>
                            <a:srgbClr val="000000"/>
                          </a:solidFill>
                          <a:effectLst/>
                          <a:latin typeface="Times New Roman"/>
                        </a:rPr>
                        <a:t>P</a:t>
                      </a:r>
                      <a:r>
                        <a:rPr lang="en-US" sz="1800" b="0" i="0" u="none" strike="noStrike" baseline="-25000" dirty="0">
                          <a:solidFill>
                            <a:srgbClr val="000000"/>
                          </a:solidFill>
                          <a:effectLst/>
                          <a:latin typeface="Times New Roman"/>
                        </a:rPr>
                        <a:t>1</a:t>
                      </a:r>
                      <a:r>
                        <a:rPr lang="en-US" sz="1800" b="0" i="0" u="none" strike="noStrike" dirty="0">
                          <a:solidFill>
                            <a:srgbClr val="000000"/>
                          </a:solidFill>
                          <a:effectLst/>
                          <a:latin typeface="Times New Roman"/>
                        </a:rPr>
                        <a:t>-wild </a:t>
                      </a:r>
                      <a:r>
                        <a:rPr lang="en-US" sz="1800" b="0" i="0" u="none" strike="noStrike" dirty="0" smtClean="0">
                          <a:solidFill>
                            <a:srgbClr val="000000"/>
                          </a:solidFill>
                          <a:effectLst/>
                          <a:latin typeface="Times New Roman"/>
                        </a:rPr>
                        <a:t>founders </a:t>
                      </a:r>
                      <a:endParaRPr lang="en-US" sz="1800" b="0" i="0" u="none" strike="noStrike" dirty="0">
                        <a:solidFill>
                          <a:srgbClr val="000000"/>
                        </a:solidFill>
                        <a:effectLst/>
                        <a:latin typeface="Times New Roman"/>
                      </a:endParaRPr>
                    </a:p>
                  </a:txBody>
                  <a:tcPr marL="3534" marR="3534" marT="35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endParaRPr lang="en-US" sz="1400" b="0" i="0" u="none" strike="noStrike">
                        <a:solidFill>
                          <a:srgbClr val="000000"/>
                        </a:solidFill>
                        <a:effectLst/>
                        <a:latin typeface="Times New Roman"/>
                      </a:endParaRPr>
                    </a:p>
                  </a:txBody>
                  <a:tcPr marL="3534" marR="3534" marT="3534"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endParaRPr lang="en-US" sz="1400" b="0" i="0" u="none" strike="noStrike">
                        <a:solidFill>
                          <a:srgbClr val="000000"/>
                        </a:solidFill>
                        <a:effectLst/>
                        <a:latin typeface="Times New Roman"/>
                      </a:endParaRPr>
                    </a:p>
                  </a:txBody>
                  <a:tcPr marL="3534" marR="3534" marT="3534" marB="0" anchor="ctr">
                    <a:lnL>
                      <a:noFill/>
                    </a:lnL>
                    <a:lnR>
                      <a:noFill/>
                    </a:lnR>
                    <a:lnT>
                      <a:noFill/>
                    </a:lnT>
                    <a:lnB>
                      <a:noFill/>
                    </a:lnB>
                  </a:tcPr>
                </a:tc>
              </a:tr>
              <a:tr h="214423">
                <a:tc>
                  <a:txBody>
                    <a:bodyPr/>
                    <a:lstStyle/>
                    <a:p>
                      <a:pPr algn="ctr" fontAlgn="ctr"/>
                      <a:endParaRPr lang="en-US" sz="1400" b="0" i="0" u="none" strike="noStrike">
                        <a:solidFill>
                          <a:srgbClr val="000000"/>
                        </a:solidFill>
                        <a:effectLst/>
                        <a:latin typeface="Times New Roman"/>
                      </a:endParaRPr>
                    </a:p>
                  </a:txBody>
                  <a:tcPr marL="3534" marR="3534" marT="3534"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endParaRPr lang="en-US" sz="1400" b="0" i="0" u="none" strike="noStrike">
                        <a:solidFill>
                          <a:srgbClr val="000000"/>
                        </a:solidFill>
                        <a:effectLst/>
                        <a:latin typeface="Times New Roman"/>
                      </a:endParaRPr>
                    </a:p>
                  </a:txBody>
                  <a:tcPr marL="3534" marR="3534" marT="3534" marB="0" anchor="ctr">
                    <a:lnL>
                      <a:noFill/>
                    </a:lnL>
                    <a:lnR>
                      <a:noFill/>
                    </a:lnR>
                    <a:lnT>
                      <a:noFill/>
                    </a:lnT>
                    <a:lnB>
                      <a:noFill/>
                    </a:lnB>
                  </a:tcPr>
                </a:tc>
                <a:tc>
                  <a:txBody>
                    <a:bodyPr/>
                    <a:lstStyle/>
                    <a:p>
                      <a:pPr algn="ctr" fontAlgn="ctr"/>
                      <a:endParaRPr lang="en-US" sz="1400" b="0" i="0" u="none" strike="noStrike" dirty="0">
                        <a:solidFill>
                          <a:srgbClr val="000000"/>
                        </a:solidFill>
                        <a:effectLst/>
                        <a:latin typeface="Times New Roman"/>
                      </a:endParaRPr>
                    </a:p>
                  </a:txBody>
                  <a:tcPr marL="3534" marR="3534" marT="3534"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endParaRPr lang="en-US" sz="1400" b="0" i="0" u="none" strike="noStrike">
                        <a:solidFill>
                          <a:srgbClr val="000000"/>
                        </a:solidFill>
                        <a:effectLst/>
                        <a:latin typeface="Times New Roman"/>
                      </a:endParaRPr>
                    </a:p>
                  </a:txBody>
                  <a:tcPr marL="3534" marR="3534" marT="3534" marB="0" anchor="ctr">
                    <a:lnL>
                      <a:noFill/>
                    </a:lnL>
                    <a:lnR>
                      <a:noFill/>
                    </a:lnR>
                    <a:lnT>
                      <a:noFill/>
                    </a:lnT>
                    <a:lnB>
                      <a:noFill/>
                    </a:lnB>
                  </a:tcPr>
                </a:tc>
                <a:tc>
                  <a:txBody>
                    <a:bodyPr/>
                    <a:lstStyle/>
                    <a:p>
                      <a:pPr algn="ctr" fontAlgn="ctr"/>
                      <a:endParaRPr lang="en-US" sz="1400" b="0" i="0" u="none" strike="noStrike">
                        <a:solidFill>
                          <a:srgbClr val="000000"/>
                        </a:solidFill>
                        <a:effectLst/>
                        <a:latin typeface="Times New Roman"/>
                      </a:endParaRPr>
                    </a:p>
                  </a:txBody>
                  <a:tcPr marL="3534" marR="3534" marT="3534" marB="0" anchor="ctr">
                    <a:lnL>
                      <a:noFill/>
                    </a:lnL>
                    <a:lnR>
                      <a:noFill/>
                    </a:lnR>
                    <a:lnT>
                      <a:noFill/>
                    </a:lnT>
                    <a:lnB w="6350" cap="flat" cmpd="sng" algn="ctr">
                      <a:solidFill>
                        <a:srgbClr val="000000"/>
                      </a:solidFill>
                      <a:prstDash val="solid"/>
                      <a:round/>
                      <a:headEnd type="none" w="med" len="med"/>
                      <a:tailEnd type="none" w="med" len="med"/>
                    </a:lnB>
                  </a:tcPr>
                </a:tc>
              </a:tr>
              <a:tr h="278136">
                <a:tc>
                  <a:txBody>
                    <a:bodyPr/>
                    <a:lstStyle/>
                    <a:p>
                      <a:pPr algn="ctr" fontAlgn="ctr"/>
                      <a:r>
                        <a:rPr lang="en-US" sz="1600" b="0" i="0" u="none" strike="noStrike" dirty="0">
                          <a:solidFill>
                            <a:srgbClr val="000000"/>
                          </a:solidFill>
                          <a:effectLst/>
                          <a:latin typeface="Times New Roman"/>
                        </a:rPr>
                        <a:t>2002</a:t>
                      </a:r>
                    </a:p>
                  </a:txBody>
                  <a:tcPr marL="3534" marR="3534" marT="35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tc>
                  <a:txBody>
                    <a:bodyPr/>
                    <a:lstStyle/>
                    <a:p>
                      <a:pPr algn="ctr" fontAlgn="ctr"/>
                      <a:endParaRPr lang="en-US" sz="1400" b="0" i="0" u="none" strike="noStrike">
                        <a:solidFill>
                          <a:srgbClr val="000000"/>
                        </a:solidFill>
                        <a:effectLst/>
                        <a:latin typeface="Times New Roman"/>
                      </a:endParaRPr>
                    </a:p>
                  </a:txBody>
                  <a:tcPr marL="3534" marR="3534" marT="3534"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endParaRPr lang="en-US" sz="1400" b="0" i="0" u="none" strike="noStrike" dirty="0">
                        <a:solidFill>
                          <a:srgbClr val="000000"/>
                        </a:solidFill>
                        <a:effectLst/>
                        <a:latin typeface="Times New Roman"/>
                      </a:endParaRPr>
                    </a:p>
                  </a:txBody>
                  <a:tcPr marL="3534" marR="3534" marT="3534" marB="0" anchor="ctr">
                    <a:lnL>
                      <a:noFill/>
                    </a:lnL>
                    <a:lnR>
                      <a:noFill/>
                    </a:lnR>
                    <a:lnT>
                      <a:noFill/>
                    </a:lnT>
                    <a:lnB>
                      <a:noFill/>
                    </a:lnB>
                  </a:tcPr>
                </a:tc>
                <a:tc>
                  <a:txBody>
                    <a:bodyPr/>
                    <a:lstStyle/>
                    <a:p>
                      <a:pPr algn="ctr" fontAlgn="ctr"/>
                      <a:endParaRPr lang="en-US" sz="1400" b="0" i="0" u="none" strike="noStrike">
                        <a:solidFill>
                          <a:srgbClr val="000000"/>
                        </a:solidFill>
                        <a:effectLst/>
                        <a:latin typeface="Times New Roman"/>
                      </a:endParaRPr>
                    </a:p>
                  </a:txBody>
                  <a:tcPr marL="3534" marR="3534" marT="3534"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600" b="0" i="0" u="none" strike="noStrike" dirty="0">
                          <a:solidFill>
                            <a:srgbClr val="000000"/>
                          </a:solidFill>
                          <a:effectLst/>
                          <a:latin typeface="Times New Roman"/>
                        </a:rPr>
                        <a:t>2002</a:t>
                      </a:r>
                    </a:p>
                  </a:txBody>
                  <a:tcPr marL="3534" marR="3534" marT="35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r>
              <a:tr h="882824">
                <a:tc>
                  <a:txBody>
                    <a:bodyPr/>
                    <a:lstStyle/>
                    <a:p>
                      <a:pPr algn="ctr" fontAlgn="ctr"/>
                      <a:r>
                        <a:rPr lang="en-US" sz="1600" b="0" i="0" u="none" strike="noStrike" dirty="0">
                          <a:solidFill>
                            <a:srgbClr val="000000"/>
                          </a:solidFill>
                          <a:effectLst/>
                          <a:latin typeface="Times New Roman"/>
                        </a:rPr>
                        <a:t>F</a:t>
                      </a:r>
                      <a:r>
                        <a:rPr lang="en-US" sz="1600" b="0" i="0" u="none" strike="noStrike" baseline="-25000" dirty="0">
                          <a:solidFill>
                            <a:srgbClr val="000000"/>
                          </a:solidFill>
                          <a:effectLst/>
                          <a:latin typeface="Times New Roman"/>
                        </a:rPr>
                        <a:t>1</a:t>
                      </a:r>
                      <a:r>
                        <a:rPr lang="en-US" sz="1600" b="0" i="0" u="none" strike="noStrike" dirty="0">
                          <a:solidFill>
                            <a:srgbClr val="000000"/>
                          </a:solidFill>
                          <a:effectLst/>
                          <a:latin typeface="Times New Roman"/>
                        </a:rPr>
                        <a:t> adults-1st gen hatchery                            </a:t>
                      </a:r>
                    </a:p>
                  </a:txBody>
                  <a:tcPr marL="3534" marR="3534" marT="35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tc>
                  <a:txBody>
                    <a:bodyPr/>
                    <a:lstStyle/>
                    <a:p>
                      <a:pPr algn="ctr" fontAlgn="ctr"/>
                      <a:endParaRPr lang="en-US" sz="1400" b="0" i="0" u="none" strike="noStrike">
                        <a:solidFill>
                          <a:srgbClr val="000000"/>
                        </a:solidFill>
                        <a:effectLst/>
                        <a:latin typeface="Times New Roman"/>
                      </a:endParaRPr>
                    </a:p>
                  </a:txBody>
                  <a:tcPr marL="3534" marR="3534" marT="3534"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endParaRPr lang="en-US" sz="1400" b="0" i="0" u="none" strike="noStrike" dirty="0">
                        <a:solidFill>
                          <a:srgbClr val="000000"/>
                        </a:solidFill>
                        <a:effectLst/>
                        <a:latin typeface="Times New Roman"/>
                      </a:endParaRPr>
                    </a:p>
                  </a:txBody>
                  <a:tcPr marL="3534" marR="3534" marT="3534" marB="0" anchor="ctr">
                    <a:lnL>
                      <a:noFill/>
                    </a:lnL>
                    <a:lnR>
                      <a:noFill/>
                    </a:lnR>
                    <a:lnT>
                      <a:noFill/>
                    </a:lnT>
                    <a:lnB>
                      <a:noFill/>
                    </a:lnB>
                  </a:tcPr>
                </a:tc>
                <a:tc>
                  <a:txBody>
                    <a:bodyPr/>
                    <a:lstStyle/>
                    <a:p>
                      <a:pPr algn="ctr" fontAlgn="ctr"/>
                      <a:endParaRPr lang="en-US" sz="1400" b="0" i="0" u="none" strike="noStrike">
                        <a:solidFill>
                          <a:srgbClr val="000000"/>
                        </a:solidFill>
                        <a:effectLst/>
                        <a:latin typeface="Times New Roman"/>
                      </a:endParaRPr>
                    </a:p>
                  </a:txBody>
                  <a:tcPr marL="3534" marR="3534" marT="3534"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600" b="0" i="0" u="none" strike="noStrike" dirty="0">
                          <a:solidFill>
                            <a:srgbClr val="000000"/>
                          </a:solidFill>
                          <a:effectLst/>
                          <a:latin typeface="Times New Roman"/>
                        </a:rPr>
                        <a:t>F</a:t>
                      </a:r>
                      <a:r>
                        <a:rPr lang="en-US" sz="1600" b="0" i="0" u="none" strike="noStrike" baseline="-25000" dirty="0">
                          <a:solidFill>
                            <a:srgbClr val="000000"/>
                          </a:solidFill>
                          <a:effectLst/>
                          <a:latin typeface="Times New Roman"/>
                        </a:rPr>
                        <a:t>1</a:t>
                      </a:r>
                      <a:r>
                        <a:rPr lang="en-US" sz="1600" b="0" i="0" u="none" strike="noStrike" dirty="0">
                          <a:solidFill>
                            <a:srgbClr val="000000"/>
                          </a:solidFill>
                          <a:effectLst/>
                          <a:latin typeface="Times New Roman"/>
                        </a:rPr>
                        <a:t> adults-wild founders (no hatchery influence)                </a:t>
                      </a:r>
                    </a:p>
                  </a:txBody>
                  <a:tcPr marL="3534" marR="3534" marT="35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r>
              <a:tr h="214423">
                <a:tc>
                  <a:txBody>
                    <a:bodyPr/>
                    <a:lstStyle/>
                    <a:p>
                      <a:pPr algn="ctr" fontAlgn="ctr"/>
                      <a:endParaRPr lang="en-US" sz="1600" b="0" i="0" u="none" strike="noStrike" dirty="0">
                        <a:solidFill>
                          <a:srgbClr val="000000"/>
                        </a:solidFill>
                        <a:effectLst/>
                        <a:latin typeface="Times New Roman"/>
                      </a:endParaRPr>
                    </a:p>
                  </a:txBody>
                  <a:tcPr marL="3534" marR="3534" marT="3534"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1400" b="0" i="0" u="none" strike="noStrike">
                        <a:solidFill>
                          <a:srgbClr val="000000"/>
                        </a:solidFill>
                        <a:effectLst/>
                        <a:latin typeface="Times New Roman"/>
                      </a:endParaRPr>
                    </a:p>
                  </a:txBody>
                  <a:tcPr marL="3534" marR="3534" marT="3534" marB="0" anchor="ctr">
                    <a:lnL>
                      <a:noFill/>
                    </a:lnL>
                    <a:lnR>
                      <a:noFill/>
                    </a:lnR>
                    <a:lnT>
                      <a:noFill/>
                    </a:lnT>
                    <a:lnB>
                      <a:noFill/>
                    </a:lnB>
                  </a:tcPr>
                </a:tc>
                <a:tc>
                  <a:txBody>
                    <a:bodyPr/>
                    <a:lstStyle/>
                    <a:p>
                      <a:pPr algn="ctr" fontAlgn="ctr"/>
                      <a:endParaRPr lang="en-US" sz="1400" b="0" i="0" u="none" strike="noStrike" dirty="0">
                        <a:solidFill>
                          <a:srgbClr val="000000"/>
                        </a:solidFill>
                        <a:effectLst/>
                        <a:latin typeface="Times New Roman"/>
                      </a:endParaRPr>
                    </a:p>
                  </a:txBody>
                  <a:tcPr marL="3534" marR="3534" marT="3534" marB="0" anchor="ctr">
                    <a:lnL>
                      <a:noFill/>
                    </a:lnL>
                    <a:lnR>
                      <a:noFill/>
                    </a:lnR>
                    <a:lnT>
                      <a:noFill/>
                    </a:lnT>
                    <a:lnB>
                      <a:noFill/>
                    </a:lnB>
                  </a:tcPr>
                </a:tc>
                <a:tc>
                  <a:txBody>
                    <a:bodyPr/>
                    <a:lstStyle/>
                    <a:p>
                      <a:pPr algn="ctr" fontAlgn="ctr"/>
                      <a:endParaRPr lang="en-US" sz="1400" b="0" i="0" u="none" strike="noStrike">
                        <a:solidFill>
                          <a:srgbClr val="000000"/>
                        </a:solidFill>
                        <a:effectLst/>
                        <a:latin typeface="Times New Roman"/>
                      </a:endParaRPr>
                    </a:p>
                  </a:txBody>
                  <a:tcPr marL="3534" marR="3534" marT="3534" marB="0" anchor="ctr">
                    <a:lnL>
                      <a:noFill/>
                    </a:lnL>
                    <a:lnR>
                      <a:noFill/>
                    </a:lnR>
                    <a:lnT>
                      <a:noFill/>
                    </a:lnT>
                    <a:lnB>
                      <a:noFill/>
                    </a:lnB>
                  </a:tcPr>
                </a:tc>
                <a:tc>
                  <a:txBody>
                    <a:bodyPr/>
                    <a:lstStyle/>
                    <a:p>
                      <a:pPr algn="ctr" fontAlgn="ctr"/>
                      <a:endParaRPr lang="en-US" sz="1600" b="0" i="0" u="none" strike="noStrike" dirty="0">
                        <a:solidFill>
                          <a:srgbClr val="000000"/>
                        </a:solidFill>
                        <a:effectLst/>
                        <a:latin typeface="Times New Roman"/>
                      </a:endParaRPr>
                    </a:p>
                  </a:txBody>
                  <a:tcPr marL="3534" marR="3534" marT="3534"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89527">
                <a:tc>
                  <a:txBody>
                    <a:bodyPr/>
                    <a:lstStyle/>
                    <a:p>
                      <a:pPr algn="ctr" fontAlgn="ctr"/>
                      <a:r>
                        <a:rPr lang="en-US" sz="1600" b="0" i="0" u="none" strike="noStrike" dirty="0">
                          <a:solidFill>
                            <a:srgbClr val="000000"/>
                          </a:solidFill>
                          <a:effectLst/>
                          <a:latin typeface="Times New Roman"/>
                        </a:rPr>
                        <a:t>2006</a:t>
                      </a:r>
                    </a:p>
                  </a:txBody>
                  <a:tcPr marL="3534" marR="3534" marT="35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tc>
                  <a:txBody>
                    <a:bodyPr/>
                    <a:lstStyle/>
                    <a:p>
                      <a:pPr algn="ctr" fontAlgn="ctr"/>
                      <a:endParaRPr lang="en-US" sz="1400" b="0" i="0" u="none" strike="noStrike">
                        <a:solidFill>
                          <a:srgbClr val="000000"/>
                        </a:solidFill>
                        <a:effectLst/>
                        <a:latin typeface="Times New Roman"/>
                      </a:endParaRPr>
                    </a:p>
                  </a:txBody>
                  <a:tcPr marL="3534" marR="3534" marT="3534"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endParaRPr lang="en-US" sz="1400" b="0" i="0" u="none" strike="noStrike" dirty="0">
                        <a:solidFill>
                          <a:srgbClr val="000000"/>
                        </a:solidFill>
                        <a:effectLst/>
                        <a:latin typeface="Times New Roman"/>
                      </a:endParaRPr>
                    </a:p>
                  </a:txBody>
                  <a:tcPr marL="3534" marR="3534" marT="3534" marB="0" anchor="ctr">
                    <a:lnL>
                      <a:noFill/>
                    </a:lnL>
                    <a:lnR>
                      <a:noFill/>
                    </a:lnR>
                    <a:lnT>
                      <a:noFill/>
                    </a:lnT>
                    <a:lnB>
                      <a:noFill/>
                    </a:lnB>
                  </a:tcPr>
                </a:tc>
                <a:tc>
                  <a:txBody>
                    <a:bodyPr/>
                    <a:lstStyle/>
                    <a:p>
                      <a:pPr algn="ctr" fontAlgn="ctr"/>
                      <a:endParaRPr lang="en-US" sz="1400" b="0" i="0" u="none" strike="noStrike" dirty="0">
                        <a:solidFill>
                          <a:srgbClr val="000000"/>
                        </a:solidFill>
                        <a:effectLst/>
                        <a:latin typeface="Times New Roman"/>
                      </a:endParaRPr>
                    </a:p>
                  </a:txBody>
                  <a:tcPr marL="3534" marR="3534" marT="3534"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600" b="0" i="0" u="none" strike="noStrike" dirty="0">
                          <a:solidFill>
                            <a:srgbClr val="000000"/>
                          </a:solidFill>
                          <a:effectLst/>
                          <a:latin typeface="Times New Roman"/>
                        </a:rPr>
                        <a:t>2006</a:t>
                      </a:r>
                    </a:p>
                  </a:txBody>
                  <a:tcPr marL="3534" marR="3534" marT="35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r>
              <a:tr h="882824">
                <a:tc>
                  <a:txBody>
                    <a:bodyPr/>
                    <a:lstStyle/>
                    <a:p>
                      <a:pPr algn="ctr" fontAlgn="ctr"/>
                      <a:r>
                        <a:rPr lang="en-US" sz="1600" b="0" i="0" u="none" strike="noStrike" dirty="0">
                          <a:solidFill>
                            <a:srgbClr val="000000"/>
                          </a:solidFill>
                          <a:effectLst/>
                          <a:latin typeface="Times New Roman"/>
                        </a:rPr>
                        <a:t>F</a:t>
                      </a:r>
                      <a:r>
                        <a:rPr lang="en-US" sz="1600" b="0" i="0" u="none" strike="noStrike" baseline="-25000" dirty="0">
                          <a:solidFill>
                            <a:srgbClr val="000000"/>
                          </a:solidFill>
                          <a:effectLst/>
                          <a:latin typeface="Times New Roman"/>
                        </a:rPr>
                        <a:t>2</a:t>
                      </a:r>
                      <a:r>
                        <a:rPr lang="en-US" sz="1600" b="0" i="0" u="none" strike="noStrike" dirty="0">
                          <a:solidFill>
                            <a:srgbClr val="000000"/>
                          </a:solidFill>
                          <a:effectLst/>
                          <a:latin typeface="Times New Roman"/>
                        </a:rPr>
                        <a:t> adults-2nd gen hatchery                          </a:t>
                      </a:r>
                    </a:p>
                  </a:txBody>
                  <a:tcPr marL="3534" marR="3534" marT="35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tc>
                  <a:txBody>
                    <a:bodyPr/>
                    <a:lstStyle/>
                    <a:p>
                      <a:pPr algn="ctr" fontAlgn="ctr"/>
                      <a:endParaRPr lang="en-US" sz="1400" b="0" i="0" u="none" strike="noStrike">
                        <a:solidFill>
                          <a:srgbClr val="000000"/>
                        </a:solidFill>
                        <a:effectLst/>
                        <a:latin typeface="Times New Roman"/>
                      </a:endParaRPr>
                    </a:p>
                  </a:txBody>
                  <a:tcPr marL="3534" marR="3534" marT="3534"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endParaRPr lang="en-US" sz="1400" b="0" i="0" u="none" strike="noStrike">
                        <a:solidFill>
                          <a:srgbClr val="000000"/>
                        </a:solidFill>
                        <a:effectLst/>
                        <a:latin typeface="Times New Roman"/>
                      </a:endParaRPr>
                    </a:p>
                  </a:txBody>
                  <a:tcPr marL="3534" marR="3534" marT="3534" marB="0" anchor="ctr">
                    <a:lnL>
                      <a:noFill/>
                    </a:lnL>
                    <a:lnR>
                      <a:noFill/>
                    </a:lnR>
                    <a:lnT>
                      <a:noFill/>
                    </a:lnT>
                    <a:lnB>
                      <a:noFill/>
                    </a:lnB>
                  </a:tcPr>
                </a:tc>
                <a:tc>
                  <a:txBody>
                    <a:bodyPr/>
                    <a:lstStyle/>
                    <a:p>
                      <a:pPr algn="ctr" fontAlgn="ctr"/>
                      <a:endParaRPr lang="en-US" sz="1400" b="0" i="0" u="none" strike="noStrike" dirty="0">
                        <a:solidFill>
                          <a:srgbClr val="000000"/>
                        </a:solidFill>
                        <a:effectLst/>
                        <a:latin typeface="Times New Roman"/>
                      </a:endParaRPr>
                    </a:p>
                  </a:txBody>
                  <a:tcPr marL="3534" marR="3534" marT="3534"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600" b="0" i="0" u="none" strike="noStrike" dirty="0">
                          <a:solidFill>
                            <a:srgbClr val="000000"/>
                          </a:solidFill>
                          <a:effectLst/>
                          <a:latin typeface="Times New Roman"/>
                        </a:rPr>
                        <a:t>F</a:t>
                      </a:r>
                      <a:r>
                        <a:rPr lang="en-US" sz="1600" b="0" i="0" u="none" strike="noStrike" baseline="-25000" dirty="0">
                          <a:solidFill>
                            <a:srgbClr val="000000"/>
                          </a:solidFill>
                          <a:effectLst/>
                          <a:latin typeface="Times New Roman"/>
                        </a:rPr>
                        <a:t>2</a:t>
                      </a:r>
                      <a:r>
                        <a:rPr lang="en-US" sz="1600" b="0" i="0" u="none" strike="noStrike" dirty="0">
                          <a:solidFill>
                            <a:srgbClr val="000000"/>
                          </a:solidFill>
                          <a:effectLst/>
                          <a:latin typeface="Times New Roman"/>
                        </a:rPr>
                        <a:t> adults-natural origin (possible hatchery influence</a:t>
                      </a:r>
                      <a:r>
                        <a:rPr lang="en-US" sz="1600" b="0" i="0" u="none" strike="noStrike" dirty="0" smtClean="0">
                          <a:solidFill>
                            <a:srgbClr val="000000"/>
                          </a:solidFill>
                          <a:effectLst/>
                          <a:latin typeface="Times New Roman"/>
                        </a:rPr>
                        <a:t>)</a:t>
                      </a:r>
                      <a:endParaRPr lang="en-US" sz="1600" b="0" i="0" u="none" strike="noStrike" dirty="0">
                        <a:solidFill>
                          <a:srgbClr val="000000"/>
                        </a:solidFill>
                        <a:effectLst/>
                        <a:latin typeface="Times New Roman"/>
                      </a:endParaRPr>
                    </a:p>
                  </a:txBody>
                  <a:tcPr marL="3534" marR="3534" marT="35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r>
              <a:tr h="214423">
                <a:tc>
                  <a:txBody>
                    <a:bodyPr/>
                    <a:lstStyle/>
                    <a:p>
                      <a:pPr algn="ctr" fontAlgn="ctr"/>
                      <a:endParaRPr lang="en-US" sz="1600" b="0" i="0" u="none" strike="noStrike" dirty="0">
                        <a:solidFill>
                          <a:srgbClr val="000000"/>
                        </a:solidFill>
                        <a:effectLst/>
                        <a:latin typeface="Times New Roman"/>
                      </a:endParaRPr>
                    </a:p>
                  </a:txBody>
                  <a:tcPr marL="3534" marR="3534" marT="3534"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1400" b="0" i="0" u="none" strike="noStrike">
                        <a:solidFill>
                          <a:srgbClr val="000000"/>
                        </a:solidFill>
                        <a:effectLst/>
                        <a:latin typeface="Times New Roman"/>
                      </a:endParaRPr>
                    </a:p>
                  </a:txBody>
                  <a:tcPr marL="3534" marR="3534" marT="3534" marB="0" anchor="ctr">
                    <a:lnL>
                      <a:noFill/>
                    </a:lnL>
                    <a:lnR>
                      <a:noFill/>
                    </a:lnR>
                    <a:lnT>
                      <a:noFill/>
                    </a:lnT>
                    <a:lnB>
                      <a:noFill/>
                    </a:lnB>
                  </a:tcPr>
                </a:tc>
                <a:tc>
                  <a:txBody>
                    <a:bodyPr/>
                    <a:lstStyle/>
                    <a:p>
                      <a:pPr algn="ctr" fontAlgn="ctr"/>
                      <a:endParaRPr lang="en-US" sz="1400" b="0" i="0" u="none" strike="noStrike">
                        <a:solidFill>
                          <a:srgbClr val="000000"/>
                        </a:solidFill>
                        <a:effectLst/>
                        <a:latin typeface="Times New Roman"/>
                      </a:endParaRPr>
                    </a:p>
                  </a:txBody>
                  <a:tcPr marL="3534" marR="3534" marT="3534" marB="0" anchor="ctr">
                    <a:lnL>
                      <a:noFill/>
                    </a:lnL>
                    <a:lnR>
                      <a:noFill/>
                    </a:lnR>
                    <a:lnT>
                      <a:noFill/>
                    </a:lnT>
                    <a:lnB>
                      <a:noFill/>
                    </a:lnB>
                  </a:tcPr>
                </a:tc>
                <a:tc>
                  <a:txBody>
                    <a:bodyPr/>
                    <a:lstStyle/>
                    <a:p>
                      <a:pPr algn="ctr" fontAlgn="ctr"/>
                      <a:endParaRPr lang="en-US" sz="1400" b="0" i="0" u="none" strike="noStrike">
                        <a:solidFill>
                          <a:srgbClr val="000000"/>
                        </a:solidFill>
                        <a:effectLst/>
                        <a:latin typeface="Times New Roman"/>
                      </a:endParaRPr>
                    </a:p>
                  </a:txBody>
                  <a:tcPr marL="3534" marR="3534" marT="3534" marB="0" anchor="ctr">
                    <a:lnL>
                      <a:noFill/>
                    </a:lnL>
                    <a:lnR>
                      <a:noFill/>
                    </a:lnR>
                    <a:lnT>
                      <a:noFill/>
                    </a:lnT>
                    <a:lnB>
                      <a:noFill/>
                    </a:lnB>
                  </a:tcPr>
                </a:tc>
                <a:tc>
                  <a:txBody>
                    <a:bodyPr/>
                    <a:lstStyle/>
                    <a:p>
                      <a:pPr algn="ctr" fontAlgn="ctr"/>
                      <a:endParaRPr lang="en-US" sz="1600" b="0" i="0" u="none" strike="noStrike" dirty="0">
                        <a:solidFill>
                          <a:srgbClr val="000000"/>
                        </a:solidFill>
                        <a:effectLst/>
                        <a:latin typeface="Times New Roman"/>
                      </a:endParaRPr>
                    </a:p>
                  </a:txBody>
                  <a:tcPr marL="3534" marR="3534" marT="3534"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89527">
                <a:tc>
                  <a:txBody>
                    <a:bodyPr/>
                    <a:lstStyle/>
                    <a:p>
                      <a:pPr algn="ctr" fontAlgn="ctr"/>
                      <a:r>
                        <a:rPr lang="en-US" sz="1600" b="0" i="0" u="none" strike="noStrike" dirty="0">
                          <a:solidFill>
                            <a:srgbClr val="000000"/>
                          </a:solidFill>
                          <a:effectLst/>
                          <a:latin typeface="Times New Roman"/>
                        </a:rPr>
                        <a:t>2010</a:t>
                      </a:r>
                    </a:p>
                  </a:txBody>
                  <a:tcPr marL="3534" marR="3534" marT="35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tc>
                  <a:txBody>
                    <a:bodyPr/>
                    <a:lstStyle/>
                    <a:p>
                      <a:pPr algn="ctr" fontAlgn="ctr"/>
                      <a:endParaRPr lang="en-US" sz="1400" b="0" i="0" u="none" strike="noStrike">
                        <a:solidFill>
                          <a:srgbClr val="000000"/>
                        </a:solidFill>
                        <a:effectLst/>
                        <a:latin typeface="Times New Roman"/>
                      </a:endParaRPr>
                    </a:p>
                  </a:txBody>
                  <a:tcPr marL="3534" marR="3534" marT="3534"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endParaRPr lang="en-US" sz="1400" b="0" i="0" u="none" strike="noStrike">
                        <a:solidFill>
                          <a:srgbClr val="000000"/>
                        </a:solidFill>
                        <a:effectLst/>
                        <a:latin typeface="Times New Roman"/>
                      </a:endParaRPr>
                    </a:p>
                  </a:txBody>
                  <a:tcPr marL="3534" marR="3534" marT="3534" marB="0" anchor="ctr">
                    <a:lnL>
                      <a:noFill/>
                    </a:lnL>
                    <a:lnR>
                      <a:noFill/>
                    </a:lnR>
                    <a:lnT>
                      <a:noFill/>
                    </a:lnT>
                    <a:lnB>
                      <a:noFill/>
                    </a:lnB>
                  </a:tcPr>
                </a:tc>
                <a:tc>
                  <a:txBody>
                    <a:bodyPr/>
                    <a:lstStyle/>
                    <a:p>
                      <a:pPr algn="ctr" fontAlgn="ctr"/>
                      <a:endParaRPr lang="en-US" sz="1400" b="0" i="0" u="none" strike="noStrike">
                        <a:solidFill>
                          <a:srgbClr val="000000"/>
                        </a:solidFill>
                        <a:effectLst/>
                        <a:latin typeface="Times New Roman"/>
                      </a:endParaRPr>
                    </a:p>
                  </a:txBody>
                  <a:tcPr marL="3534" marR="3534" marT="3534"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600" b="0" i="0" u="none" strike="noStrike" dirty="0">
                          <a:solidFill>
                            <a:srgbClr val="000000"/>
                          </a:solidFill>
                          <a:effectLst/>
                          <a:latin typeface="Times New Roman"/>
                        </a:rPr>
                        <a:t>2010</a:t>
                      </a:r>
                    </a:p>
                  </a:txBody>
                  <a:tcPr marL="3534" marR="3534" marT="35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r>
              <a:tr h="882824">
                <a:tc>
                  <a:txBody>
                    <a:bodyPr/>
                    <a:lstStyle/>
                    <a:p>
                      <a:pPr algn="ctr" fontAlgn="ctr"/>
                      <a:r>
                        <a:rPr lang="en-US" sz="1600" b="0" i="0" u="none" strike="noStrike" dirty="0">
                          <a:solidFill>
                            <a:srgbClr val="000000"/>
                          </a:solidFill>
                          <a:effectLst/>
                          <a:latin typeface="Times New Roman"/>
                        </a:rPr>
                        <a:t>F</a:t>
                      </a:r>
                      <a:r>
                        <a:rPr lang="en-US" sz="1600" b="0" i="0" u="none" strike="noStrike" baseline="-25000" dirty="0">
                          <a:solidFill>
                            <a:srgbClr val="000000"/>
                          </a:solidFill>
                          <a:effectLst/>
                          <a:latin typeface="Times New Roman"/>
                        </a:rPr>
                        <a:t>3</a:t>
                      </a:r>
                      <a:r>
                        <a:rPr lang="en-US" sz="1600" b="0" i="0" u="none" strike="noStrike" dirty="0">
                          <a:solidFill>
                            <a:srgbClr val="000000"/>
                          </a:solidFill>
                          <a:effectLst/>
                          <a:latin typeface="Times New Roman"/>
                        </a:rPr>
                        <a:t> adults-3rd gen hatchery                     </a:t>
                      </a:r>
                    </a:p>
                  </a:txBody>
                  <a:tcPr marL="3534" marR="3534" marT="35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tc>
                  <a:txBody>
                    <a:bodyPr/>
                    <a:lstStyle/>
                    <a:p>
                      <a:pPr algn="ctr" fontAlgn="ctr"/>
                      <a:endParaRPr lang="en-US" sz="1400" b="0" i="0" u="none" strike="noStrike">
                        <a:solidFill>
                          <a:srgbClr val="000000"/>
                        </a:solidFill>
                        <a:effectLst/>
                        <a:latin typeface="Times New Roman"/>
                      </a:endParaRPr>
                    </a:p>
                  </a:txBody>
                  <a:tcPr marL="3534" marR="3534" marT="3534"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endParaRPr lang="en-US" sz="1400" b="0" i="0" u="none" strike="noStrike">
                        <a:solidFill>
                          <a:srgbClr val="000000"/>
                        </a:solidFill>
                        <a:effectLst/>
                        <a:latin typeface="Times New Roman"/>
                      </a:endParaRPr>
                    </a:p>
                  </a:txBody>
                  <a:tcPr marL="3534" marR="3534" marT="3534" marB="0" anchor="ctr">
                    <a:lnL>
                      <a:noFill/>
                    </a:lnL>
                    <a:lnR>
                      <a:noFill/>
                    </a:lnR>
                    <a:lnT>
                      <a:noFill/>
                    </a:lnT>
                    <a:lnB>
                      <a:noFill/>
                    </a:lnB>
                  </a:tcPr>
                </a:tc>
                <a:tc>
                  <a:txBody>
                    <a:bodyPr/>
                    <a:lstStyle/>
                    <a:p>
                      <a:pPr algn="ctr" fontAlgn="ctr"/>
                      <a:endParaRPr lang="en-US" sz="1400" b="0" i="0" u="none" strike="noStrike">
                        <a:solidFill>
                          <a:srgbClr val="000000"/>
                        </a:solidFill>
                        <a:effectLst/>
                        <a:latin typeface="Times New Roman"/>
                      </a:endParaRPr>
                    </a:p>
                  </a:txBody>
                  <a:tcPr marL="3534" marR="3534" marT="3534"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600" b="0" i="0" u="none" strike="noStrike" dirty="0">
                          <a:solidFill>
                            <a:srgbClr val="000000"/>
                          </a:solidFill>
                          <a:effectLst/>
                          <a:latin typeface="Times New Roman"/>
                        </a:rPr>
                        <a:t>F</a:t>
                      </a:r>
                      <a:r>
                        <a:rPr lang="en-US" sz="1600" b="0" i="0" u="none" strike="noStrike" baseline="-25000" dirty="0">
                          <a:solidFill>
                            <a:srgbClr val="000000"/>
                          </a:solidFill>
                          <a:effectLst/>
                          <a:latin typeface="Times New Roman"/>
                        </a:rPr>
                        <a:t>3</a:t>
                      </a:r>
                      <a:r>
                        <a:rPr lang="en-US" sz="1600" b="0" i="0" u="none" strike="noStrike" dirty="0">
                          <a:solidFill>
                            <a:srgbClr val="000000"/>
                          </a:solidFill>
                          <a:effectLst/>
                          <a:latin typeface="Times New Roman"/>
                        </a:rPr>
                        <a:t> adults-natural origin (possible hatchery influence</a:t>
                      </a:r>
                      <a:r>
                        <a:rPr lang="en-US" sz="1600" b="0" i="0" u="none" strike="noStrike" dirty="0" smtClean="0">
                          <a:solidFill>
                            <a:srgbClr val="000000"/>
                          </a:solidFill>
                          <a:effectLst/>
                          <a:latin typeface="Times New Roman"/>
                        </a:rPr>
                        <a:t>)</a:t>
                      </a:r>
                      <a:endParaRPr lang="en-US" sz="1600" b="0" i="0" u="none" strike="noStrike" dirty="0">
                        <a:solidFill>
                          <a:srgbClr val="000000"/>
                        </a:solidFill>
                        <a:effectLst/>
                        <a:latin typeface="Times New Roman"/>
                      </a:endParaRPr>
                    </a:p>
                  </a:txBody>
                  <a:tcPr marL="3534" marR="3534" marT="35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r>
              <a:tr h="214423">
                <a:tc>
                  <a:txBody>
                    <a:bodyPr/>
                    <a:lstStyle/>
                    <a:p>
                      <a:pPr algn="ctr" fontAlgn="ctr"/>
                      <a:endParaRPr lang="en-US" sz="1600" b="0" i="0" u="none" strike="noStrike" dirty="0">
                        <a:solidFill>
                          <a:srgbClr val="000000"/>
                        </a:solidFill>
                        <a:effectLst/>
                        <a:latin typeface="Times New Roman"/>
                      </a:endParaRPr>
                    </a:p>
                  </a:txBody>
                  <a:tcPr marL="3534" marR="3534" marT="3534"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1400" b="0" i="0" u="none" strike="noStrike">
                        <a:solidFill>
                          <a:srgbClr val="000000"/>
                        </a:solidFill>
                        <a:effectLst/>
                        <a:latin typeface="Times New Roman"/>
                      </a:endParaRPr>
                    </a:p>
                  </a:txBody>
                  <a:tcPr marL="3534" marR="3534" marT="3534" marB="0" anchor="ctr">
                    <a:lnL>
                      <a:noFill/>
                    </a:lnL>
                    <a:lnR>
                      <a:noFill/>
                    </a:lnR>
                    <a:lnT>
                      <a:noFill/>
                    </a:lnT>
                    <a:lnB>
                      <a:noFill/>
                    </a:lnB>
                  </a:tcPr>
                </a:tc>
                <a:tc>
                  <a:txBody>
                    <a:bodyPr/>
                    <a:lstStyle/>
                    <a:p>
                      <a:pPr algn="ctr" fontAlgn="ctr"/>
                      <a:endParaRPr lang="en-US" sz="1400" b="0" i="0" u="none" strike="noStrike">
                        <a:solidFill>
                          <a:srgbClr val="000000"/>
                        </a:solidFill>
                        <a:effectLst/>
                        <a:latin typeface="Times New Roman"/>
                      </a:endParaRPr>
                    </a:p>
                  </a:txBody>
                  <a:tcPr marL="3534" marR="3534" marT="3534" marB="0" anchor="ctr">
                    <a:lnL>
                      <a:noFill/>
                    </a:lnL>
                    <a:lnR>
                      <a:noFill/>
                    </a:lnR>
                    <a:lnT>
                      <a:noFill/>
                    </a:lnT>
                    <a:lnB>
                      <a:noFill/>
                    </a:lnB>
                  </a:tcPr>
                </a:tc>
                <a:tc>
                  <a:txBody>
                    <a:bodyPr/>
                    <a:lstStyle/>
                    <a:p>
                      <a:pPr algn="ctr" fontAlgn="ctr"/>
                      <a:endParaRPr lang="en-US" sz="1400" b="0" i="0" u="none" strike="noStrike">
                        <a:solidFill>
                          <a:srgbClr val="000000"/>
                        </a:solidFill>
                        <a:effectLst/>
                        <a:latin typeface="Times New Roman"/>
                      </a:endParaRPr>
                    </a:p>
                  </a:txBody>
                  <a:tcPr marL="3534" marR="3534" marT="3534" marB="0" anchor="ctr">
                    <a:lnL>
                      <a:noFill/>
                    </a:lnL>
                    <a:lnR>
                      <a:noFill/>
                    </a:lnR>
                    <a:lnT>
                      <a:noFill/>
                    </a:lnT>
                    <a:lnB>
                      <a:noFill/>
                    </a:lnB>
                  </a:tcPr>
                </a:tc>
                <a:tc>
                  <a:txBody>
                    <a:bodyPr/>
                    <a:lstStyle/>
                    <a:p>
                      <a:pPr algn="ctr" fontAlgn="ctr"/>
                      <a:endParaRPr lang="en-US" sz="1600" b="0" i="0" u="none" strike="noStrike" dirty="0">
                        <a:solidFill>
                          <a:srgbClr val="000000"/>
                        </a:solidFill>
                        <a:effectLst/>
                        <a:latin typeface="Times New Roman"/>
                      </a:endParaRPr>
                    </a:p>
                  </a:txBody>
                  <a:tcPr marL="3534" marR="3534" marT="3534"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89527">
                <a:tc>
                  <a:txBody>
                    <a:bodyPr/>
                    <a:lstStyle/>
                    <a:p>
                      <a:pPr algn="ctr" fontAlgn="ctr"/>
                      <a:r>
                        <a:rPr lang="en-US" sz="1600" b="0" i="0" u="none" strike="noStrike" dirty="0">
                          <a:solidFill>
                            <a:srgbClr val="000000"/>
                          </a:solidFill>
                          <a:effectLst/>
                          <a:latin typeface="Times New Roman"/>
                        </a:rPr>
                        <a:t>2014</a:t>
                      </a:r>
                    </a:p>
                  </a:txBody>
                  <a:tcPr marL="3534" marR="3534" marT="35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tc>
                  <a:txBody>
                    <a:bodyPr/>
                    <a:lstStyle/>
                    <a:p>
                      <a:pPr algn="ctr" fontAlgn="ctr"/>
                      <a:endParaRPr lang="en-US" sz="1400" b="0" i="0" u="none" strike="noStrike">
                        <a:solidFill>
                          <a:srgbClr val="000000"/>
                        </a:solidFill>
                        <a:effectLst/>
                        <a:latin typeface="Times New Roman"/>
                      </a:endParaRPr>
                    </a:p>
                  </a:txBody>
                  <a:tcPr marL="3534" marR="3534" marT="3534"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endParaRPr lang="en-US" sz="1400" b="0" i="0" u="none" strike="noStrike">
                        <a:solidFill>
                          <a:srgbClr val="000000"/>
                        </a:solidFill>
                        <a:effectLst/>
                        <a:latin typeface="Times New Roman"/>
                      </a:endParaRPr>
                    </a:p>
                  </a:txBody>
                  <a:tcPr marL="3534" marR="3534" marT="3534" marB="0" anchor="ctr">
                    <a:lnL>
                      <a:noFill/>
                    </a:lnL>
                    <a:lnR>
                      <a:noFill/>
                    </a:lnR>
                    <a:lnT>
                      <a:noFill/>
                    </a:lnT>
                    <a:lnB>
                      <a:noFill/>
                    </a:lnB>
                  </a:tcPr>
                </a:tc>
                <a:tc>
                  <a:txBody>
                    <a:bodyPr/>
                    <a:lstStyle/>
                    <a:p>
                      <a:pPr algn="ctr" fontAlgn="ctr"/>
                      <a:endParaRPr lang="en-US" sz="1400" b="0" i="0" u="none" strike="noStrike">
                        <a:solidFill>
                          <a:srgbClr val="000000"/>
                        </a:solidFill>
                        <a:effectLst/>
                        <a:latin typeface="Times New Roman"/>
                      </a:endParaRPr>
                    </a:p>
                  </a:txBody>
                  <a:tcPr marL="3534" marR="3534" marT="3534"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600" b="0" i="0" u="none" strike="noStrike" dirty="0">
                          <a:solidFill>
                            <a:srgbClr val="000000"/>
                          </a:solidFill>
                          <a:effectLst/>
                          <a:latin typeface="Times New Roman"/>
                        </a:rPr>
                        <a:t>2014</a:t>
                      </a:r>
                    </a:p>
                  </a:txBody>
                  <a:tcPr marL="3534" marR="3534" marT="35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r>
              <a:tr h="882824">
                <a:tc>
                  <a:txBody>
                    <a:bodyPr/>
                    <a:lstStyle/>
                    <a:p>
                      <a:pPr algn="ctr" fontAlgn="ctr"/>
                      <a:r>
                        <a:rPr lang="en-US" sz="1600" b="0" i="0" u="none" strike="noStrike" dirty="0">
                          <a:solidFill>
                            <a:srgbClr val="000000"/>
                          </a:solidFill>
                          <a:effectLst/>
                          <a:latin typeface="Times New Roman"/>
                        </a:rPr>
                        <a:t>F</a:t>
                      </a:r>
                      <a:r>
                        <a:rPr lang="en-US" sz="1600" b="0" i="0" u="none" strike="noStrike" baseline="-25000" dirty="0">
                          <a:solidFill>
                            <a:srgbClr val="000000"/>
                          </a:solidFill>
                          <a:effectLst/>
                          <a:latin typeface="Times New Roman"/>
                        </a:rPr>
                        <a:t>4</a:t>
                      </a:r>
                      <a:r>
                        <a:rPr lang="en-US" sz="1600" b="0" i="0" u="none" strike="noStrike" dirty="0">
                          <a:solidFill>
                            <a:srgbClr val="000000"/>
                          </a:solidFill>
                          <a:effectLst/>
                          <a:latin typeface="Times New Roman"/>
                        </a:rPr>
                        <a:t> adults-4th gen hatchery                     </a:t>
                      </a:r>
                    </a:p>
                  </a:txBody>
                  <a:tcPr marL="3534" marR="3534" marT="35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tc>
                  <a:txBody>
                    <a:bodyPr/>
                    <a:lstStyle/>
                    <a:p>
                      <a:pPr algn="ctr" fontAlgn="ctr"/>
                      <a:endParaRPr lang="en-US" sz="1400" b="0" i="0" u="none" strike="noStrike">
                        <a:solidFill>
                          <a:srgbClr val="000000"/>
                        </a:solidFill>
                        <a:effectLst/>
                        <a:latin typeface="Times New Roman"/>
                      </a:endParaRPr>
                    </a:p>
                  </a:txBody>
                  <a:tcPr marL="3534" marR="3534" marT="3534"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endParaRPr lang="en-US" sz="1400" b="0" i="0" u="none" strike="noStrike">
                        <a:solidFill>
                          <a:srgbClr val="000000"/>
                        </a:solidFill>
                        <a:effectLst/>
                        <a:latin typeface="Times New Roman"/>
                      </a:endParaRPr>
                    </a:p>
                  </a:txBody>
                  <a:tcPr marL="3534" marR="3534" marT="3534" marB="0" anchor="ctr">
                    <a:lnL>
                      <a:noFill/>
                    </a:lnL>
                    <a:lnR>
                      <a:noFill/>
                    </a:lnR>
                    <a:lnT>
                      <a:noFill/>
                    </a:lnT>
                    <a:lnB>
                      <a:noFill/>
                    </a:lnB>
                  </a:tcPr>
                </a:tc>
                <a:tc>
                  <a:txBody>
                    <a:bodyPr/>
                    <a:lstStyle/>
                    <a:p>
                      <a:pPr algn="ctr" fontAlgn="ctr"/>
                      <a:endParaRPr lang="en-US" sz="1400" b="0" i="0" u="none" strike="noStrike">
                        <a:solidFill>
                          <a:srgbClr val="000000"/>
                        </a:solidFill>
                        <a:effectLst/>
                        <a:latin typeface="Times New Roman"/>
                      </a:endParaRPr>
                    </a:p>
                  </a:txBody>
                  <a:tcPr marL="3534" marR="3534" marT="3534"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600" b="0" i="0" u="none" strike="noStrike" dirty="0">
                          <a:solidFill>
                            <a:srgbClr val="000000"/>
                          </a:solidFill>
                          <a:effectLst/>
                          <a:latin typeface="Times New Roman"/>
                        </a:rPr>
                        <a:t>F</a:t>
                      </a:r>
                      <a:r>
                        <a:rPr lang="en-US" sz="1600" b="0" i="0" u="none" strike="noStrike" baseline="-25000" dirty="0">
                          <a:solidFill>
                            <a:srgbClr val="000000"/>
                          </a:solidFill>
                          <a:effectLst/>
                          <a:latin typeface="Times New Roman"/>
                        </a:rPr>
                        <a:t>4</a:t>
                      </a:r>
                      <a:r>
                        <a:rPr lang="en-US" sz="1600" b="0" i="0" u="none" strike="noStrike" dirty="0">
                          <a:solidFill>
                            <a:srgbClr val="000000"/>
                          </a:solidFill>
                          <a:effectLst/>
                          <a:latin typeface="Times New Roman"/>
                        </a:rPr>
                        <a:t> adults-natural origin (possible hatchery influence</a:t>
                      </a:r>
                      <a:r>
                        <a:rPr lang="en-US" sz="1600" b="0" i="0" u="none" strike="noStrike" dirty="0" smtClean="0">
                          <a:solidFill>
                            <a:srgbClr val="000000"/>
                          </a:solidFill>
                          <a:effectLst/>
                          <a:latin typeface="Times New Roman"/>
                        </a:rPr>
                        <a:t>)</a:t>
                      </a:r>
                      <a:endParaRPr lang="en-US" sz="1600" b="0" i="0" u="none" strike="noStrike" dirty="0">
                        <a:solidFill>
                          <a:srgbClr val="000000"/>
                        </a:solidFill>
                        <a:effectLst/>
                        <a:latin typeface="Times New Roman"/>
                      </a:endParaRPr>
                    </a:p>
                  </a:txBody>
                  <a:tcPr marL="3534" marR="3534" marT="35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r>
            </a:tbl>
          </a:graphicData>
        </a:graphic>
      </p:graphicFrame>
      <p:sp>
        <p:nvSpPr>
          <p:cNvPr id="4" name="TextBox 3"/>
          <p:cNvSpPr txBox="1"/>
          <p:nvPr/>
        </p:nvSpPr>
        <p:spPr>
          <a:xfrm>
            <a:off x="1524000" y="914400"/>
            <a:ext cx="2286000" cy="461665"/>
          </a:xfrm>
          <a:prstGeom prst="rect">
            <a:avLst/>
          </a:prstGeom>
          <a:noFill/>
        </p:spPr>
        <p:txBody>
          <a:bodyPr wrap="square" rtlCol="0">
            <a:spAutoFit/>
          </a:bodyPr>
          <a:lstStyle/>
          <a:p>
            <a:r>
              <a:rPr lang="en-US" sz="2400" dirty="0" smtClean="0">
                <a:latin typeface="Times New Roman" panose="02020603050405020304" pitchFamily="18" charset="0"/>
                <a:cs typeface="Times New Roman" panose="02020603050405020304" pitchFamily="18" charset="0"/>
              </a:rPr>
              <a:t>Segregated Line</a:t>
            </a:r>
            <a:endParaRPr lang="en-US" sz="2400" dirty="0">
              <a:latin typeface="Times New Roman" panose="02020603050405020304" pitchFamily="18" charset="0"/>
              <a:cs typeface="Times New Roman" panose="02020603050405020304" pitchFamily="18" charset="0"/>
            </a:endParaRPr>
          </a:p>
        </p:txBody>
      </p:sp>
      <p:sp>
        <p:nvSpPr>
          <p:cNvPr id="5" name="TextBox 4"/>
          <p:cNvSpPr txBox="1"/>
          <p:nvPr/>
        </p:nvSpPr>
        <p:spPr>
          <a:xfrm>
            <a:off x="5410200" y="914400"/>
            <a:ext cx="2286000" cy="461665"/>
          </a:xfrm>
          <a:prstGeom prst="rect">
            <a:avLst/>
          </a:prstGeom>
          <a:noFill/>
        </p:spPr>
        <p:txBody>
          <a:bodyPr wrap="square" rtlCol="0">
            <a:spAutoFit/>
          </a:bodyPr>
          <a:lstStyle/>
          <a:p>
            <a:r>
              <a:rPr lang="en-US" sz="2400" dirty="0" smtClean="0">
                <a:latin typeface="Times New Roman" panose="02020603050405020304" pitchFamily="18" charset="0"/>
                <a:cs typeface="Times New Roman" panose="02020603050405020304" pitchFamily="18" charset="0"/>
              </a:rPr>
              <a:t>Integrated Line</a:t>
            </a:r>
            <a:endParaRPr lang="en-US" sz="2400" dirty="0">
              <a:latin typeface="Times New Roman" panose="02020603050405020304" pitchFamily="18" charset="0"/>
              <a:cs typeface="Times New Roman" panose="02020603050405020304" pitchFamily="18" charset="0"/>
            </a:endParaRPr>
          </a:p>
        </p:txBody>
      </p:sp>
      <p:cxnSp>
        <p:nvCxnSpPr>
          <p:cNvPr id="7" name="Straight Arrow Connector 6"/>
          <p:cNvCxnSpPr/>
          <p:nvPr/>
        </p:nvCxnSpPr>
        <p:spPr>
          <a:xfrm flipH="1">
            <a:off x="3505200" y="1145232"/>
            <a:ext cx="914400" cy="835968"/>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4572000" y="1145232"/>
            <a:ext cx="914400" cy="835968"/>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0389995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98120" y="3330776"/>
            <a:ext cx="8762999" cy="1747067"/>
            <a:chOff x="152400" y="2276365"/>
            <a:chExt cx="8686800" cy="2032302"/>
          </a:xfrm>
        </p:grpSpPr>
        <p:pic>
          <p:nvPicPr>
            <p:cNvPr id="3" name="Picture 2"/>
            <p:cNvPicPr/>
            <p:nvPr/>
          </p:nvPicPr>
          <p:blipFill>
            <a:blip r:embed="rId2">
              <a:extLst>
                <a:ext uri="{BEBA8EAE-BF5A-486C-A8C5-ECC9F3942E4B}">
                  <a14:imgProps xmlns:a14="http://schemas.microsoft.com/office/drawing/2010/main">
                    <a14:imgLayer r:embed="rId3">
                      <a14:imgEffect>
                        <a14:saturation sat="400000"/>
                      </a14:imgEffect>
                    </a14:imgLayer>
                  </a14:imgProps>
                </a:ext>
                <a:ext uri="{28A0092B-C50C-407E-A947-70E740481C1C}">
                  <a14:useLocalDpi xmlns:a14="http://schemas.microsoft.com/office/drawing/2010/main" val="0"/>
                </a:ext>
              </a:extLst>
            </a:blip>
            <a:stretch>
              <a:fillRect/>
            </a:stretch>
          </p:blipFill>
          <p:spPr>
            <a:xfrm>
              <a:off x="152400" y="2461033"/>
              <a:ext cx="8686800" cy="1847634"/>
            </a:xfrm>
            <a:prstGeom prst="rect">
              <a:avLst/>
            </a:prstGeom>
          </p:spPr>
        </p:pic>
        <p:sp>
          <p:nvSpPr>
            <p:cNvPr id="4" name="Right Brace 3"/>
            <p:cNvSpPr/>
            <p:nvPr/>
          </p:nvSpPr>
          <p:spPr>
            <a:xfrm rot="16200000" flipV="1">
              <a:off x="2536566" y="501799"/>
              <a:ext cx="184667" cy="3733800"/>
            </a:xfrm>
            <a:prstGeom prst="rightBrace">
              <a:avLst>
                <a:gd name="adj1" fmla="val 91161"/>
                <a:gd name="adj2"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 name="Right Brace 4"/>
            <p:cNvSpPr/>
            <p:nvPr/>
          </p:nvSpPr>
          <p:spPr>
            <a:xfrm rot="16200000" flipV="1">
              <a:off x="6602283" y="300317"/>
              <a:ext cx="168534" cy="4152900"/>
            </a:xfrm>
            <a:prstGeom prst="rightBrace">
              <a:avLst>
                <a:gd name="adj1" fmla="val 91161"/>
                <a:gd name="adj2"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10" name="TextBox 9"/>
          <p:cNvSpPr txBox="1"/>
          <p:nvPr/>
        </p:nvSpPr>
        <p:spPr>
          <a:xfrm>
            <a:off x="-5791" y="1485163"/>
            <a:ext cx="9096322" cy="461665"/>
          </a:xfrm>
          <a:prstGeom prst="rect">
            <a:avLst/>
          </a:prstGeom>
          <a:solidFill>
            <a:schemeClr val="bg1"/>
          </a:solidFill>
        </p:spPr>
        <p:txBody>
          <a:bodyPr wrap="square" rtlCol="0">
            <a:spAutoFit/>
          </a:bodyPr>
          <a:lstStyle/>
          <a:p>
            <a:pPr algn="ctr"/>
            <a:r>
              <a:rPr lang="en-US" sz="2400" b="1" dirty="0" smtClean="0">
                <a:latin typeface="Times New Roman" panose="02020603050405020304" pitchFamily="18" charset="0"/>
                <a:cs typeface="Times New Roman" panose="02020603050405020304" pitchFamily="18" charset="0"/>
              </a:rPr>
              <a:t>Chinook Map (Brieuc et al. 2014), 7146 markers </a:t>
            </a:r>
            <a:endParaRPr lang="en-US" sz="2400" b="1" dirty="0">
              <a:latin typeface="Times New Roman" panose="02020603050405020304" pitchFamily="18" charset="0"/>
              <a:cs typeface="Times New Roman" panose="02020603050405020304" pitchFamily="18" charset="0"/>
            </a:endParaRPr>
          </a:p>
        </p:txBody>
      </p:sp>
      <p:sp>
        <p:nvSpPr>
          <p:cNvPr id="11" name="TextBox 10"/>
          <p:cNvSpPr txBox="1"/>
          <p:nvPr/>
        </p:nvSpPr>
        <p:spPr>
          <a:xfrm>
            <a:off x="5684520" y="2852378"/>
            <a:ext cx="2133600" cy="400110"/>
          </a:xfrm>
          <a:prstGeom prst="rect">
            <a:avLst/>
          </a:prstGeom>
          <a:noFill/>
        </p:spPr>
        <p:txBody>
          <a:bodyPr wrap="square" rtlCol="0">
            <a:spAutoFit/>
          </a:bodyPr>
          <a:lstStyle/>
          <a:p>
            <a:pPr algn="ctr"/>
            <a:r>
              <a:rPr lang="en-US" sz="2000" b="1" dirty="0" smtClean="0"/>
              <a:t>Acrocentric</a:t>
            </a:r>
            <a:endParaRPr lang="en-US" sz="2000" b="1" dirty="0"/>
          </a:p>
        </p:txBody>
      </p:sp>
      <p:sp>
        <p:nvSpPr>
          <p:cNvPr id="12" name="TextBox 11"/>
          <p:cNvSpPr txBox="1"/>
          <p:nvPr/>
        </p:nvSpPr>
        <p:spPr>
          <a:xfrm>
            <a:off x="1741895" y="2852378"/>
            <a:ext cx="2133600" cy="400110"/>
          </a:xfrm>
          <a:prstGeom prst="rect">
            <a:avLst/>
          </a:prstGeom>
          <a:noFill/>
        </p:spPr>
        <p:txBody>
          <a:bodyPr wrap="square" rtlCol="0">
            <a:spAutoFit/>
          </a:bodyPr>
          <a:lstStyle/>
          <a:p>
            <a:pPr algn="ctr"/>
            <a:r>
              <a:rPr lang="en-US" sz="2000" b="1" dirty="0" smtClean="0"/>
              <a:t>Metacentric</a:t>
            </a:r>
            <a:endParaRPr lang="en-US" sz="2000" b="1" dirty="0"/>
          </a:p>
        </p:txBody>
      </p:sp>
      <p:pic>
        <p:nvPicPr>
          <p:cNvPr id="13" name="Picture 4" descr="http://www.americanfishes.com/images/giclee-3.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7277" t="19272" r="7917" b="21320"/>
          <a:stretch/>
        </p:blipFill>
        <p:spPr bwMode="auto">
          <a:xfrm>
            <a:off x="7006756" y="1946828"/>
            <a:ext cx="2152485" cy="842908"/>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3"/>
          <p:cNvSpPr/>
          <p:nvPr/>
        </p:nvSpPr>
        <p:spPr>
          <a:xfrm>
            <a:off x="8260965" y="2882980"/>
            <a:ext cx="868864" cy="461665"/>
          </a:xfrm>
          <a:prstGeom prst="rect">
            <a:avLst/>
          </a:prstGeom>
        </p:spPr>
        <p:txBody>
          <a:bodyPr wrap="square">
            <a:spAutoFit/>
          </a:bodyPr>
          <a:lstStyle/>
          <a:p>
            <a:r>
              <a:rPr lang="en-US" sz="1200" dirty="0"/>
              <a:t>Joseph R. </a:t>
            </a:r>
            <a:r>
              <a:rPr lang="en-US" sz="1200" dirty="0" err="1"/>
              <a:t>Tomelleri</a:t>
            </a:r>
            <a:r>
              <a:rPr lang="en-US" sz="1200" dirty="0"/>
              <a:t> </a:t>
            </a:r>
          </a:p>
        </p:txBody>
      </p:sp>
      <p:sp>
        <p:nvSpPr>
          <p:cNvPr id="15" name="Rectangle 14"/>
          <p:cNvSpPr/>
          <p:nvPr/>
        </p:nvSpPr>
        <p:spPr>
          <a:xfrm>
            <a:off x="15241" y="5580310"/>
            <a:ext cx="9144000" cy="523220"/>
          </a:xfrm>
          <a:prstGeom prst="rect">
            <a:avLst/>
          </a:prstGeom>
        </p:spPr>
        <p:txBody>
          <a:bodyPr wrap="square">
            <a:spAutoFit/>
          </a:bodyPr>
          <a:lstStyle/>
          <a:p>
            <a:pPr algn="ctr">
              <a:buClrTx/>
            </a:pPr>
            <a:r>
              <a:rPr lang="en-US" dirty="0"/>
              <a:t> </a:t>
            </a:r>
            <a:r>
              <a:rPr lang="en-US" sz="2800" dirty="0">
                <a:latin typeface="Times New Roman" pitchFamily="18" charset="0"/>
                <a:cs typeface="Times New Roman" pitchFamily="18" charset="0"/>
              </a:rPr>
              <a:t>Number of loci = </a:t>
            </a:r>
            <a:r>
              <a:rPr lang="en-US" sz="2800" dirty="0" smtClean="0">
                <a:latin typeface="Times New Roman" pitchFamily="18" charset="0"/>
                <a:cs typeface="Times New Roman" pitchFamily="18" charset="0"/>
              </a:rPr>
              <a:t>8,872 RAD loci (4,178 </a:t>
            </a:r>
            <a:r>
              <a:rPr lang="en-US" sz="2800" dirty="0">
                <a:latin typeface="Times New Roman" pitchFamily="18" charset="0"/>
                <a:cs typeface="Times New Roman" pitchFamily="18" charset="0"/>
              </a:rPr>
              <a:t>are mapped)</a:t>
            </a:r>
          </a:p>
        </p:txBody>
      </p:sp>
      <p:sp>
        <p:nvSpPr>
          <p:cNvPr id="16" name="Title 1"/>
          <p:cNvSpPr txBox="1">
            <a:spLocks/>
          </p:cNvSpPr>
          <p:nvPr/>
        </p:nvSpPr>
        <p:spPr>
          <a:xfrm>
            <a:off x="-1" y="457200"/>
            <a:ext cx="9129829" cy="715962"/>
          </a:xfrm>
          <a:prstGeom prst="rect">
            <a:avLst/>
          </a:prstGeom>
        </p:spPr>
        <p:txBody>
          <a:bodyPr>
            <a:norm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algn="ctr"/>
            <a:r>
              <a:rPr lang="en-US" sz="3600" dirty="0" smtClean="0">
                <a:latin typeface="Times New Roman" pitchFamily="18" charset="0"/>
                <a:cs typeface="Times New Roman" pitchFamily="18" charset="0"/>
              </a:rPr>
              <a:t>Experimental Approach</a:t>
            </a:r>
            <a:endParaRPr lang="en-US" sz="3600" dirty="0">
              <a:latin typeface="Times New Roman" pitchFamily="18" charset="0"/>
              <a:cs typeface="Times New Roman" pitchFamily="18" charset="0"/>
            </a:endParaRPr>
          </a:p>
        </p:txBody>
      </p:sp>
    </p:spTree>
    <p:extLst>
      <p:ext uri="{BB962C8B-B14F-4D97-AF65-F5344CB8AC3E}">
        <p14:creationId xmlns:p14="http://schemas.microsoft.com/office/powerpoint/2010/main" val="1177987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419100"/>
            <a:ext cx="9536270" cy="58104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152400" y="3131224"/>
            <a:ext cx="304800" cy="369332"/>
          </a:xfrm>
          <a:prstGeom prst="rect">
            <a:avLst/>
          </a:prstGeom>
          <a:solidFill>
            <a:schemeClr val="bg1"/>
          </a:solidFill>
        </p:spPr>
        <p:txBody>
          <a:bodyPr wrap="square" rtlCol="0">
            <a:spAutoFit/>
          </a:bodyPr>
          <a:lstStyle/>
          <a:p>
            <a:endParaRPr lang="en-US" dirty="0"/>
          </a:p>
        </p:txBody>
      </p:sp>
      <p:sp>
        <p:nvSpPr>
          <p:cNvPr id="2" name="TextBox 1"/>
          <p:cNvSpPr txBox="1"/>
          <p:nvPr/>
        </p:nvSpPr>
        <p:spPr>
          <a:xfrm>
            <a:off x="-228600" y="2895600"/>
            <a:ext cx="876300" cy="646331"/>
          </a:xfrm>
          <a:prstGeom prst="rect">
            <a:avLst/>
          </a:prstGeom>
          <a:noFill/>
          <a:scene3d>
            <a:camera prst="orthographicFront">
              <a:rot lat="0" lon="0" rev="5400000"/>
            </a:camera>
            <a:lightRig rig="threePt" dir="t"/>
          </a:scene3d>
        </p:spPr>
        <p:txBody>
          <a:bodyPr wrap="square" rtlCol="0">
            <a:spAutoFit/>
          </a:bodyPr>
          <a:lstStyle/>
          <a:p>
            <a:r>
              <a:rPr lang="en-US" sz="3600" i="1" dirty="0" smtClean="0"/>
              <a:t>F</a:t>
            </a:r>
            <a:r>
              <a:rPr lang="en-US" sz="3600" i="1" baseline="-25000" dirty="0" smtClean="0"/>
              <a:t>ST</a:t>
            </a:r>
            <a:endParaRPr lang="en-US" sz="3600" i="1" baseline="-25000" dirty="0"/>
          </a:p>
        </p:txBody>
      </p:sp>
    </p:spTree>
    <p:extLst>
      <p:ext uri="{BB962C8B-B14F-4D97-AF65-F5344CB8AC3E}">
        <p14:creationId xmlns:p14="http://schemas.microsoft.com/office/powerpoint/2010/main" val="158750897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533400"/>
            <a:ext cx="9363704" cy="54564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837562" y="5486400"/>
            <a:ext cx="8168421" cy="523220"/>
          </a:xfrm>
          <a:prstGeom prst="rect">
            <a:avLst/>
          </a:prstGeom>
          <a:solidFill>
            <a:schemeClr val="bg1"/>
          </a:solidFill>
        </p:spPr>
        <p:txBody>
          <a:bodyPr wrap="square" rtlCol="0">
            <a:spAutoFit/>
          </a:bodyPr>
          <a:lstStyle/>
          <a:p>
            <a:r>
              <a:rPr lang="en-US" sz="2800" dirty="0" smtClean="0">
                <a:solidFill>
                  <a:prstClr val="black"/>
                </a:solidFill>
              </a:rPr>
              <a:t>          </a:t>
            </a:r>
            <a:r>
              <a:rPr lang="en-US" sz="2400" dirty="0" smtClean="0">
                <a:solidFill>
                  <a:prstClr val="black"/>
                </a:solidFill>
              </a:rPr>
              <a:t>-4	    -2	           0	                  2	          4                 6</a:t>
            </a:r>
            <a:endParaRPr lang="en-US" sz="2400" dirty="0">
              <a:solidFill>
                <a:prstClr val="black"/>
              </a:solidFill>
            </a:endParaRPr>
          </a:p>
        </p:txBody>
      </p:sp>
      <p:sp>
        <p:nvSpPr>
          <p:cNvPr id="8" name="TextBox 7"/>
          <p:cNvSpPr txBox="1"/>
          <p:nvPr/>
        </p:nvSpPr>
        <p:spPr>
          <a:xfrm>
            <a:off x="-2881216" y="2362205"/>
            <a:ext cx="6400800" cy="830997"/>
          </a:xfrm>
          <a:prstGeom prst="rect">
            <a:avLst/>
          </a:prstGeom>
          <a:solidFill>
            <a:schemeClr val="bg1"/>
          </a:solidFill>
          <a:scene3d>
            <a:camera prst="orthographicFront">
              <a:rot lat="0" lon="0" rev="5400000"/>
            </a:camera>
            <a:lightRig rig="threePt" dir="t"/>
          </a:scene3d>
        </p:spPr>
        <p:txBody>
          <a:bodyPr wrap="square" rtlCol="0">
            <a:spAutoFit/>
          </a:bodyPr>
          <a:lstStyle/>
          <a:p>
            <a:pPr algn="ctr"/>
            <a:r>
              <a:rPr lang="en-US" sz="2400" dirty="0" smtClean="0">
                <a:solidFill>
                  <a:prstClr val="black"/>
                </a:solidFill>
              </a:rPr>
              <a:t>Density</a:t>
            </a:r>
            <a:endParaRPr lang="en-US" sz="2800" dirty="0" smtClean="0">
              <a:solidFill>
                <a:prstClr val="black"/>
              </a:solidFill>
            </a:endParaRPr>
          </a:p>
          <a:p>
            <a:r>
              <a:rPr lang="en-US" sz="2400" dirty="0" smtClean="0">
                <a:solidFill>
                  <a:prstClr val="black"/>
                </a:solidFill>
              </a:rPr>
              <a:t>      0.0    0.1     0.2    0.3    0.4    0.5    0.6   </a:t>
            </a:r>
            <a:endParaRPr lang="en-US" sz="2400" dirty="0">
              <a:solidFill>
                <a:prstClr val="black"/>
              </a:solidFill>
            </a:endParaRPr>
          </a:p>
        </p:txBody>
      </p:sp>
      <p:sp>
        <p:nvSpPr>
          <p:cNvPr id="2" name="TextBox 1"/>
          <p:cNvSpPr txBox="1"/>
          <p:nvPr/>
        </p:nvSpPr>
        <p:spPr>
          <a:xfrm>
            <a:off x="849242" y="5943600"/>
            <a:ext cx="8066158" cy="523220"/>
          </a:xfrm>
          <a:prstGeom prst="rect">
            <a:avLst/>
          </a:prstGeom>
          <a:solidFill>
            <a:schemeClr val="bg1"/>
          </a:solidFill>
        </p:spPr>
        <p:txBody>
          <a:bodyPr wrap="square" rtlCol="0">
            <a:spAutoFit/>
          </a:bodyPr>
          <a:lstStyle/>
          <a:p>
            <a:pPr algn="ctr"/>
            <a:r>
              <a:rPr lang="en-US" sz="2800" dirty="0" smtClean="0">
                <a:solidFill>
                  <a:prstClr val="black"/>
                </a:solidFill>
              </a:rPr>
              <a:t>DF </a:t>
            </a:r>
            <a:r>
              <a:rPr lang="en-US" sz="2800" dirty="0">
                <a:solidFill>
                  <a:prstClr val="black"/>
                </a:solidFill>
              </a:rPr>
              <a:t>1 </a:t>
            </a:r>
            <a:r>
              <a:rPr lang="en-US" sz="2800" dirty="0" smtClean="0">
                <a:solidFill>
                  <a:prstClr val="black"/>
                </a:solidFill>
              </a:rPr>
              <a:t>(59.3 </a:t>
            </a:r>
            <a:r>
              <a:rPr lang="en-US" sz="2800" dirty="0">
                <a:solidFill>
                  <a:prstClr val="black"/>
                </a:solidFill>
              </a:rPr>
              <a:t>%)</a:t>
            </a:r>
          </a:p>
        </p:txBody>
      </p:sp>
      <p:cxnSp>
        <p:nvCxnSpPr>
          <p:cNvPr id="4" name="Straight Connector 3"/>
          <p:cNvCxnSpPr/>
          <p:nvPr/>
        </p:nvCxnSpPr>
        <p:spPr>
          <a:xfrm>
            <a:off x="757005" y="1236452"/>
            <a:ext cx="76200"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773042" y="1905000"/>
            <a:ext cx="76200"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766939" y="2590800"/>
            <a:ext cx="76200"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58313" y="3242096"/>
            <a:ext cx="76200"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766939" y="3920704"/>
            <a:ext cx="76200"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761363" y="4580626"/>
            <a:ext cx="76200"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758313" y="5257800"/>
            <a:ext cx="76200"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1828800" y="5453330"/>
            <a:ext cx="76200" cy="0"/>
          </a:xfrm>
          <a:prstGeom prst="line">
            <a:avLst/>
          </a:prstGeom>
          <a:ln w="22225">
            <a:solidFill>
              <a:schemeClr val="tx1"/>
            </a:solidFill>
          </a:ln>
          <a:scene3d>
            <a:camera prst="orthographicFront">
              <a:rot lat="0" lon="0" rev="5400000"/>
            </a:camera>
            <a:lightRig rig="threePt" dir="t"/>
          </a:scene3d>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3157270" y="5451896"/>
            <a:ext cx="76200" cy="0"/>
          </a:xfrm>
          <a:prstGeom prst="line">
            <a:avLst/>
          </a:prstGeom>
          <a:ln w="22225">
            <a:solidFill>
              <a:schemeClr val="tx1"/>
            </a:solidFill>
          </a:ln>
          <a:scene3d>
            <a:camera prst="orthographicFront">
              <a:rot lat="0" lon="0" rev="5400000"/>
            </a:camera>
            <a:lightRig rig="threePt" dir="t"/>
          </a:scene3d>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7152740" y="5443270"/>
            <a:ext cx="76200" cy="0"/>
          </a:xfrm>
          <a:prstGeom prst="line">
            <a:avLst/>
          </a:prstGeom>
          <a:ln w="22225">
            <a:solidFill>
              <a:schemeClr val="tx1"/>
            </a:solidFill>
          </a:ln>
          <a:scene3d>
            <a:camera prst="orthographicFront">
              <a:rot lat="0" lon="0" rev="5400000"/>
            </a:camera>
            <a:lightRig rig="threePt" dir="t"/>
          </a:scene3d>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8475452" y="5443270"/>
            <a:ext cx="76200" cy="0"/>
          </a:xfrm>
          <a:prstGeom prst="line">
            <a:avLst/>
          </a:prstGeom>
          <a:ln w="22225">
            <a:solidFill>
              <a:schemeClr val="tx1"/>
            </a:solidFill>
          </a:ln>
          <a:scene3d>
            <a:camera prst="orthographicFront">
              <a:rot lat="0" lon="0" rev="5400000"/>
            </a:camera>
            <a:lightRig rig="threePt" dir="t"/>
          </a:scene3d>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4487934" y="5451896"/>
            <a:ext cx="76200" cy="0"/>
          </a:xfrm>
          <a:prstGeom prst="line">
            <a:avLst/>
          </a:prstGeom>
          <a:ln w="22225">
            <a:solidFill>
              <a:schemeClr val="tx1"/>
            </a:solidFill>
          </a:ln>
          <a:scene3d>
            <a:camera prst="orthographicFront">
              <a:rot lat="0" lon="0" rev="5400000"/>
            </a:camera>
            <a:lightRig rig="threePt" dir="t"/>
          </a:scene3d>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5817078" y="5451896"/>
            <a:ext cx="76200" cy="0"/>
          </a:xfrm>
          <a:prstGeom prst="line">
            <a:avLst/>
          </a:prstGeom>
          <a:ln w="22225">
            <a:solidFill>
              <a:schemeClr val="tx1"/>
            </a:solidFill>
          </a:ln>
          <a:scene3d>
            <a:camera prst="orthographicFront">
              <a:rot lat="0" lon="0" rev="5400000"/>
            </a:camera>
            <a:lightRig rig="threePt" dir="t"/>
          </a:scene3d>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7509296" y="1101304"/>
            <a:ext cx="1462183"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799463" y="304800"/>
            <a:ext cx="8206520" cy="584775"/>
          </a:xfrm>
          <a:prstGeom prst="rect">
            <a:avLst/>
          </a:prstGeom>
          <a:noFill/>
        </p:spPr>
        <p:txBody>
          <a:bodyPr wrap="square" rtlCol="0">
            <a:spAutoFit/>
          </a:bodyPr>
          <a:lstStyle/>
          <a:p>
            <a:pPr algn="ctr"/>
            <a:r>
              <a:rPr lang="en-US" sz="3200" dirty="0" smtClean="0">
                <a:solidFill>
                  <a:prstClr val="black"/>
                </a:solidFill>
                <a:latin typeface="Times New Roman" pitchFamily="18" charset="0"/>
                <a:cs typeface="Times New Roman" pitchFamily="18" charset="0"/>
              </a:rPr>
              <a:t>Discriminant Analysis of Principal Components</a:t>
            </a:r>
            <a:endParaRPr lang="en-US" sz="3200" dirty="0">
              <a:solidFill>
                <a:prstClr val="black"/>
              </a:solidFill>
              <a:latin typeface="Times New Roman" pitchFamily="18" charset="0"/>
              <a:cs typeface="Times New Roman" pitchFamily="18" charset="0"/>
            </a:endParaRPr>
          </a:p>
        </p:txBody>
      </p:sp>
    </p:spTree>
    <p:extLst>
      <p:ext uri="{BB962C8B-B14F-4D97-AF65-F5344CB8AC3E}">
        <p14:creationId xmlns:p14="http://schemas.microsoft.com/office/powerpoint/2010/main" val="241574201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33400"/>
            <a:ext cx="9144000" cy="715962"/>
          </a:xfrm>
        </p:spPr>
        <p:txBody>
          <a:bodyPr>
            <a:normAutofit/>
          </a:bodyPr>
          <a:lstStyle/>
          <a:p>
            <a:pPr algn="ctr"/>
            <a:r>
              <a:rPr lang="en-US" sz="3600" dirty="0" smtClean="0">
                <a:latin typeface="Times New Roman" pitchFamily="18" charset="0"/>
                <a:cs typeface="Times New Roman" pitchFamily="18" charset="0"/>
              </a:rPr>
              <a:t>Effective Number of Breeders</a:t>
            </a:r>
            <a:endParaRPr lang="en-US" sz="3600" dirty="0">
              <a:latin typeface="Times New Roman" pitchFamily="18" charset="0"/>
              <a:cs typeface="Times New Roman" pitchFamily="18" charset="0"/>
            </a:endParaRPr>
          </a:p>
        </p:txBody>
      </p:sp>
      <p:sp>
        <p:nvSpPr>
          <p:cNvPr id="6" name="TextBox 5"/>
          <p:cNvSpPr txBox="1"/>
          <p:nvPr/>
        </p:nvSpPr>
        <p:spPr>
          <a:xfrm>
            <a:off x="152400" y="1539419"/>
            <a:ext cx="8839200" cy="4708981"/>
          </a:xfrm>
          <a:prstGeom prst="rect">
            <a:avLst/>
          </a:prstGeom>
          <a:noFill/>
        </p:spPr>
        <p:txBody>
          <a:bodyPr wrap="square" rtlCol="0">
            <a:spAutoFit/>
          </a:bodyPr>
          <a:lstStyle/>
          <a:p>
            <a:pPr marL="457200" indent="-457200">
              <a:lnSpc>
                <a:spcPct val="150000"/>
              </a:lnSpc>
              <a:buFont typeface="Wingdings" panose="05000000000000000000" pitchFamily="2" charset="2"/>
              <a:buChar char="Ø"/>
            </a:pPr>
            <a:r>
              <a:rPr lang="en-US" sz="2800" dirty="0" smtClean="0">
                <a:latin typeface="Times New Roman" panose="02020603050405020304" pitchFamily="18" charset="0"/>
                <a:cs typeface="Times New Roman" panose="02020603050405020304" pitchFamily="18" charset="0"/>
              </a:rPr>
              <a:t>Used to examine divergence due to genetic drift</a:t>
            </a:r>
          </a:p>
          <a:p>
            <a:pPr marL="742950" lvl="1" indent="-285750">
              <a:buFont typeface="Arial" panose="020B0604020202020204" pitchFamily="34" charset="0"/>
              <a:buChar char="•"/>
            </a:pPr>
            <a:r>
              <a:rPr lang="en-US" sz="2800" dirty="0" smtClean="0">
                <a:latin typeface="Times New Roman" panose="02020603050405020304" pitchFamily="18" charset="0"/>
                <a:cs typeface="Times New Roman" panose="02020603050405020304" pitchFamily="18" charset="0"/>
              </a:rPr>
              <a:t>Genetic drift is the dominant evolutionary process in small populations (loss of genetic variation; inbreeding)</a:t>
            </a:r>
          </a:p>
          <a:p>
            <a:pPr marL="742950" lvl="1" indent="-285750">
              <a:lnSpc>
                <a:spcPct val="150000"/>
              </a:lnSpc>
              <a:buFont typeface="Arial" panose="020B0604020202020204" pitchFamily="34" charset="0"/>
              <a:buChar char="•"/>
            </a:pPr>
            <a:r>
              <a:rPr lang="en-US" sz="2800" dirty="0" smtClean="0">
                <a:latin typeface="Times New Roman" panose="02020603050405020304" pitchFamily="18" charset="0"/>
                <a:cs typeface="Times New Roman" panose="02020603050405020304" pitchFamily="18" charset="0"/>
              </a:rPr>
              <a:t>Avg. # </a:t>
            </a:r>
            <a:r>
              <a:rPr lang="en-US" sz="2800" dirty="0" err="1" smtClean="0">
                <a:latin typeface="Times New Roman" panose="02020603050405020304" pitchFamily="18" charset="0"/>
                <a:cs typeface="Times New Roman" panose="02020603050405020304" pitchFamily="18" charset="0"/>
              </a:rPr>
              <a:t>broodstock</a:t>
            </a:r>
            <a:r>
              <a:rPr lang="en-US" sz="2800" dirty="0" smtClean="0">
                <a:latin typeface="Times New Roman" panose="02020603050405020304" pitchFamily="18" charset="0"/>
                <a:cs typeface="Times New Roman" panose="02020603050405020304" pitchFamily="18" charset="0"/>
              </a:rPr>
              <a:t>: INT=363; SEG=85</a:t>
            </a:r>
          </a:p>
          <a:p>
            <a:pPr lvl="1"/>
            <a:endParaRPr lang="en-US" sz="2800" dirty="0" smtClean="0">
              <a:latin typeface="Times New Roman" panose="02020603050405020304" pitchFamily="18" charset="0"/>
              <a:cs typeface="Times New Roman" panose="02020603050405020304" pitchFamily="18" charset="0"/>
            </a:endParaRPr>
          </a:p>
          <a:p>
            <a:pPr marL="457200" indent="-457200">
              <a:buFont typeface="Wingdings" panose="05000000000000000000" pitchFamily="2" charset="2"/>
              <a:buChar char="Ø"/>
            </a:pPr>
            <a:r>
              <a:rPr lang="en-US" sz="2800" dirty="0" smtClean="0">
                <a:latin typeface="Times New Roman" panose="02020603050405020304" pitchFamily="18" charset="0"/>
                <a:cs typeface="Times New Roman" panose="02020603050405020304" pitchFamily="18" charset="0"/>
              </a:rPr>
              <a:t>Estimated effective number of breeders using the linkage disequilibrium and temporal methods </a:t>
            </a:r>
            <a:endParaRPr lang="en-US" sz="2800" dirty="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a:p>
            <a:r>
              <a:rPr lang="en-US" sz="2400" dirty="0" smtClean="0">
                <a:latin typeface="Times New Roman" panose="02020603050405020304" pitchFamily="18" charset="0"/>
                <a:cs typeface="Times New Roman" panose="02020603050405020304" pitchFamily="18" charset="0"/>
              </a:rPr>
              <a:t> </a:t>
            </a:r>
            <a:endParaRPr lang="en-US" sz="2400" dirty="0">
              <a:latin typeface="Times New Roman" panose="02020603050405020304" pitchFamily="18" charset="0"/>
              <a:cs typeface="Times New Roman" panose="02020603050405020304" pitchFamily="18" charset="0"/>
            </a:endParaRPr>
          </a:p>
        </p:txBody>
      </p:sp>
      <p:sp>
        <p:nvSpPr>
          <p:cNvPr id="3" name="Rectangle 2"/>
          <p:cNvSpPr/>
          <p:nvPr/>
        </p:nvSpPr>
        <p:spPr>
          <a:xfrm>
            <a:off x="533400" y="3611880"/>
            <a:ext cx="6019800" cy="6096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97530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609601"/>
            <a:ext cx="9076102" cy="55113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91308562"/>
      </p:ext>
    </p:extLst>
  </p:cSld>
  <p:clrMapOvr>
    <a:masterClrMapping/>
  </p:clrMapOvr>
  <p:timing>
    <p:tnLst>
      <p:par>
        <p:cT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Flow">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32263</TotalTime>
  <Words>1298</Words>
  <Application>Microsoft Office PowerPoint</Application>
  <PresentationFormat>On-screen Show (4:3)</PresentationFormat>
  <Paragraphs>375</Paragraphs>
  <Slides>27</Slides>
  <Notes>5</Notes>
  <HiddenSlides>0</HiddenSlides>
  <MMClips>0</MMClips>
  <ScaleCrop>false</ScaleCrop>
  <HeadingPairs>
    <vt:vector size="6" baseType="variant">
      <vt:variant>
        <vt:lpstr>Fonts Used</vt:lpstr>
      </vt:variant>
      <vt:variant>
        <vt:i4>8</vt:i4>
      </vt:variant>
      <vt:variant>
        <vt:lpstr>Theme</vt:lpstr>
      </vt:variant>
      <vt:variant>
        <vt:i4>4</vt:i4>
      </vt:variant>
      <vt:variant>
        <vt:lpstr>Slide Titles</vt:lpstr>
      </vt:variant>
      <vt:variant>
        <vt:i4>27</vt:i4>
      </vt:variant>
    </vt:vector>
  </HeadingPairs>
  <TitlesOfParts>
    <vt:vector size="39" baseType="lpstr">
      <vt:lpstr>Arial</vt:lpstr>
      <vt:lpstr>Calibri</vt:lpstr>
      <vt:lpstr>Cambria</vt:lpstr>
      <vt:lpstr>Constantia</vt:lpstr>
      <vt:lpstr>Helvetica</vt:lpstr>
      <vt:lpstr>Times New Roman</vt:lpstr>
      <vt:lpstr>Wingdings</vt:lpstr>
      <vt:lpstr>Wingdings 2</vt:lpstr>
      <vt:lpstr>1_Office Theme</vt:lpstr>
      <vt:lpstr>1_Flow</vt:lpstr>
      <vt:lpstr>2_Office Theme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Effective Number of Breeders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Summary of Results</vt:lpstr>
      <vt:lpstr>PowerPoint Presentation</vt:lpstr>
      <vt:lpstr>PowerPoint Presentation</vt:lpstr>
      <vt:lpstr>Questions?    cwaters8@uw.edu </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Charlie Waters</dc:creator>
  <cp:lastModifiedBy>Andre Trayvonne Dickerson</cp:lastModifiedBy>
  <cp:revision>734</cp:revision>
  <dcterms:created xsi:type="dcterms:W3CDTF">2012-05-05T20:07:45Z</dcterms:created>
  <dcterms:modified xsi:type="dcterms:W3CDTF">2015-06-17T22:13:01Z</dcterms:modified>
</cp:coreProperties>
</file>