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375" r:id="rId3"/>
    <p:sldId id="369" r:id="rId4"/>
    <p:sldId id="370" r:id="rId5"/>
    <p:sldId id="349" r:id="rId6"/>
    <p:sldId id="305" r:id="rId7"/>
    <p:sldId id="373" r:id="rId8"/>
    <p:sldId id="378" r:id="rId9"/>
    <p:sldId id="379" r:id="rId10"/>
    <p:sldId id="382" r:id="rId11"/>
    <p:sldId id="380" r:id="rId12"/>
    <p:sldId id="381" r:id="rId13"/>
    <p:sldId id="377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A8798"/>
    <a:srgbClr val="FFFF9B"/>
    <a:srgbClr val="041ABC"/>
    <a:srgbClr val="FF7C80"/>
    <a:srgbClr val="A7ECF3"/>
    <a:srgbClr val="FF5050"/>
    <a:srgbClr val="CC66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8107" autoAdjust="0"/>
  </p:normalViewPr>
  <p:slideViewPr>
    <p:cSldViewPr>
      <p:cViewPr varScale="1">
        <p:scale>
          <a:sx n="105" d="100"/>
          <a:sy n="105" d="100"/>
        </p:scale>
        <p:origin x="3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13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F4B34-D7B5-4CEE-BF29-8EE48995AE7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AAA78-CF5C-4E36-8E62-608D70D8D8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AA78-CF5C-4E36-8E62-608D70D8D8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4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Ramblers Park</a:t>
            </a:r>
          </a:p>
          <a:p>
            <a:endParaRPr lang="en-US" dirty="0" smtClean="0"/>
          </a:p>
          <a:p>
            <a:r>
              <a:rPr lang="en-US" dirty="0" smtClean="0"/>
              <a:t>Multiple constrictions depending on the flow level</a:t>
            </a:r>
          </a:p>
          <a:p>
            <a:endParaRPr lang="en-US" dirty="0" smtClean="0"/>
          </a:p>
          <a:p>
            <a:r>
              <a:rPr lang="en-US" dirty="0" smtClean="0"/>
              <a:t>Constrictions can also happen interior to the levee system, often associated with Bridges or other infrastructure.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AA78-CF5C-4E36-8E62-608D70D8D8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AA78-CF5C-4E36-8E62-608D70D8D8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0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AA78-CF5C-4E36-8E62-608D70D8D8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2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AA78-CF5C-4E36-8E62-608D70D8D8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9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49FCB26-DB92-4081-8940-D9603DD592B0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4D707C0-CA6E-4486-BBCB-7FD1E3A81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8001000" cy="60007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57550"/>
            <a:ext cx="8153400" cy="2895600"/>
          </a:xfrm>
          <a:noFill/>
        </p:spPr>
        <p:txBody>
          <a:bodyPr>
            <a:noAutofit/>
            <a:scene3d>
              <a:camera prst="orthographicFront"/>
              <a:lightRig rig="glow" dir="t"/>
            </a:scene3d>
            <a:sp3d extrusionH="57150">
              <a:bevelT w="82550" h="38100" prst="coolSlant"/>
              <a:bevelB w="82550" h="38100" prst="coolSlant"/>
              <a:extrusionClr>
                <a:schemeClr val="bg1">
                  <a:lumMod val="65000"/>
                  <a:lumOff val="35000"/>
                </a:schemeClr>
              </a:extrusionClr>
            </a:sp3d>
          </a:bodyPr>
          <a:lstStyle/>
          <a:p>
            <a:endParaRPr lang="en-US" sz="2800" b="1" dirty="0" smtClean="0">
              <a:solidFill>
                <a:srgbClr val="FFFF00"/>
              </a:solidFill>
              <a:effectLst>
                <a:innerShdw blurRad="63500" dist="50800" dir="18900000">
                  <a:prstClr val="black"/>
                </a:inn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Joel Freudenthal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Yakima County Water Resources</a:t>
            </a:r>
          </a:p>
          <a:p>
            <a:endParaRPr lang="en-US" sz="2800" b="1" dirty="0" smtClean="0">
              <a:solidFill>
                <a:srgbClr val="FFFF00"/>
              </a:solidFill>
              <a:effectLst>
                <a:innerShdw blurRad="63500" dist="50800" dir="18900000">
                  <a:prstClr val="black"/>
                </a:inn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Science and </a:t>
            </a:r>
            <a:r>
              <a:rPr lang="en-US" sz="2800" b="1" dirty="0" smtClean="0">
                <a:solidFill>
                  <a:srgbClr val="FFFF00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Management</a:t>
            </a:r>
            <a:endParaRPr lang="en-US" sz="2800" b="1" dirty="0" smtClean="0">
              <a:solidFill>
                <a:srgbClr val="FFFF00"/>
              </a:solidFill>
              <a:effectLst>
                <a:innerShdw blurRad="63500" dist="50800" dir="18900000">
                  <a:prstClr val="black"/>
                </a:inn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Conference 2015</a:t>
            </a:r>
          </a:p>
          <a:p>
            <a:endParaRPr lang="en-US" sz="2800" b="1" dirty="0" smtClean="0">
              <a:solidFill>
                <a:srgbClr val="00B050"/>
              </a:solidFill>
              <a:effectLst>
                <a:innerShdw blurRad="63500" dist="50800" dir="18900000">
                  <a:prstClr val="black"/>
                </a:innerShdw>
              </a:effectLst>
            </a:endParaRPr>
          </a:p>
          <a:p>
            <a:endParaRPr lang="en-US" sz="2800" b="1" dirty="0">
              <a:solidFill>
                <a:schemeClr val="tx1"/>
              </a:solidFill>
              <a:effectLst>
                <a:innerShdw blurRad="63500" dist="50800" dir="18900000">
                  <a:prstClr val="black"/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3067050"/>
          </a:xfrm>
        </p:spPr>
        <p:txBody>
          <a:bodyPr>
            <a:normAutofit/>
            <a:scene3d>
              <a:camera prst="orthographicFront"/>
              <a:lightRig rig="soft" dir="t"/>
            </a:scene3d>
            <a:sp3d extrusionH="57150" prstMaterial="plastic">
              <a:bevelT w="82550" h="38100" prst="coolSlant"/>
              <a:bevelB w="82550" h="38100" prst="coolSlant"/>
            </a:sp3d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Projects on the Gap to Gap Reach and the Naches River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Wrath of God Scenario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371600"/>
            <a:ext cx="8153400" cy="4608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608651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90" marR="0" indent="-72009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CA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Figure 10: Buchanan Lake-Sportsman’s Park reach 1996 to 2013</a:t>
            </a:r>
            <a:endParaRPr lang="en-US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609600"/>
            <a:ext cx="50292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3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79120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90" marR="0" indent="-72009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CA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Figure 48:  Mitigation measures in northern reach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"/>
          <a:stretch/>
        </p:blipFill>
        <p:spPr bwMode="auto">
          <a:xfrm>
            <a:off x="304800" y="817590"/>
            <a:ext cx="4017264" cy="4973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/>
          <a:stretch/>
        </p:blipFill>
        <p:spPr bwMode="auto">
          <a:xfrm>
            <a:off x="4572000" y="276080"/>
            <a:ext cx="4128326" cy="5865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94632" y="61420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49:  Mitigation measures in southern reach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27432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6600"/>
                </a:solidFill>
              </a:rPr>
              <a:t>?</a:t>
            </a:r>
            <a:endParaRPr lang="en-US" sz="9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904200"/>
              </p:ext>
            </p:extLst>
          </p:nvPr>
        </p:nvGraphicFramePr>
        <p:xfrm>
          <a:off x="2590800" y="1295400"/>
          <a:ext cx="3654495" cy="5388698"/>
        </p:xfrm>
        <a:graphic>
          <a:graphicData uri="http://schemas.openxmlformats.org/drawingml/2006/table">
            <a:tbl>
              <a:tblPr/>
              <a:tblGrid>
                <a:gridCol w="938677"/>
                <a:gridCol w="70944"/>
                <a:gridCol w="48774"/>
                <a:gridCol w="394625"/>
                <a:gridCol w="48774"/>
                <a:gridCol w="292643"/>
                <a:gridCol w="70944"/>
                <a:gridCol w="292643"/>
                <a:gridCol w="66510"/>
                <a:gridCol w="301511"/>
                <a:gridCol w="64755"/>
                <a:gridCol w="308809"/>
                <a:gridCol w="76486"/>
                <a:gridCol w="297077"/>
                <a:gridCol w="62076"/>
                <a:gridCol w="319247"/>
              </a:tblGrid>
              <a:tr h="113135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2014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2015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 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2016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2017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2018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MS Sans Serif"/>
                        </a:rPr>
                        <a:t> </a:t>
                      </a:r>
                      <a:r>
                        <a:rPr lang="en-US" sz="1000" b="1" i="0" u="none" strike="noStrike" dirty="0" smtClean="0">
                          <a:effectLst/>
                          <a:latin typeface="MS Sans Serif"/>
                        </a:rPr>
                        <a:t>2019</a:t>
                      </a:r>
                      <a:endParaRPr lang="en-US" sz="10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Beginning 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Cash &amp; Cash Equivalents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$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$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 dirty="0">
                          <a:effectLst/>
                          <a:latin typeface="MS Sans Serif"/>
                        </a:rPr>
                        <a:t>        1,558,637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1,558,637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1,558,637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1,558,638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1,449,958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1,523,968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89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Projected Revenue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Beginning Fund 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Taxes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1,327,352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1,340,626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1,354,032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1,367,572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1,381,248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1,395,060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Grants (Includes Corps &amp;BOR contrib)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3,413,275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3,263,061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6,382,163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954,800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80,000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80,000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Interest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13,638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13,638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13,638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13,638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12,687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13,335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From Reserves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430,871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231,329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308,479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29,321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Misc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5,185,136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4,848,654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8,058,312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2,365,331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1,473,935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1,488,395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Projected Expenditures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Administration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476,268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481,031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488,247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495,570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503,004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510,549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Planning (General)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363,000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366,630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370,296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373,999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377,739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381,517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FCZD Projects (mapping)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 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64,321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20,000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20,000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20,000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20,600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21,218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FCZD  Studies (up to NEPA)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100,000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30,000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30,000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30,000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30,000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 dirty="0">
                          <a:effectLst/>
                          <a:latin typeface="MS Sans Serif"/>
                        </a:rPr>
                        <a:t>Maintenance (FCZD Structures)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44,300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45,629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46,998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48,408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49,860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51,356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FCZD Capital Improvements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job code fc 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1,719,733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1,436,933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6,696,333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1,093,500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unfunded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unfunded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Capital (Land)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2,023,000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2,058,000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unfunded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unfunded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989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Ending Fund 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5,185,136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4,848,654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8,058,311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2,474,011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1,399,925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1,419,642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effectLst/>
                          <a:latin typeface="MS Sans Serif"/>
                        </a:rPr>
                        <a:t>Projected Excess (Short Fall) Revenue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 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 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  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MS Sans Serif"/>
                        </a:rPr>
                        <a:t>          </a:t>
                      </a:r>
                      <a:r>
                        <a:rPr lang="en-US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S Sans Serif"/>
                        </a:rPr>
                        <a:t>(1,300,000)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74,010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 dirty="0">
                          <a:effectLst/>
                          <a:latin typeface="MS Sans Serif"/>
                        </a:rPr>
                        <a:t>                68,753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Adjustments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(Increase) Decrease in Accounts Receivable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Increase (Decrease) in Accounts Payable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Center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Total Adjustments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Ending Cash 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1,558,637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1,558,637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1,558,638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1,449,958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1,523,968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1,592,721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Reserves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Commited Reserves (Flood Recovery)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(1,000,000)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Assigned Reserves (COE Levee)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(569,129)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(337,800)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(29,321)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0DA"/>
                    </a:solidFill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6 Mos. Operating Cash Flow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         (600,000)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9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Available Cash 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$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$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(610,492)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(379,163)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(70,683)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(150,042)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(76,032)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   (7,279)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3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585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585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58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Fixed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Indirect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#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38,908.80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40,854.24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42,896.95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45,041.80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47,293.89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49,658.58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Purchasing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312.90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328.55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344.97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362.22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380.33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  399.35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Information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40,749.45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42,786.92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44,926.27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47,172.58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49,531.21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52,007.77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GIS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66,510.15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69,835.66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73,327.44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76,993.81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80,843.50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84,885.68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Rent-Facilities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35,299.95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37,064.95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38,918.19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40,864.10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42,907.31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45,052.68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MS Sans Serif"/>
                        </a:rPr>
                        <a:t>Liability Insurance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4,986.45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5,235.77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5,497.56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5,772.44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6,061.06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6,364.11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Dept. of Security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3,558.45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3,736.37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3,923.19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4,119.35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4,325.32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4,541.58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Computer Rental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2,600.00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2,730.00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2,866.50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3,009.83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3,160.32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3,318.33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48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Phones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694.05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728.75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765.19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803.45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843.62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effectLst/>
                          <a:latin typeface="Times New Roman"/>
                        </a:rPr>
                        <a:t>                  885.80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5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Total Fixed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193,620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1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203,301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213,466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224,140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235,347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1" i="0" u="none" strike="noStrike">
                          <a:effectLst/>
                          <a:latin typeface="MS Sans Serif"/>
                        </a:rPr>
                        <a:t>          247,114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5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FCZD Budget Projection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63679" y="3733800"/>
            <a:ext cx="533401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22925" y="7715250"/>
            <a:ext cx="371475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438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Questions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Town of Naches Levee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2867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33528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6600"/>
                </a:solidFill>
              </a:rPr>
              <a:t>?</a:t>
            </a:r>
            <a:endParaRPr lang="en-US" sz="9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Ramblers Levee Setback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689362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Ramblers’ Phase 2</a:t>
            </a:r>
            <a:endParaRPr lang="en-US" dirty="0"/>
          </a:p>
        </p:txBody>
      </p:sp>
      <p:pic>
        <p:nvPicPr>
          <p:cNvPr id="3097" name="Picture 2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297" y="1524000"/>
            <a:ext cx="799540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066800"/>
            <a:ext cx="7281634" cy="527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33528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6600"/>
                </a:solidFill>
              </a:rPr>
              <a:t>?</a:t>
            </a:r>
            <a:endParaRPr lang="en-US" sz="96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2G - South SR 24 Phases.jpg"/>
          <p:cNvPicPr>
            <a:picLocks noChangeAspect="1"/>
          </p:cNvPicPr>
          <p:nvPr/>
        </p:nvPicPr>
        <p:blipFill>
          <a:blip r:embed="rId3" cstate="print"/>
          <a:srcRect t="3421" b="7646"/>
          <a:stretch>
            <a:fillRect/>
          </a:stretch>
        </p:blipFill>
        <p:spPr>
          <a:xfrm>
            <a:off x="1752600" y="609600"/>
            <a:ext cx="5164282" cy="594360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57200" y="1143000"/>
            <a:ext cx="2057400" cy="838200"/>
          </a:xfrm>
          <a:prstGeom prst="wedgeRectCallout">
            <a:avLst>
              <a:gd name="adj1" fmla="val 99663"/>
              <a:gd name="adj2" fmla="val 39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City of Yakima WWTP, Outfall and Floodplain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p project benefi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42" t="8243" r="8243" b="5397"/>
          <a:stretch>
            <a:fillRect/>
          </a:stretch>
        </p:blipFill>
        <p:spPr>
          <a:xfrm>
            <a:off x="2438400" y="381000"/>
            <a:ext cx="3810000" cy="6096000"/>
          </a:xfrm>
        </p:spPr>
      </p:pic>
      <p:sp>
        <p:nvSpPr>
          <p:cNvPr id="7" name="TextBox 6"/>
          <p:cNvSpPr txBox="1"/>
          <p:nvPr/>
        </p:nvSpPr>
        <p:spPr>
          <a:xfrm>
            <a:off x="914400" y="27432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6600"/>
                </a:solidFill>
              </a:rPr>
              <a:t>?</a:t>
            </a:r>
            <a:endParaRPr lang="en-US" sz="96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152" y="228600"/>
            <a:ext cx="518330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04799"/>
            <a:ext cx="4481410" cy="5943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57400"/>
            <a:ext cx="4419600" cy="27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9450</TotalTime>
  <Words>690</Words>
  <Application>Microsoft Office PowerPoint</Application>
  <PresentationFormat>On-screen Show (4:3)</PresentationFormat>
  <Paragraphs>321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Constantia</vt:lpstr>
      <vt:lpstr>MS Sans Serif</vt:lpstr>
      <vt:lpstr>Times New Roman</vt:lpstr>
      <vt:lpstr>Wingdings 2</vt:lpstr>
      <vt:lpstr>Paper</vt:lpstr>
      <vt:lpstr>Projects on the Gap to Gap Reach and the Naches River</vt:lpstr>
      <vt:lpstr>Town of Naches Levee</vt:lpstr>
      <vt:lpstr>Ramblers Levee Setback</vt:lpstr>
      <vt:lpstr>Ramblers’ Phase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Wrath of God Scenario</vt:lpstr>
      <vt:lpstr>PowerPoint Presentation</vt:lpstr>
      <vt:lpstr>PowerPoint Presentation</vt:lpstr>
      <vt:lpstr>FCZD Budget Projection</vt:lpstr>
      <vt:lpstr>Questions</vt:lpstr>
    </vt:vector>
  </TitlesOfParts>
  <Company>Yakima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Madness Levee Disease  and  River Response</dc:title>
  <dc:creator>joelf</dc:creator>
  <cp:lastModifiedBy>Joel Freudenthal</cp:lastModifiedBy>
  <cp:revision>118</cp:revision>
  <dcterms:created xsi:type="dcterms:W3CDTF">2011-09-07T16:04:11Z</dcterms:created>
  <dcterms:modified xsi:type="dcterms:W3CDTF">2015-06-17T13:46:25Z</dcterms:modified>
</cp:coreProperties>
</file>