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charts/chart2.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92" r:id="rId2"/>
  </p:sldMasterIdLst>
  <p:notesMasterIdLst>
    <p:notesMasterId r:id="rId50"/>
  </p:notesMasterIdLst>
  <p:handoutMasterIdLst>
    <p:handoutMasterId r:id="rId51"/>
  </p:handoutMasterIdLst>
  <p:sldIdLst>
    <p:sldId id="272" r:id="rId3"/>
    <p:sldId id="442" r:id="rId4"/>
    <p:sldId id="504" r:id="rId5"/>
    <p:sldId id="505" r:id="rId6"/>
    <p:sldId id="516" r:id="rId7"/>
    <p:sldId id="506" r:id="rId8"/>
    <p:sldId id="507" r:id="rId9"/>
    <p:sldId id="508" r:id="rId10"/>
    <p:sldId id="509" r:id="rId11"/>
    <p:sldId id="503" r:id="rId12"/>
    <p:sldId id="482" r:id="rId13"/>
    <p:sldId id="515" r:id="rId14"/>
    <p:sldId id="409" r:id="rId15"/>
    <p:sldId id="511" r:id="rId16"/>
    <p:sldId id="512" r:id="rId17"/>
    <p:sldId id="513" r:id="rId18"/>
    <p:sldId id="539" r:id="rId19"/>
    <p:sldId id="518" r:id="rId20"/>
    <p:sldId id="519" r:id="rId21"/>
    <p:sldId id="522" r:id="rId22"/>
    <p:sldId id="523" r:id="rId23"/>
    <p:sldId id="524" r:id="rId24"/>
    <p:sldId id="538" r:id="rId25"/>
    <p:sldId id="525" r:id="rId26"/>
    <p:sldId id="526" r:id="rId27"/>
    <p:sldId id="527" r:id="rId28"/>
    <p:sldId id="528" r:id="rId29"/>
    <p:sldId id="529" r:id="rId30"/>
    <p:sldId id="530" r:id="rId31"/>
    <p:sldId id="532" r:id="rId32"/>
    <p:sldId id="533" r:id="rId33"/>
    <p:sldId id="534" r:id="rId34"/>
    <p:sldId id="535" r:id="rId35"/>
    <p:sldId id="531" r:id="rId36"/>
    <p:sldId id="494" r:id="rId37"/>
    <p:sldId id="500" r:id="rId38"/>
    <p:sldId id="536" r:id="rId39"/>
    <p:sldId id="537" r:id="rId40"/>
    <p:sldId id="470" r:id="rId41"/>
    <p:sldId id="472" r:id="rId42"/>
    <p:sldId id="495" r:id="rId43"/>
    <p:sldId id="452" r:id="rId44"/>
    <p:sldId id="460" r:id="rId45"/>
    <p:sldId id="462" r:id="rId46"/>
    <p:sldId id="485" r:id="rId47"/>
    <p:sldId id="414" r:id="rId48"/>
    <p:sldId id="499" r:id="rId4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4193">
          <p15:clr>
            <a:srgbClr val="A4A3A4"/>
          </p15:clr>
        </p15:guide>
        <p15:guide id="2" orient="horz" pos="485">
          <p15:clr>
            <a:srgbClr val="A4A3A4"/>
          </p15:clr>
        </p15:guide>
        <p15:guide id="3" orient="horz" pos="575">
          <p15:clr>
            <a:srgbClr val="A4A3A4"/>
          </p15:clr>
        </p15:guide>
        <p15:guide id="4" orient="horz" pos="814">
          <p15:clr>
            <a:srgbClr val="A4A3A4"/>
          </p15:clr>
        </p15:guide>
        <p15:guide id="5" orient="horz" pos="852">
          <p15:clr>
            <a:srgbClr val="A4A3A4"/>
          </p15:clr>
        </p15:guide>
        <p15:guide id="6" orient="horz" pos="2479">
          <p15:clr>
            <a:srgbClr val="A4A3A4"/>
          </p15:clr>
        </p15:guide>
        <p15:guide id="7" orient="horz" pos="2516">
          <p15:clr>
            <a:srgbClr val="A4A3A4"/>
          </p15:clr>
        </p15:guide>
        <p15:guide id="8" orient="horz" pos="2624">
          <p15:clr>
            <a:srgbClr val="A4A3A4"/>
          </p15:clr>
        </p15:guide>
        <p15:guide id="9" orient="horz" pos="1674">
          <p15:clr>
            <a:srgbClr val="A4A3A4"/>
          </p15:clr>
        </p15:guide>
        <p15:guide id="10" pos="90">
          <p15:clr>
            <a:srgbClr val="A4A3A4"/>
          </p15:clr>
        </p15:guide>
        <p15:guide id="11" pos="2847">
          <p15:clr>
            <a:srgbClr val="A4A3A4"/>
          </p15:clr>
        </p15:guide>
        <p15:guide id="12" pos="2881">
          <p15:clr>
            <a:srgbClr val="A4A3A4"/>
          </p15:clr>
        </p15:guide>
        <p15:guide id="13" pos="2961">
          <p15:clr>
            <a:srgbClr val="A4A3A4"/>
          </p15:clr>
        </p15:guide>
        <p15:guide id="14" pos="2995">
          <p15:clr>
            <a:srgbClr val="A4A3A4"/>
          </p15:clr>
        </p15:guide>
        <p15:guide id="15" pos="3966">
          <p15:clr>
            <a:srgbClr val="A4A3A4"/>
          </p15:clr>
        </p15:guide>
        <p15:guide id="16" pos="3999">
          <p15:clr>
            <a:srgbClr val="A4A3A4"/>
          </p15:clr>
        </p15:guide>
        <p15:guide id="17" pos="5270">
          <p15:clr>
            <a:srgbClr val="A4A3A4"/>
          </p15:clr>
        </p15:guide>
        <p15:guide id="18" pos="530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789E"/>
    <a:srgbClr val="99B2C7"/>
    <a:srgbClr val="584528"/>
    <a:srgbClr val="A8B400"/>
    <a:srgbClr val="5E9CAE"/>
    <a:srgbClr val="EAA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99" autoAdjust="0"/>
    <p:restoredTop sz="94670" autoAdjust="0"/>
  </p:normalViewPr>
  <p:slideViewPr>
    <p:cSldViewPr snapToGrid="0" showGuides="1">
      <p:cViewPr varScale="1">
        <p:scale>
          <a:sx n="115" d="100"/>
          <a:sy n="115" d="100"/>
        </p:scale>
        <p:origin x="-1224" y="-114"/>
      </p:cViewPr>
      <p:guideLst>
        <p:guide orient="horz" pos="4193"/>
        <p:guide orient="horz" pos="485"/>
        <p:guide orient="horz" pos="575"/>
        <p:guide orient="horz" pos="814"/>
        <p:guide orient="horz" pos="852"/>
        <p:guide orient="horz" pos="2479"/>
        <p:guide orient="horz" pos="2516"/>
        <p:guide orient="horz" pos="2624"/>
        <p:guide orient="horz" pos="1674"/>
        <p:guide pos="90"/>
        <p:guide pos="2847"/>
        <p:guide pos="2881"/>
        <p:guide pos="2961"/>
        <p:guide pos="2995"/>
        <p:guide pos="3966"/>
        <p:guide pos="3999"/>
        <p:guide pos="5270"/>
        <p:guide pos="5301"/>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Without IP</c:v>
                </c:pt>
              </c:strCache>
            </c:strRef>
          </c:tx>
          <c:invertIfNegative val="0"/>
          <c:dLbls>
            <c:txPr>
              <a:bodyPr/>
              <a:lstStyle/>
              <a:p>
                <a:pPr>
                  <a:defRPr sz="1200" baseline="0">
                    <a:solidFill>
                      <a:schemeClr val="bg1"/>
                    </a:solidFill>
                  </a:defRPr>
                </a:pPr>
                <a:endParaRPr lang="en-US"/>
              </a:p>
            </c:txPr>
            <c:showLegendKey val="0"/>
            <c:showVal val="1"/>
            <c:showCatName val="0"/>
            <c:showSerName val="0"/>
            <c:showPercent val="0"/>
            <c:showBubbleSize val="0"/>
            <c:showLeaderLines val="0"/>
          </c:dLbls>
          <c:cat>
            <c:strRef>
              <c:f>Sheet1!$A$2:$A$5</c:f>
              <c:strCache>
                <c:ptCount val="4"/>
                <c:pt idx="0">
                  <c:v>Existing Conditions</c:v>
                </c:pt>
                <c:pt idx="1">
                  <c:v>Less Adverse</c:v>
                </c:pt>
                <c:pt idx="2">
                  <c:v>Moderately Adverse</c:v>
                </c:pt>
                <c:pt idx="3">
                  <c:v>More Adverse</c:v>
                </c:pt>
              </c:strCache>
            </c:strRef>
          </c:cat>
          <c:val>
            <c:numRef>
              <c:f>Sheet1!$B$2:$B$5</c:f>
              <c:numCache>
                <c:formatCode>General</c:formatCode>
                <c:ptCount val="4"/>
                <c:pt idx="0">
                  <c:v>2.79</c:v>
                </c:pt>
                <c:pt idx="1">
                  <c:v>2.64</c:v>
                </c:pt>
                <c:pt idx="2">
                  <c:v>2.3099999999999987</c:v>
                </c:pt>
                <c:pt idx="3">
                  <c:v>1.84</c:v>
                </c:pt>
              </c:numCache>
            </c:numRef>
          </c:val>
        </c:ser>
        <c:ser>
          <c:idx val="1"/>
          <c:order val="1"/>
          <c:tx>
            <c:strRef>
              <c:f>Sheet1!$C$1</c:f>
              <c:strCache>
                <c:ptCount val="1"/>
                <c:pt idx="0">
                  <c:v>With IP</c:v>
                </c:pt>
              </c:strCache>
            </c:strRef>
          </c:tx>
          <c:spPr>
            <a:solidFill>
              <a:srgbClr val="BBE0E3">
                <a:lumMod val="75000"/>
              </a:srgbClr>
            </a:solidFill>
          </c:spPr>
          <c:invertIfNegative val="0"/>
          <c:dLbls>
            <c:numFmt formatCode="#,##0.00" sourceLinked="0"/>
            <c:txPr>
              <a:bodyPr/>
              <a:lstStyle/>
              <a:p>
                <a:pPr>
                  <a:defRPr sz="1200" baseline="0">
                    <a:solidFill>
                      <a:schemeClr val="bg1"/>
                    </a:solidFill>
                  </a:defRPr>
                </a:pPr>
                <a:endParaRPr lang="en-US"/>
              </a:p>
            </c:txPr>
            <c:showLegendKey val="0"/>
            <c:showVal val="1"/>
            <c:showCatName val="0"/>
            <c:showSerName val="0"/>
            <c:showPercent val="0"/>
            <c:showBubbleSize val="0"/>
            <c:showLeaderLines val="0"/>
          </c:dLbls>
          <c:cat>
            <c:strRef>
              <c:f>Sheet1!$A$2:$A$5</c:f>
              <c:strCache>
                <c:ptCount val="4"/>
                <c:pt idx="0">
                  <c:v>Existing Conditions</c:v>
                </c:pt>
                <c:pt idx="1">
                  <c:v>Less Adverse</c:v>
                </c:pt>
                <c:pt idx="2">
                  <c:v>Moderately Adverse</c:v>
                </c:pt>
                <c:pt idx="3">
                  <c:v>More Adverse</c:v>
                </c:pt>
              </c:strCache>
            </c:strRef>
          </c:cat>
          <c:val>
            <c:numRef>
              <c:f>Sheet1!$C$2:$C$5</c:f>
              <c:numCache>
                <c:formatCode>General</c:formatCode>
                <c:ptCount val="4"/>
                <c:pt idx="0">
                  <c:v>3</c:v>
                </c:pt>
                <c:pt idx="1">
                  <c:v>2.79</c:v>
                </c:pt>
                <c:pt idx="2">
                  <c:v>2.4699999999999998</c:v>
                </c:pt>
                <c:pt idx="3">
                  <c:v>2.02</c:v>
                </c:pt>
              </c:numCache>
            </c:numRef>
          </c:val>
        </c:ser>
        <c:dLbls>
          <c:showLegendKey val="0"/>
          <c:showVal val="0"/>
          <c:showCatName val="0"/>
          <c:showSerName val="0"/>
          <c:showPercent val="0"/>
          <c:showBubbleSize val="0"/>
        </c:dLbls>
        <c:gapWidth val="150"/>
        <c:axId val="59108736"/>
        <c:axId val="59110528"/>
      </c:barChart>
      <c:catAx>
        <c:axId val="59108736"/>
        <c:scaling>
          <c:orientation val="minMax"/>
        </c:scaling>
        <c:delete val="0"/>
        <c:axPos val="b"/>
        <c:majorTickMark val="out"/>
        <c:minorTickMark val="none"/>
        <c:tickLblPos val="nextTo"/>
        <c:txPr>
          <a:bodyPr/>
          <a:lstStyle/>
          <a:p>
            <a:pPr>
              <a:defRPr>
                <a:solidFill>
                  <a:schemeClr val="bg1"/>
                </a:solidFill>
              </a:defRPr>
            </a:pPr>
            <a:endParaRPr lang="en-US"/>
          </a:p>
        </c:txPr>
        <c:crossAx val="59110528"/>
        <c:crosses val="autoZero"/>
        <c:auto val="1"/>
        <c:lblAlgn val="ctr"/>
        <c:lblOffset val="100"/>
        <c:noMultiLvlLbl val="0"/>
      </c:catAx>
      <c:valAx>
        <c:axId val="59110528"/>
        <c:scaling>
          <c:orientation val="minMax"/>
        </c:scaling>
        <c:delete val="0"/>
        <c:axPos val="l"/>
        <c:majorGridlines/>
        <c:numFmt formatCode="General" sourceLinked="1"/>
        <c:majorTickMark val="out"/>
        <c:minorTickMark val="none"/>
        <c:tickLblPos val="nextTo"/>
        <c:txPr>
          <a:bodyPr/>
          <a:lstStyle/>
          <a:p>
            <a:pPr>
              <a:defRPr>
                <a:solidFill>
                  <a:schemeClr val="bg1"/>
                </a:solidFill>
              </a:defRPr>
            </a:pPr>
            <a:endParaRPr lang="en-US"/>
          </a:p>
        </c:txPr>
        <c:crossAx val="59108736"/>
        <c:crosses val="autoZero"/>
        <c:crossBetween val="between"/>
      </c:valAx>
    </c:plotArea>
    <c:legend>
      <c:legendPos val="r"/>
      <c:layout/>
      <c:overlay val="0"/>
      <c:txPr>
        <a:bodyPr/>
        <a:lstStyle/>
        <a:p>
          <a:pPr>
            <a:defRPr>
              <a:solidFill>
                <a:schemeClr val="bg1"/>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Without IP</c:v>
                </c:pt>
              </c:strCache>
            </c:strRef>
          </c:tx>
          <c:invertIfNegative val="0"/>
          <c:dLbls>
            <c:numFmt formatCode="0%" sourceLinked="0"/>
            <c:txPr>
              <a:bodyPr/>
              <a:lstStyle/>
              <a:p>
                <a:pPr>
                  <a:defRPr sz="1200" baseline="0">
                    <a:solidFill>
                      <a:schemeClr val="bg1"/>
                    </a:solidFill>
                  </a:defRPr>
                </a:pPr>
                <a:endParaRPr lang="en-US"/>
              </a:p>
            </c:txPr>
            <c:showLegendKey val="0"/>
            <c:showVal val="1"/>
            <c:showCatName val="0"/>
            <c:showSerName val="0"/>
            <c:showPercent val="0"/>
            <c:showBubbleSize val="0"/>
            <c:showLeaderLines val="0"/>
          </c:dLbls>
          <c:cat>
            <c:strRef>
              <c:f>Sheet1!$A$2:$A$5</c:f>
              <c:strCache>
                <c:ptCount val="4"/>
                <c:pt idx="0">
                  <c:v>Existing Conditions</c:v>
                </c:pt>
                <c:pt idx="1">
                  <c:v>Less Adverse</c:v>
                </c:pt>
                <c:pt idx="2">
                  <c:v>Moderately Adverse</c:v>
                </c:pt>
                <c:pt idx="3">
                  <c:v>More Adverse</c:v>
                </c:pt>
              </c:strCache>
            </c:strRef>
          </c:cat>
          <c:val>
            <c:numRef>
              <c:f>Sheet1!$B$2:$B$5</c:f>
              <c:numCache>
                <c:formatCode>General</c:formatCode>
                <c:ptCount val="4"/>
                <c:pt idx="0">
                  <c:v>0.8</c:v>
                </c:pt>
                <c:pt idx="1">
                  <c:v>0.74000000000000032</c:v>
                </c:pt>
                <c:pt idx="2">
                  <c:v>0.54</c:v>
                </c:pt>
                <c:pt idx="3">
                  <c:v>0.30000000000000016</c:v>
                </c:pt>
              </c:numCache>
            </c:numRef>
          </c:val>
        </c:ser>
        <c:ser>
          <c:idx val="1"/>
          <c:order val="1"/>
          <c:tx>
            <c:strRef>
              <c:f>Sheet1!$C$1</c:f>
              <c:strCache>
                <c:ptCount val="1"/>
                <c:pt idx="0">
                  <c:v>With IP</c:v>
                </c:pt>
              </c:strCache>
            </c:strRef>
          </c:tx>
          <c:spPr>
            <a:solidFill>
              <a:schemeClr val="accent1">
                <a:lumMod val="75000"/>
              </a:schemeClr>
            </a:solidFill>
          </c:spPr>
          <c:invertIfNegative val="0"/>
          <c:dLbls>
            <c:numFmt formatCode="0%" sourceLinked="0"/>
            <c:txPr>
              <a:bodyPr/>
              <a:lstStyle/>
              <a:p>
                <a:pPr>
                  <a:defRPr sz="1200" baseline="0">
                    <a:solidFill>
                      <a:schemeClr val="bg1"/>
                    </a:solidFill>
                  </a:defRPr>
                </a:pPr>
                <a:endParaRPr lang="en-US"/>
              </a:p>
            </c:txPr>
            <c:showLegendKey val="0"/>
            <c:showVal val="1"/>
            <c:showCatName val="0"/>
            <c:showSerName val="0"/>
            <c:showPercent val="0"/>
            <c:showBubbleSize val="0"/>
            <c:showLeaderLines val="0"/>
          </c:dLbls>
          <c:cat>
            <c:strRef>
              <c:f>Sheet1!$A$2:$A$5</c:f>
              <c:strCache>
                <c:ptCount val="4"/>
                <c:pt idx="0">
                  <c:v>Existing Conditions</c:v>
                </c:pt>
                <c:pt idx="1">
                  <c:v>Less Adverse</c:v>
                </c:pt>
                <c:pt idx="2">
                  <c:v>Moderately Adverse</c:v>
                </c:pt>
                <c:pt idx="3">
                  <c:v>More Adverse</c:v>
                </c:pt>
              </c:strCache>
            </c:strRef>
          </c:cat>
          <c:val>
            <c:numRef>
              <c:f>Sheet1!$C$2:$C$5</c:f>
              <c:numCache>
                <c:formatCode>General</c:formatCode>
                <c:ptCount val="4"/>
                <c:pt idx="0">
                  <c:v>0.92</c:v>
                </c:pt>
                <c:pt idx="1">
                  <c:v>0.88</c:v>
                </c:pt>
                <c:pt idx="2">
                  <c:v>0.72000000000000031</c:v>
                </c:pt>
                <c:pt idx="3">
                  <c:v>0.5</c:v>
                </c:pt>
              </c:numCache>
            </c:numRef>
          </c:val>
        </c:ser>
        <c:dLbls>
          <c:showLegendKey val="0"/>
          <c:showVal val="0"/>
          <c:showCatName val="0"/>
          <c:showSerName val="0"/>
          <c:showPercent val="0"/>
          <c:showBubbleSize val="0"/>
        </c:dLbls>
        <c:gapWidth val="150"/>
        <c:axId val="64971136"/>
        <c:axId val="64972672"/>
      </c:barChart>
      <c:catAx>
        <c:axId val="64971136"/>
        <c:scaling>
          <c:orientation val="minMax"/>
        </c:scaling>
        <c:delete val="0"/>
        <c:axPos val="b"/>
        <c:majorTickMark val="out"/>
        <c:minorTickMark val="none"/>
        <c:tickLblPos val="nextTo"/>
        <c:txPr>
          <a:bodyPr/>
          <a:lstStyle/>
          <a:p>
            <a:pPr>
              <a:defRPr>
                <a:solidFill>
                  <a:schemeClr val="bg1"/>
                </a:solidFill>
              </a:defRPr>
            </a:pPr>
            <a:endParaRPr lang="en-US"/>
          </a:p>
        </c:txPr>
        <c:crossAx val="64972672"/>
        <c:crosses val="autoZero"/>
        <c:auto val="1"/>
        <c:lblAlgn val="ctr"/>
        <c:lblOffset val="100"/>
        <c:noMultiLvlLbl val="0"/>
      </c:catAx>
      <c:valAx>
        <c:axId val="64972672"/>
        <c:scaling>
          <c:orientation val="minMax"/>
        </c:scaling>
        <c:delete val="0"/>
        <c:axPos val="l"/>
        <c:majorGridlines/>
        <c:numFmt formatCode="0%" sourceLinked="0"/>
        <c:majorTickMark val="out"/>
        <c:minorTickMark val="none"/>
        <c:tickLblPos val="nextTo"/>
        <c:txPr>
          <a:bodyPr/>
          <a:lstStyle/>
          <a:p>
            <a:pPr>
              <a:defRPr>
                <a:solidFill>
                  <a:schemeClr val="bg1"/>
                </a:solidFill>
              </a:defRPr>
            </a:pPr>
            <a:endParaRPr lang="en-US"/>
          </a:p>
        </c:txPr>
        <c:crossAx val="64971136"/>
        <c:crosses val="autoZero"/>
        <c:crossBetween val="between"/>
      </c:valAx>
    </c:plotArea>
    <c:legend>
      <c:legendPos val="r"/>
      <c:layout/>
      <c:overlay val="0"/>
      <c:txPr>
        <a:bodyPr/>
        <a:lstStyle/>
        <a:p>
          <a:pPr>
            <a:defRPr>
              <a:solidFill>
                <a:schemeClr val="bg1"/>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4"/>
            <a:ext cx="3037840" cy="465139"/>
          </a:xfrm>
          <a:prstGeom prst="rect">
            <a:avLst/>
          </a:prstGeom>
        </p:spPr>
        <p:txBody>
          <a:bodyPr vert="horz" lIns="90029" tIns="45014" rIns="90029" bIns="45014" rtlCol="0"/>
          <a:lstStyle>
            <a:lvl1pPr algn="l">
              <a:defRPr sz="1100"/>
            </a:lvl1pPr>
          </a:lstStyle>
          <a:p>
            <a:endParaRPr lang="en-US"/>
          </a:p>
        </p:txBody>
      </p:sp>
      <p:sp>
        <p:nvSpPr>
          <p:cNvPr id="3" name="Date Placeholder 2"/>
          <p:cNvSpPr>
            <a:spLocks noGrp="1"/>
          </p:cNvSpPr>
          <p:nvPr>
            <p:ph type="dt" sz="quarter" idx="1"/>
          </p:nvPr>
        </p:nvSpPr>
        <p:spPr>
          <a:xfrm>
            <a:off x="3970941" y="4"/>
            <a:ext cx="3037840" cy="465139"/>
          </a:xfrm>
          <a:prstGeom prst="rect">
            <a:avLst/>
          </a:prstGeom>
        </p:spPr>
        <p:txBody>
          <a:bodyPr vert="horz" lIns="90029" tIns="45014" rIns="90029" bIns="45014" rtlCol="0"/>
          <a:lstStyle>
            <a:lvl1pPr algn="r">
              <a:defRPr sz="1100"/>
            </a:lvl1pPr>
          </a:lstStyle>
          <a:p>
            <a:fld id="{F61A5C89-4F32-4722-8E4E-F4D2837E04E7}" type="datetimeFigureOut">
              <a:rPr lang="en-US" smtClean="0"/>
              <a:pPr/>
              <a:t>6/17/2015</a:t>
            </a:fld>
            <a:endParaRPr lang="en-US"/>
          </a:p>
        </p:txBody>
      </p:sp>
      <p:sp>
        <p:nvSpPr>
          <p:cNvPr id="4" name="Footer Placeholder 3"/>
          <p:cNvSpPr>
            <a:spLocks noGrp="1"/>
          </p:cNvSpPr>
          <p:nvPr>
            <p:ph type="ftr" sz="quarter" idx="2"/>
          </p:nvPr>
        </p:nvSpPr>
        <p:spPr>
          <a:xfrm>
            <a:off x="1" y="8829678"/>
            <a:ext cx="3037840" cy="465139"/>
          </a:xfrm>
          <a:prstGeom prst="rect">
            <a:avLst/>
          </a:prstGeom>
        </p:spPr>
        <p:txBody>
          <a:bodyPr vert="horz" lIns="90029" tIns="45014" rIns="90029" bIns="45014" rtlCol="0" anchor="b"/>
          <a:lstStyle>
            <a:lvl1pPr algn="l">
              <a:defRPr sz="1100"/>
            </a:lvl1pPr>
          </a:lstStyle>
          <a:p>
            <a:endParaRPr lang="en-US"/>
          </a:p>
        </p:txBody>
      </p:sp>
      <p:sp>
        <p:nvSpPr>
          <p:cNvPr id="5" name="Slide Number Placeholder 4"/>
          <p:cNvSpPr>
            <a:spLocks noGrp="1"/>
          </p:cNvSpPr>
          <p:nvPr>
            <p:ph type="sldNum" sz="quarter" idx="3"/>
          </p:nvPr>
        </p:nvSpPr>
        <p:spPr>
          <a:xfrm>
            <a:off x="3970941" y="8829678"/>
            <a:ext cx="3037840" cy="465139"/>
          </a:xfrm>
          <a:prstGeom prst="rect">
            <a:avLst/>
          </a:prstGeom>
        </p:spPr>
        <p:txBody>
          <a:bodyPr vert="horz" lIns="90029" tIns="45014" rIns="90029" bIns="45014" rtlCol="0" anchor="b"/>
          <a:lstStyle>
            <a:lvl1pPr algn="r">
              <a:defRPr sz="1100"/>
            </a:lvl1pPr>
          </a:lstStyle>
          <a:p>
            <a:fld id="{8C706202-1CC0-4C26-87E2-46B8C70D1D31}" type="slidenum">
              <a:rPr lang="en-US" smtClean="0"/>
              <a:pPr/>
              <a:t>‹#›</a:t>
            </a:fld>
            <a:endParaRPr lang="en-US"/>
          </a:p>
        </p:txBody>
      </p:sp>
    </p:spTree>
    <p:extLst>
      <p:ext uri="{BB962C8B-B14F-4D97-AF65-F5344CB8AC3E}">
        <p14:creationId xmlns:p14="http://schemas.microsoft.com/office/powerpoint/2010/main" val="37248167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0029" tIns="45014" rIns="90029" bIns="45014" rtlCol="0"/>
          <a:lstStyle>
            <a:lvl1pPr algn="l">
              <a:defRPr sz="1100"/>
            </a:lvl1pPr>
          </a:lstStyle>
          <a:p>
            <a:endParaRPr lang="en-US"/>
          </a:p>
        </p:txBody>
      </p:sp>
      <p:sp>
        <p:nvSpPr>
          <p:cNvPr id="3" name="Date Placeholder 2"/>
          <p:cNvSpPr>
            <a:spLocks noGrp="1"/>
          </p:cNvSpPr>
          <p:nvPr>
            <p:ph type="dt" idx="1"/>
          </p:nvPr>
        </p:nvSpPr>
        <p:spPr>
          <a:xfrm>
            <a:off x="3970941" y="0"/>
            <a:ext cx="3037840" cy="464820"/>
          </a:xfrm>
          <a:prstGeom prst="rect">
            <a:avLst/>
          </a:prstGeom>
        </p:spPr>
        <p:txBody>
          <a:bodyPr vert="horz" lIns="90029" tIns="45014" rIns="90029" bIns="45014" rtlCol="0"/>
          <a:lstStyle>
            <a:lvl1pPr algn="r">
              <a:defRPr sz="1100"/>
            </a:lvl1pPr>
          </a:lstStyle>
          <a:p>
            <a:fld id="{0D63F0F7-843E-4449-BAEC-9A374AD0F756}" type="datetimeFigureOut">
              <a:rPr lang="en-US" smtClean="0"/>
              <a:pPr/>
              <a:t>6/17/2015</a:t>
            </a:fld>
            <a:endParaRPr lang="en-US"/>
          </a:p>
        </p:txBody>
      </p:sp>
      <p:sp>
        <p:nvSpPr>
          <p:cNvPr id="4" name="Slide Image Placeholder 3"/>
          <p:cNvSpPr>
            <a:spLocks noGrp="1" noRot="1" noChangeAspect="1"/>
          </p:cNvSpPr>
          <p:nvPr>
            <p:ph type="sldImg" idx="2"/>
          </p:nvPr>
        </p:nvSpPr>
        <p:spPr>
          <a:xfrm>
            <a:off x="1182688" y="696913"/>
            <a:ext cx="4646612" cy="3486150"/>
          </a:xfrm>
          <a:prstGeom prst="rect">
            <a:avLst/>
          </a:prstGeom>
          <a:noFill/>
          <a:ln w="12700">
            <a:solidFill>
              <a:prstClr val="black"/>
            </a:solidFill>
          </a:ln>
        </p:spPr>
        <p:txBody>
          <a:bodyPr vert="horz" lIns="90029" tIns="45014" rIns="90029" bIns="45014" rtlCol="0" anchor="ctr"/>
          <a:lstStyle/>
          <a:p>
            <a:endParaRPr lang="en-US"/>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0029" tIns="45014" rIns="90029" bIns="450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8"/>
            <a:ext cx="3037840" cy="464820"/>
          </a:xfrm>
          <a:prstGeom prst="rect">
            <a:avLst/>
          </a:prstGeom>
        </p:spPr>
        <p:txBody>
          <a:bodyPr vert="horz" lIns="90029" tIns="45014" rIns="90029" bIns="45014" rtlCol="0" anchor="b"/>
          <a:lstStyle>
            <a:lvl1pPr algn="l">
              <a:defRPr sz="1100"/>
            </a:lvl1pPr>
          </a:lstStyle>
          <a:p>
            <a:endParaRPr lang="en-US"/>
          </a:p>
        </p:txBody>
      </p:sp>
      <p:sp>
        <p:nvSpPr>
          <p:cNvPr id="7" name="Slide Number Placeholder 6"/>
          <p:cNvSpPr>
            <a:spLocks noGrp="1"/>
          </p:cNvSpPr>
          <p:nvPr>
            <p:ph type="sldNum" sz="quarter" idx="5"/>
          </p:nvPr>
        </p:nvSpPr>
        <p:spPr>
          <a:xfrm>
            <a:off x="3970941" y="8829968"/>
            <a:ext cx="3037840" cy="464820"/>
          </a:xfrm>
          <a:prstGeom prst="rect">
            <a:avLst/>
          </a:prstGeom>
        </p:spPr>
        <p:txBody>
          <a:bodyPr vert="horz" lIns="90029" tIns="45014" rIns="90029" bIns="45014" rtlCol="0" anchor="b"/>
          <a:lstStyle>
            <a:lvl1pPr algn="r">
              <a:defRPr sz="1100"/>
            </a:lvl1pPr>
          </a:lstStyle>
          <a:p>
            <a:fld id="{E7641FBC-1533-42A0-B498-F98F93A4BB9D}" type="slidenum">
              <a:rPr lang="en-US" smtClean="0"/>
              <a:pPr/>
              <a:t>‹#›</a:t>
            </a:fld>
            <a:endParaRPr lang="en-US"/>
          </a:p>
        </p:txBody>
      </p:sp>
    </p:spTree>
    <p:extLst>
      <p:ext uri="{BB962C8B-B14F-4D97-AF65-F5344CB8AC3E}">
        <p14:creationId xmlns:p14="http://schemas.microsoft.com/office/powerpoint/2010/main" val="275217588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641FBC-1533-42A0-B498-F98F93A4BB9D}" type="slidenum">
              <a:rPr lang="en-US" smtClean="0"/>
              <a:pPr/>
              <a:t>1</a:t>
            </a:fld>
            <a:endParaRPr lang="en-US"/>
          </a:p>
        </p:txBody>
      </p:sp>
    </p:spTree>
    <p:extLst>
      <p:ext uri="{BB962C8B-B14F-4D97-AF65-F5344CB8AC3E}">
        <p14:creationId xmlns:p14="http://schemas.microsoft.com/office/powerpoint/2010/main" val="1443750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641FBC-1533-42A0-B498-F98F93A4BB9D}" type="slidenum">
              <a:rPr lang="en-US" smtClean="0"/>
              <a:pPr/>
              <a:t>11</a:t>
            </a:fld>
            <a:endParaRPr lang="en-US"/>
          </a:p>
        </p:txBody>
      </p:sp>
    </p:spTree>
    <p:extLst>
      <p:ext uri="{BB962C8B-B14F-4D97-AF65-F5344CB8AC3E}">
        <p14:creationId xmlns:p14="http://schemas.microsoft.com/office/powerpoint/2010/main" val="1681657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09318F51-CA32-4312-8F27-28C8E9685005}" type="slidenum">
              <a:rPr lang="en-US" smtClean="0">
                <a:solidFill>
                  <a:prstClr val="black"/>
                </a:solidFill>
              </a:rPr>
              <a:pPr/>
              <a:t>12</a:t>
            </a:fld>
            <a:endParaRPr lang="en-US" smtClean="0">
              <a:solidFill>
                <a:prstClr val="black"/>
              </a:solidFill>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xfrm>
            <a:off x="701347" y="4416098"/>
            <a:ext cx="5607711" cy="4434542"/>
          </a:xfrm>
          <a:noFill/>
          <a:ln/>
        </p:spPr>
        <p:txBody>
          <a:bodyPr/>
          <a:lstStyle/>
          <a:p>
            <a:pPr>
              <a:spcBef>
                <a:spcPct val="40000"/>
              </a:spcBef>
              <a:buFontTx/>
              <a:buChar char="•"/>
            </a:pPr>
            <a:r>
              <a:rPr lang="en-US" b="1" smtClean="0">
                <a:solidFill>
                  <a:schemeClr val="bg1"/>
                </a:solidFill>
              </a:rPr>
              <a:t>Conservation only will not solve basin water problems</a:t>
            </a:r>
          </a:p>
          <a:p>
            <a:pPr>
              <a:spcBef>
                <a:spcPct val="40000"/>
              </a:spcBef>
              <a:buFontTx/>
              <a:buChar char="•"/>
            </a:pPr>
            <a:r>
              <a:rPr lang="en-US" b="1" smtClean="0">
                <a:solidFill>
                  <a:schemeClr val="bg1"/>
                </a:solidFill>
              </a:rPr>
              <a:t> Storage only will not</a:t>
            </a:r>
            <a:r>
              <a:rPr lang="en-US" smtClean="0"/>
              <a:t> </a:t>
            </a:r>
            <a:r>
              <a:rPr lang="en-US" b="1" smtClean="0">
                <a:solidFill>
                  <a:schemeClr val="bg1"/>
                </a:solidFill>
              </a:rPr>
              <a:t>solve basin water problems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641FBC-1533-42A0-B498-F98F93A4BB9D}" type="slidenum">
              <a:rPr lang="en-US" smtClean="0"/>
              <a:pPr/>
              <a:t>13</a:t>
            </a:fld>
            <a:endParaRPr lang="en-US"/>
          </a:p>
        </p:txBody>
      </p:sp>
    </p:spTree>
    <p:extLst>
      <p:ext uri="{BB962C8B-B14F-4D97-AF65-F5344CB8AC3E}">
        <p14:creationId xmlns:p14="http://schemas.microsoft.com/office/powerpoint/2010/main" val="1105238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077BCBA-97DA-4DE6-A592-42D15AAF13E6}" type="slidenum">
              <a:rPr lang="en-US" smtClean="0">
                <a:solidFill>
                  <a:prstClr val="black"/>
                </a:solidFill>
              </a:rPr>
              <a:pPr/>
              <a:t>15</a:t>
            </a:fld>
            <a:endParaRPr lang="en-US" smtClean="0">
              <a:solidFill>
                <a:prstClr val="black"/>
              </a:solidFill>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701347" y="4416098"/>
            <a:ext cx="5607711" cy="4434542"/>
          </a:xfrm>
          <a:noFill/>
          <a:ln/>
        </p:spPr>
        <p:txBody>
          <a:bodyPr/>
          <a:lstStyle/>
          <a:p>
            <a:pPr eaLnBrk="1" hangingPunct="1">
              <a:lnSpc>
                <a:spcPct val="90000"/>
              </a:lnSpc>
            </a:pPr>
            <a:r>
              <a:rPr lang="en-US" smtClean="0"/>
              <a:t>Preliminary IWRP – is the basis for the Basin Study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077BCBA-97DA-4DE6-A592-42D15AAF13E6}" type="slidenum">
              <a:rPr lang="en-US" smtClean="0">
                <a:solidFill>
                  <a:prstClr val="black"/>
                </a:solidFill>
              </a:rPr>
              <a:pPr/>
              <a:t>16</a:t>
            </a:fld>
            <a:endParaRPr lang="en-US" smtClean="0">
              <a:solidFill>
                <a:prstClr val="black"/>
              </a:solidFill>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701347" y="4416098"/>
            <a:ext cx="5607711" cy="4434542"/>
          </a:xfrm>
          <a:noFill/>
          <a:ln/>
        </p:spPr>
        <p:txBody>
          <a:bodyPr/>
          <a:lstStyle/>
          <a:p>
            <a:pPr eaLnBrk="1" hangingPunct="1">
              <a:lnSpc>
                <a:spcPct val="90000"/>
              </a:lnSpc>
            </a:pPr>
            <a:r>
              <a:rPr lang="en-US" smtClean="0"/>
              <a:t>Preliminary IWRP – is the basis for the Basin Study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641FBC-1533-42A0-B498-F98F93A4BB9D}"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148983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641FBC-1533-42A0-B498-F98F93A4BB9D}"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4118697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9454" y="696913"/>
            <a:ext cx="475149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866B2C-3BC5-4BD1-84FD-B7912E1E0E69}"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869546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Replace with schematic</a:t>
            </a:r>
            <a:endParaRPr lang="en-US" dirty="0"/>
          </a:p>
        </p:txBody>
      </p:sp>
      <p:sp>
        <p:nvSpPr>
          <p:cNvPr id="4" name="Slide Number Placeholder 3"/>
          <p:cNvSpPr>
            <a:spLocks noGrp="1"/>
          </p:cNvSpPr>
          <p:nvPr>
            <p:ph type="sldNum" sz="quarter" idx="10"/>
          </p:nvPr>
        </p:nvSpPr>
        <p:spPr/>
        <p:txBody>
          <a:bodyPr/>
          <a:lstStyle/>
          <a:p>
            <a:fld id="{E7641FBC-1533-42A0-B498-F98F93A4BB9D}" type="slidenum">
              <a:rPr lang="en-US" smtClean="0"/>
              <a:pPr/>
              <a:t>35</a:t>
            </a:fld>
            <a:endParaRPr lang="en-US"/>
          </a:p>
        </p:txBody>
      </p:sp>
    </p:spTree>
    <p:extLst>
      <p:ext uri="{BB962C8B-B14F-4D97-AF65-F5344CB8AC3E}">
        <p14:creationId xmlns:p14="http://schemas.microsoft.com/office/powerpoint/2010/main" val="1948876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641FBC-1533-42A0-B498-F98F93A4BB9D}" type="slidenum">
              <a:rPr lang="en-US" smtClean="0"/>
              <a:pPr/>
              <a:t>36</a:t>
            </a:fld>
            <a:endParaRPr lang="en-US"/>
          </a:p>
        </p:txBody>
      </p:sp>
    </p:spTree>
    <p:extLst>
      <p:ext uri="{BB962C8B-B14F-4D97-AF65-F5344CB8AC3E}">
        <p14:creationId xmlns:p14="http://schemas.microsoft.com/office/powerpoint/2010/main" val="3291121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641FBC-1533-42A0-B498-F98F93A4BB9D}" type="slidenum">
              <a:rPr lang="en-US" smtClean="0"/>
              <a:pPr/>
              <a:t>2</a:t>
            </a:fld>
            <a:endParaRPr lang="en-US"/>
          </a:p>
        </p:txBody>
      </p:sp>
    </p:spTree>
    <p:extLst>
      <p:ext uri="{BB962C8B-B14F-4D97-AF65-F5344CB8AC3E}">
        <p14:creationId xmlns:p14="http://schemas.microsoft.com/office/powerpoint/2010/main" val="3620480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641FBC-1533-42A0-B498-F98F93A4BB9D}" type="slidenum">
              <a:rPr lang="en-US" smtClean="0"/>
              <a:pPr/>
              <a:t>39</a:t>
            </a:fld>
            <a:endParaRPr lang="en-US"/>
          </a:p>
        </p:txBody>
      </p:sp>
    </p:spTree>
    <p:extLst>
      <p:ext uri="{BB962C8B-B14F-4D97-AF65-F5344CB8AC3E}">
        <p14:creationId xmlns:p14="http://schemas.microsoft.com/office/powerpoint/2010/main" val="2392865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a:spLocks noGrp="1"/>
          </p:cNvSpPr>
          <p:nvPr>
            <p:ph type="body" idx="1"/>
          </p:nvPr>
        </p:nvSpPr>
        <p:spPr/>
        <p:txBody>
          <a:bodyPr/>
          <a:lstStyle/>
          <a:p>
            <a:r>
              <a:rPr lang="en-US" dirty="0" smtClean="0"/>
              <a:t>Need slide of schematics</a:t>
            </a:r>
            <a:r>
              <a:rPr lang="en-US" baseline="0" dirty="0" smtClean="0"/>
              <a:t> from EIS similar to slide 18</a:t>
            </a:r>
            <a:endParaRPr lang="en-US" dirty="0"/>
          </a:p>
        </p:txBody>
      </p:sp>
      <p:sp>
        <p:nvSpPr>
          <p:cNvPr id="4" name="Slide Number Placeholder 3"/>
          <p:cNvSpPr>
            <a:spLocks noGrp="1"/>
          </p:cNvSpPr>
          <p:nvPr>
            <p:ph type="sldNum" sz="quarter" idx="10"/>
          </p:nvPr>
        </p:nvSpPr>
        <p:spPr/>
        <p:txBody>
          <a:bodyPr/>
          <a:lstStyle/>
          <a:p>
            <a:fld id="{E7641FBC-1533-42A0-B498-F98F93A4BB9D}"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1120530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641FBC-1533-42A0-B498-F98F93A4BB9D}" type="slidenum">
              <a:rPr lang="en-US" smtClean="0"/>
              <a:pPr/>
              <a:t>41</a:t>
            </a:fld>
            <a:endParaRPr lang="en-US"/>
          </a:p>
        </p:txBody>
      </p:sp>
    </p:spTree>
    <p:extLst>
      <p:ext uri="{BB962C8B-B14F-4D97-AF65-F5344CB8AC3E}">
        <p14:creationId xmlns:p14="http://schemas.microsoft.com/office/powerpoint/2010/main" val="2710324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641FBC-1533-42A0-B498-F98F93A4BB9D}" type="slidenum">
              <a:rPr lang="en-US" smtClean="0"/>
              <a:pPr/>
              <a:t>42</a:t>
            </a:fld>
            <a:endParaRPr lang="en-US"/>
          </a:p>
        </p:txBody>
      </p:sp>
    </p:spTree>
    <p:extLst>
      <p:ext uri="{BB962C8B-B14F-4D97-AF65-F5344CB8AC3E}">
        <p14:creationId xmlns:p14="http://schemas.microsoft.com/office/powerpoint/2010/main" val="3383215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641FBC-1533-42A0-B498-F98F93A4BB9D}" type="slidenum">
              <a:rPr lang="en-US" smtClean="0"/>
              <a:pPr/>
              <a:t>43</a:t>
            </a:fld>
            <a:endParaRPr lang="en-US"/>
          </a:p>
        </p:txBody>
      </p:sp>
    </p:spTree>
    <p:extLst>
      <p:ext uri="{BB962C8B-B14F-4D97-AF65-F5344CB8AC3E}">
        <p14:creationId xmlns:p14="http://schemas.microsoft.com/office/powerpoint/2010/main" val="2157231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641FBC-1533-42A0-B498-F98F93A4BB9D}"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2696122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641FBC-1533-42A0-B498-F98F93A4BB9D}" type="slidenum">
              <a:rPr lang="en-US" smtClean="0"/>
              <a:pPr/>
              <a:t>45</a:t>
            </a:fld>
            <a:endParaRPr lang="en-US"/>
          </a:p>
        </p:txBody>
      </p:sp>
    </p:spTree>
    <p:extLst>
      <p:ext uri="{BB962C8B-B14F-4D97-AF65-F5344CB8AC3E}">
        <p14:creationId xmlns:p14="http://schemas.microsoft.com/office/powerpoint/2010/main" val="37811226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641FBC-1533-42A0-B498-F98F93A4BB9D}" type="slidenum">
              <a:rPr lang="en-US" smtClean="0"/>
              <a:pPr/>
              <a:t>46</a:t>
            </a:fld>
            <a:endParaRPr lang="en-US"/>
          </a:p>
        </p:txBody>
      </p:sp>
    </p:spTree>
    <p:extLst>
      <p:ext uri="{BB962C8B-B14F-4D97-AF65-F5344CB8AC3E}">
        <p14:creationId xmlns:p14="http://schemas.microsoft.com/office/powerpoint/2010/main" val="82309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641FBC-1533-42A0-B498-F98F93A4BB9D}" type="slidenum">
              <a:rPr lang="en-US" smtClean="0"/>
              <a:pPr/>
              <a:t>47</a:t>
            </a:fld>
            <a:endParaRPr lang="en-US"/>
          </a:p>
        </p:txBody>
      </p:sp>
    </p:spTree>
    <p:extLst>
      <p:ext uri="{BB962C8B-B14F-4D97-AF65-F5344CB8AC3E}">
        <p14:creationId xmlns:p14="http://schemas.microsoft.com/office/powerpoint/2010/main" val="1319005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B2C6DCA-6221-9540-A52B-093010388AE8}" type="slidenum">
              <a:rPr lang="en-US" smtClean="0"/>
              <a:pPr>
                <a:defRPr/>
              </a:pPr>
              <a:t>3</a:t>
            </a:fld>
            <a:endParaRPr lang="en-US" dirty="0"/>
          </a:p>
        </p:txBody>
      </p:sp>
    </p:spTree>
    <p:extLst>
      <p:ext uri="{BB962C8B-B14F-4D97-AF65-F5344CB8AC3E}">
        <p14:creationId xmlns:p14="http://schemas.microsoft.com/office/powerpoint/2010/main" val="84942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641FBC-1533-42A0-B498-F98F93A4BB9D}" type="slidenum">
              <a:rPr lang="en-US" smtClean="0"/>
              <a:pPr/>
              <a:t>4</a:t>
            </a:fld>
            <a:endParaRPr lang="en-US"/>
          </a:p>
        </p:txBody>
      </p:sp>
    </p:spTree>
    <p:extLst>
      <p:ext uri="{BB962C8B-B14F-4D97-AF65-F5344CB8AC3E}">
        <p14:creationId xmlns:p14="http://schemas.microsoft.com/office/powerpoint/2010/main" val="250819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641FBC-1533-42A0-B498-F98F93A4BB9D}" type="slidenum">
              <a:rPr lang="en-US" smtClean="0"/>
              <a:pPr/>
              <a:t>6</a:t>
            </a:fld>
            <a:endParaRPr lang="en-US"/>
          </a:p>
        </p:txBody>
      </p:sp>
    </p:spTree>
    <p:extLst>
      <p:ext uri="{BB962C8B-B14F-4D97-AF65-F5344CB8AC3E}">
        <p14:creationId xmlns:p14="http://schemas.microsoft.com/office/powerpoint/2010/main" val="2466606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B2C6DCA-6221-9540-A52B-093010388AE8}" type="slidenum">
              <a:rPr lang="en-US" smtClean="0"/>
              <a:pPr>
                <a:defRPr/>
              </a:pPr>
              <a:t>7</a:t>
            </a:fld>
            <a:endParaRPr lang="en-US" dirty="0"/>
          </a:p>
        </p:txBody>
      </p:sp>
    </p:spTree>
    <p:extLst>
      <p:ext uri="{BB962C8B-B14F-4D97-AF65-F5344CB8AC3E}">
        <p14:creationId xmlns:p14="http://schemas.microsoft.com/office/powerpoint/2010/main" val="3773669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641FBC-1533-42A0-B498-F98F93A4BB9D}" type="slidenum">
              <a:rPr lang="en-US" smtClean="0"/>
              <a:pPr/>
              <a:t>8</a:t>
            </a:fld>
            <a:endParaRPr lang="en-US"/>
          </a:p>
        </p:txBody>
      </p:sp>
    </p:spTree>
    <p:extLst>
      <p:ext uri="{BB962C8B-B14F-4D97-AF65-F5344CB8AC3E}">
        <p14:creationId xmlns:p14="http://schemas.microsoft.com/office/powerpoint/2010/main" val="2479790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641FBC-1533-42A0-B498-F98F93A4BB9D}" type="slidenum">
              <a:rPr lang="en-US" smtClean="0"/>
              <a:pPr/>
              <a:t>9</a:t>
            </a:fld>
            <a:endParaRPr lang="en-US"/>
          </a:p>
        </p:txBody>
      </p:sp>
    </p:spTree>
    <p:extLst>
      <p:ext uri="{BB962C8B-B14F-4D97-AF65-F5344CB8AC3E}">
        <p14:creationId xmlns:p14="http://schemas.microsoft.com/office/powerpoint/2010/main" val="3700884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641FBC-1533-42A0-B498-F98F93A4BB9D}" type="slidenum">
              <a:rPr lang="en-US" smtClean="0"/>
              <a:pPr/>
              <a:t>10</a:t>
            </a:fld>
            <a:endParaRPr lang="en-US"/>
          </a:p>
        </p:txBody>
      </p:sp>
    </p:spTree>
    <p:extLst>
      <p:ext uri="{BB962C8B-B14F-4D97-AF65-F5344CB8AC3E}">
        <p14:creationId xmlns:p14="http://schemas.microsoft.com/office/powerpoint/2010/main" val="5740660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1" name="Rectangle 20"/>
          <p:cNvSpPr/>
          <p:nvPr/>
        </p:nvSpPr>
        <p:spPr>
          <a:xfrm>
            <a:off x="0" y="1355147"/>
            <a:ext cx="4517136" cy="25750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36"/>
          <p:cNvSpPr>
            <a:spLocks noGrp="1"/>
          </p:cNvSpPr>
          <p:nvPr>
            <p:ph type="pic" sz="quarter" idx="10"/>
          </p:nvPr>
        </p:nvSpPr>
        <p:spPr>
          <a:xfrm>
            <a:off x="4750496" y="1355147"/>
            <a:ext cx="1540701" cy="2578608"/>
          </a:xfrm>
        </p:spPr>
        <p:txBody>
          <a:bodyPr>
            <a:normAutofit/>
          </a:bodyPr>
          <a:lstStyle>
            <a:lvl1pPr>
              <a:defRPr sz="1600"/>
            </a:lvl1pPr>
          </a:lstStyle>
          <a:p>
            <a:r>
              <a:rPr lang="en-US" smtClean="0"/>
              <a:t>Click icon to add picture</a:t>
            </a:r>
            <a:endParaRPr lang="en-US" dirty="0"/>
          </a:p>
        </p:txBody>
      </p:sp>
      <p:sp>
        <p:nvSpPr>
          <p:cNvPr id="40" name="Picture Placeholder 39"/>
          <p:cNvSpPr>
            <a:spLocks noGrp="1"/>
          </p:cNvSpPr>
          <p:nvPr>
            <p:ph type="pic" sz="quarter" idx="11"/>
          </p:nvPr>
        </p:nvSpPr>
        <p:spPr>
          <a:xfrm>
            <a:off x="6348413" y="1355147"/>
            <a:ext cx="2016085" cy="2130552"/>
          </a:xfrm>
        </p:spPr>
        <p:txBody>
          <a:bodyPr>
            <a:normAutofit/>
          </a:bodyPr>
          <a:lstStyle>
            <a:lvl1pPr>
              <a:defRPr sz="1600"/>
            </a:lvl1pPr>
          </a:lstStyle>
          <a:p>
            <a:r>
              <a:rPr lang="en-US" smtClean="0"/>
              <a:t>Click icon to add picture</a:t>
            </a:r>
            <a:endParaRPr lang="en-US" dirty="0"/>
          </a:p>
        </p:txBody>
      </p:sp>
      <p:cxnSp>
        <p:nvCxnSpPr>
          <p:cNvPr id="23" name="Straight Connector 22"/>
          <p:cNvCxnSpPr/>
          <p:nvPr/>
        </p:nvCxnSpPr>
        <p:spPr>
          <a:xfrm>
            <a:off x="0" y="770449"/>
            <a:ext cx="91440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Rectangle 23"/>
          <p:cNvSpPr/>
          <p:nvPr userDrawn="1"/>
        </p:nvSpPr>
        <p:spPr>
          <a:xfrm>
            <a:off x="0" y="914399"/>
            <a:ext cx="9144000" cy="387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352818" y="3533775"/>
            <a:ext cx="2791182" cy="3999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574155" y="1355147"/>
            <a:ext cx="120701" cy="25786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423754" y="1355147"/>
            <a:ext cx="720246" cy="21294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p:cNvSpPr>
            <a:spLocks noGrp="1"/>
          </p:cNvSpPr>
          <p:nvPr>
            <p:ph type="subTitle" idx="1" hasCustomPrompt="1"/>
          </p:nvPr>
        </p:nvSpPr>
        <p:spPr>
          <a:xfrm>
            <a:off x="13189" y="3300501"/>
            <a:ext cx="4501661" cy="565707"/>
          </a:xfrm>
        </p:spPr>
        <p:txBody>
          <a:bodyPr anchor="b" anchorCtr="0">
            <a:normAutofit/>
          </a:bodyPr>
          <a:lstStyle>
            <a:lvl1pPr marL="0" indent="0" algn="r">
              <a:buNone/>
              <a:defRPr sz="18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39" name="Title 38"/>
          <p:cNvSpPr>
            <a:spLocks noGrp="1"/>
          </p:cNvSpPr>
          <p:nvPr>
            <p:ph type="title"/>
          </p:nvPr>
        </p:nvSpPr>
        <p:spPr>
          <a:xfrm>
            <a:off x="0" y="1357745"/>
            <a:ext cx="4514850" cy="2025068"/>
          </a:xfrm>
        </p:spPr>
        <p:txBody>
          <a:bodyPr anchor="b" anchorCtr="0"/>
          <a:lstStyle>
            <a:lvl1pPr algn="r">
              <a:defRPr>
                <a:solidFill>
                  <a:schemeClr val="bg1"/>
                </a:solidFill>
              </a:defRPr>
            </a:lvl1pPr>
          </a:lstStyle>
          <a:p>
            <a:r>
              <a:rPr lang="en-US" smtClean="0"/>
              <a:t>Click to edit Master title style</a:t>
            </a:r>
            <a:endParaRPr lang="en-US" dirty="0"/>
          </a:p>
        </p:txBody>
      </p:sp>
      <p:sp>
        <p:nvSpPr>
          <p:cNvPr id="44" name="Text Placeholder 43"/>
          <p:cNvSpPr>
            <a:spLocks noGrp="1"/>
          </p:cNvSpPr>
          <p:nvPr>
            <p:ph type="body" sz="quarter" idx="12"/>
          </p:nvPr>
        </p:nvSpPr>
        <p:spPr>
          <a:xfrm>
            <a:off x="28575" y="6400800"/>
            <a:ext cx="7620000" cy="447675"/>
          </a:xfrm>
        </p:spPr>
        <p:txBody>
          <a:bodyPr>
            <a:noAutofit/>
          </a:bodyPr>
          <a:lstStyle>
            <a:lvl1pPr>
              <a:buNone/>
              <a:defRPr sz="1600">
                <a:solidFill>
                  <a:schemeClr val="bg2"/>
                </a:solidFill>
              </a:defRPr>
            </a:lvl1pPr>
            <a:lvl2pPr>
              <a:buNone/>
              <a:defRPr sz="1600"/>
            </a:lvl2pPr>
            <a:lvl3pPr>
              <a:buNone/>
              <a:defRPr sz="1600"/>
            </a:lvl3pPr>
            <a:lvl4pPr>
              <a:buNone/>
              <a:defRPr sz="1600"/>
            </a:lvl4pPr>
            <a:lvl5pPr>
              <a:buNone/>
              <a:defRPr sz="1600"/>
            </a:lvl5pPr>
          </a:lstStyle>
          <a:p>
            <a:pPr lvl="0"/>
            <a:r>
              <a:rPr lang="en-US" dirty="0" smtClean="0"/>
              <a:t>Click to edit Master text styles</a:t>
            </a:r>
          </a:p>
        </p:txBody>
      </p:sp>
      <p:pic>
        <p:nvPicPr>
          <p:cNvPr id="14" name="Picture 2" descr="U:\Communications\Logos\ECOLOGY\ECOLOGO_W-C.wmf"/>
          <p:cNvPicPr>
            <a:picLocks noChangeAspect="1" noChangeArrowheads="1"/>
          </p:cNvPicPr>
          <p:nvPr userDrawn="1"/>
        </p:nvPicPr>
        <p:blipFill>
          <a:blip r:embed="rId2" cstate="screen"/>
          <a:srcRect/>
          <a:stretch>
            <a:fillRect/>
          </a:stretch>
        </p:blipFill>
        <p:spPr bwMode="auto">
          <a:xfrm>
            <a:off x="7696200" y="6245137"/>
            <a:ext cx="1219200" cy="315558"/>
          </a:xfrm>
          <a:prstGeom prst="rect">
            <a:avLst/>
          </a:prstGeom>
          <a:noFill/>
        </p:spPr>
      </p:pic>
      <p:pic>
        <p:nvPicPr>
          <p:cNvPr id="16" name="Picture 5" descr="U:\Communications\Logos\BUREAU\BureauOfReclamation-Seal.png"/>
          <p:cNvPicPr>
            <a:picLocks noChangeAspect="1" noChangeArrowheads="1"/>
          </p:cNvPicPr>
          <p:nvPr userDrawn="1"/>
        </p:nvPicPr>
        <p:blipFill>
          <a:blip r:embed="rId3" cstate="screen"/>
          <a:srcRect/>
          <a:stretch>
            <a:fillRect/>
          </a:stretch>
        </p:blipFill>
        <p:spPr bwMode="auto">
          <a:xfrm>
            <a:off x="6415968" y="6161023"/>
            <a:ext cx="1073975" cy="484780"/>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orizontal Photo Slide">
    <p:spTree>
      <p:nvGrpSpPr>
        <p:cNvPr id="1" name=""/>
        <p:cNvGrpSpPr/>
        <p:nvPr/>
      </p:nvGrpSpPr>
      <p:grpSpPr>
        <a:xfrm>
          <a:off x="0" y="0"/>
          <a:ext cx="0" cy="0"/>
          <a:chOff x="0" y="0"/>
          <a:chExt cx="0" cy="0"/>
        </a:xfrm>
      </p:grpSpPr>
      <p:cxnSp>
        <p:nvCxnSpPr>
          <p:cNvPr id="3" name="Straight Connector 2"/>
          <p:cNvCxnSpPr/>
          <p:nvPr userDrawn="1"/>
        </p:nvCxnSpPr>
        <p:spPr>
          <a:xfrm>
            <a:off x="0" y="6200334"/>
            <a:ext cx="3845719"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Rectangle 3"/>
          <p:cNvSpPr/>
          <p:nvPr userDrawn="1"/>
        </p:nvSpPr>
        <p:spPr>
          <a:xfrm>
            <a:off x="0" y="3915852"/>
            <a:ext cx="9144000" cy="21422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2524124" y="957595"/>
            <a:ext cx="6619875" cy="52495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2519203" y="0"/>
            <a:ext cx="5592708" cy="9144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8171347" y="-2"/>
            <a:ext cx="969264" cy="9144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7"/>
          <p:cNvSpPr>
            <a:spLocks noGrp="1"/>
          </p:cNvSpPr>
          <p:nvPr>
            <p:ph type="pic" sz="quarter" idx="10"/>
          </p:nvPr>
        </p:nvSpPr>
        <p:spPr>
          <a:xfrm>
            <a:off x="2761950" y="1188243"/>
            <a:ext cx="6382049" cy="4793457"/>
          </a:xfrm>
        </p:spPr>
        <p:txBody>
          <a:bodyPr/>
          <a:lstStyle>
            <a:lvl1pPr marL="342900" marR="0" indent="-342900" algn="l" defTabSz="914400" rtl="0" eaLnBrk="1" fontAlgn="auto" latinLnBrk="0" hangingPunct="1">
              <a:lnSpc>
                <a:spcPct val="100000"/>
              </a:lnSpc>
              <a:spcBef>
                <a:spcPct val="20000"/>
              </a:spcBef>
              <a:spcAft>
                <a:spcPts val="0"/>
              </a:spcAft>
              <a:buClr>
                <a:schemeClr val="accent5"/>
              </a:buClr>
              <a:buSzTx/>
              <a:buFont typeface="Arial" pitchFamily="34" charset="0"/>
              <a:buChar char="•"/>
              <a:tabLst/>
              <a:defRPr sz="1600">
                <a:solidFill>
                  <a:schemeClr val="bg1"/>
                </a:solidFill>
              </a:defRPr>
            </a:lvl1pPr>
          </a:lstStyle>
          <a:p>
            <a:r>
              <a:rPr lang="en-US" dirty="0" smtClean="0"/>
              <a:t>Click icon to add picture</a:t>
            </a:r>
            <a:endParaRPr lang="en-US" dirty="0"/>
          </a:p>
        </p:txBody>
      </p:sp>
      <p:sp>
        <p:nvSpPr>
          <p:cNvPr id="16" name="Title 1"/>
          <p:cNvSpPr>
            <a:spLocks noGrp="1"/>
          </p:cNvSpPr>
          <p:nvPr userDrawn="1">
            <p:ph type="title"/>
          </p:nvPr>
        </p:nvSpPr>
        <p:spPr>
          <a:xfrm>
            <a:off x="1" y="2857500"/>
            <a:ext cx="2390774" cy="1077913"/>
          </a:xfrm>
        </p:spPr>
        <p:txBody>
          <a:bodyPr anchor="b" anchorCtr="0">
            <a:normAutofit/>
          </a:bodyPr>
          <a:lstStyle>
            <a:lvl1pPr algn="r">
              <a:defRPr sz="2000" b="0">
                <a:solidFill>
                  <a:schemeClr val="tx1"/>
                </a:solidFill>
                <a:latin typeface="Arial Narrow" pitchFamily="34" charset="0"/>
              </a:defRPr>
            </a:lvl1pPr>
          </a:lstStyle>
          <a:p>
            <a:r>
              <a:rPr lang="en-US" dirty="0" smtClean="0"/>
              <a:t>Click to edit Master title style</a:t>
            </a:r>
            <a:endParaRPr lang="en-US" dirty="0"/>
          </a:p>
        </p:txBody>
      </p:sp>
      <p:pic>
        <p:nvPicPr>
          <p:cNvPr id="12" name="Picture 2" descr="U:\Communications\Logos\ECOLOGY\ECOLOGO_W-C.wmf"/>
          <p:cNvPicPr>
            <a:picLocks noChangeAspect="1" noChangeArrowheads="1"/>
          </p:cNvPicPr>
          <p:nvPr userDrawn="1"/>
        </p:nvPicPr>
        <p:blipFill>
          <a:blip r:embed="rId2" cstate="screen"/>
          <a:srcRect/>
          <a:stretch>
            <a:fillRect/>
          </a:stretch>
        </p:blipFill>
        <p:spPr bwMode="auto">
          <a:xfrm>
            <a:off x="7696200" y="6368962"/>
            <a:ext cx="1219200" cy="315558"/>
          </a:xfrm>
          <a:prstGeom prst="rect">
            <a:avLst/>
          </a:prstGeom>
          <a:noFill/>
        </p:spPr>
      </p:pic>
      <p:pic>
        <p:nvPicPr>
          <p:cNvPr id="15" name="Picture 5" descr="U:\Communications\Logos\BUREAU\BureauOfReclamation-Seal.png"/>
          <p:cNvPicPr>
            <a:picLocks noChangeAspect="1" noChangeArrowheads="1"/>
          </p:cNvPicPr>
          <p:nvPr userDrawn="1"/>
        </p:nvPicPr>
        <p:blipFill>
          <a:blip r:embed="rId3" cstate="screen"/>
          <a:srcRect/>
          <a:stretch>
            <a:fillRect/>
          </a:stretch>
        </p:blipFill>
        <p:spPr bwMode="auto">
          <a:xfrm>
            <a:off x="6415968" y="6284848"/>
            <a:ext cx="1073975" cy="484780"/>
          </a:xfrm>
          <a:prstGeom prst="rect">
            <a:avLst/>
          </a:prstGeom>
          <a:noFill/>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1B2A437C-F807-4942-89B0-1DF6F1F0633A}"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6" y="3886200"/>
            <a:ext cx="6400800" cy="1752600"/>
          </a:xfrm>
        </p:spPr>
        <p:txBody>
          <a:bodyPr/>
          <a:lstStyle>
            <a:lvl1pPr marL="0" indent="0" algn="ctr">
              <a:buNone/>
              <a:defRPr>
                <a:solidFill>
                  <a:schemeClr val="tx1">
                    <a:tint val="75000"/>
                  </a:schemeClr>
                </a:solidFill>
              </a:defRPr>
            </a:lvl1pPr>
            <a:lvl2pPr marL="449084" indent="0" algn="ctr">
              <a:buNone/>
              <a:defRPr>
                <a:solidFill>
                  <a:schemeClr val="tx1">
                    <a:tint val="75000"/>
                  </a:schemeClr>
                </a:solidFill>
              </a:defRPr>
            </a:lvl2pPr>
            <a:lvl3pPr marL="898177" indent="0" algn="ctr">
              <a:buNone/>
              <a:defRPr>
                <a:solidFill>
                  <a:schemeClr val="tx1">
                    <a:tint val="75000"/>
                  </a:schemeClr>
                </a:solidFill>
              </a:defRPr>
            </a:lvl3pPr>
            <a:lvl4pPr marL="1347260" indent="0" algn="ctr">
              <a:buNone/>
              <a:defRPr>
                <a:solidFill>
                  <a:schemeClr val="tx1">
                    <a:tint val="75000"/>
                  </a:schemeClr>
                </a:solidFill>
              </a:defRPr>
            </a:lvl4pPr>
            <a:lvl5pPr marL="1796347" indent="0" algn="ctr">
              <a:buNone/>
              <a:defRPr>
                <a:solidFill>
                  <a:schemeClr val="tx1">
                    <a:tint val="75000"/>
                  </a:schemeClr>
                </a:solidFill>
              </a:defRPr>
            </a:lvl5pPr>
            <a:lvl6pPr marL="2245436" indent="0" algn="ctr">
              <a:buNone/>
              <a:defRPr>
                <a:solidFill>
                  <a:schemeClr val="tx1">
                    <a:tint val="75000"/>
                  </a:schemeClr>
                </a:solidFill>
              </a:defRPr>
            </a:lvl6pPr>
            <a:lvl7pPr marL="2694525" indent="0" algn="ctr">
              <a:buNone/>
              <a:defRPr>
                <a:solidFill>
                  <a:schemeClr val="tx1">
                    <a:tint val="75000"/>
                  </a:schemeClr>
                </a:solidFill>
              </a:defRPr>
            </a:lvl7pPr>
            <a:lvl8pPr marL="3143613" indent="0" algn="ctr">
              <a:buNone/>
              <a:defRPr>
                <a:solidFill>
                  <a:schemeClr val="tx1">
                    <a:tint val="75000"/>
                  </a:schemeClr>
                </a:solidFill>
              </a:defRPr>
            </a:lvl8pPr>
            <a:lvl9pPr marL="359270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456"/>
            <a:ext cx="2133600" cy="365125"/>
          </a:xfrm>
          <a:prstGeom prst="rect">
            <a:avLst/>
          </a:prstGeom>
        </p:spPr>
        <p:txBody>
          <a:bodyPr lIns="89820" tIns="44907" rIns="89820" bIns="44907"/>
          <a:lstStyle/>
          <a:p>
            <a:pPr defTabSz="898177"/>
            <a:fld id="{10244152-AA2C-4A6C-AEC3-BDFEB6020912}" type="datetimeFigureOut">
              <a:rPr lang="en-US" smtClean="0">
                <a:solidFill>
                  <a:prstClr val="black"/>
                </a:solidFill>
              </a:rPr>
              <a:pPr defTabSz="898177"/>
              <a:t>6/17/2015</a:t>
            </a:fld>
            <a:endParaRPr lang="en-US" dirty="0">
              <a:solidFill>
                <a:prstClr val="black"/>
              </a:solidFill>
            </a:endParaRPr>
          </a:p>
        </p:txBody>
      </p:sp>
      <p:sp>
        <p:nvSpPr>
          <p:cNvPr id="5" name="Footer Placeholder 4"/>
          <p:cNvSpPr>
            <a:spLocks noGrp="1"/>
          </p:cNvSpPr>
          <p:nvPr>
            <p:ph type="ftr" sz="quarter" idx="11"/>
          </p:nvPr>
        </p:nvSpPr>
        <p:spPr>
          <a:xfrm>
            <a:off x="3124206" y="6356456"/>
            <a:ext cx="2895600" cy="365125"/>
          </a:xfrm>
          <a:prstGeom prst="rect">
            <a:avLst/>
          </a:prstGeom>
        </p:spPr>
        <p:txBody>
          <a:bodyPr lIns="89820" tIns="44907" rIns="89820" bIns="44907"/>
          <a:lstStyle/>
          <a:p>
            <a:pPr defTabSz="898177"/>
            <a:endParaRPr lang="en-US" dirty="0">
              <a:solidFill>
                <a:prstClr val="black"/>
              </a:solidFill>
            </a:endParaRPr>
          </a:p>
        </p:txBody>
      </p:sp>
      <p:sp>
        <p:nvSpPr>
          <p:cNvPr id="6" name="Slide Number Placeholder 5"/>
          <p:cNvSpPr>
            <a:spLocks noGrp="1"/>
          </p:cNvSpPr>
          <p:nvPr>
            <p:ph type="sldNum" sz="quarter" idx="12"/>
          </p:nvPr>
        </p:nvSpPr>
        <p:spPr>
          <a:xfrm>
            <a:off x="6553200" y="6356456"/>
            <a:ext cx="2133600" cy="365125"/>
          </a:xfrm>
          <a:prstGeom prst="rect">
            <a:avLst/>
          </a:prstGeom>
        </p:spPr>
        <p:txBody>
          <a:bodyPr lIns="89820" tIns="44907" rIns="89820" bIns="44907"/>
          <a:lstStyle/>
          <a:p>
            <a:pPr defTabSz="898177"/>
            <a:fld id="{94ED8C06-2E4F-4111-9487-DF0FCEE28F41}" type="slidenum">
              <a:rPr lang="en-US" smtClean="0">
                <a:solidFill>
                  <a:prstClr val="black"/>
                </a:solidFill>
              </a:rPr>
              <a:pPr defTabSz="898177"/>
              <a:t>‹#›</a:t>
            </a:fld>
            <a:endParaRPr lang="en-US" dirty="0">
              <a:solidFill>
                <a:prstClr val="black"/>
              </a:solidFill>
            </a:endParaRPr>
          </a:p>
        </p:txBody>
      </p:sp>
    </p:spTree>
    <p:extLst>
      <p:ext uri="{BB962C8B-B14F-4D97-AF65-F5344CB8AC3E}">
        <p14:creationId xmlns:p14="http://schemas.microsoft.com/office/powerpoint/2010/main" val="2833408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71721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5432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19567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7643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0372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46857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235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Alternative 1">
    <p:spTree>
      <p:nvGrpSpPr>
        <p:cNvPr id="1" name=""/>
        <p:cNvGrpSpPr/>
        <p:nvPr/>
      </p:nvGrpSpPr>
      <p:grpSpPr>
        <a:xfrm>
          <a:off x="0" y="0"/>
          <a:ext cx="0" cy="0"/>
          <a:chOff x="0" y="0"/>
          <a:chExt cx="0" cy="0"/>
        </a:xfrm>
      </p:grpSpPr>
      <p:sp>
        <p:nvSpPr>
          <p:cNvPr id="21" name="Rectangle 20"/>
          <p:cNvSpPr/>
          <p:nvPr/>
        </p:nvSpPr>
        <p:spPr>
          <a:xfrm>
            <a:off x="0" y="1355147"/>
            <a:ext cx="4517136" cy="25750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55147"/>
            <a:ext cx="4517136" cy="25750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36"/>
          <p:cNvSpPr>
            <a:spLocks noGrp="1"/>
          </p:cNvSpPr>
          <p:nvPr>
            <p:ph type="pic" sz="quarter" idx="10"/>
          </p:nvPr>
        </p:nvSpPr>
        <p:spPr>
          <a:xfrm>
            <a:off x="4750496" y="1355147"/>
            <a:ext cx="1540701" cy="2578608"/>
          </a:xfrm>
        </p:spPr>
        <p:txBody>
          <a:bodyPr>
            <a:normAutofit/>
          </a:bodyPr>
          <a:lstStyle>
            <a:lvl1pPr>
              <a:defRPr sz="1600"/>
            </a:lvl1pPr>
          </a:lstStyle>
          <a:p>
            <a:r>
              <a:rPr lang="en-US" smtClean="0"/>
              <a:t>Click icon to add picture</a:t>
            </a:r>
            <a:endParaRPr lang="en-US" dirty="0"/>
          </a:p>
        </p:txBody>
      </p:sp>
      <p:cxnSp>
        <p:nvCxnSpPr>
          <p:cNvPr id="23" name="Straight Connector 22"/>
          <p:cNvCxnSpPr/>
          <p:nvPr/>
        </p:nvCxnSpPr>
        <p:spPr>
          <a:xfrm>
            <a:off x="0" y="770449"/>
            <a:ext cx="91440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0" y="914399"/>
            <a:ext cx="9144000" cy="38754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3994600"/>
            <a:ext cx="9144000"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352818" y="3533775"/>
            <a:ext cx="2791182" cy="3999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574155" y="1355147"/>
            <a:ext cx="120701" cy="25786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8423754" y="1355147"/>
            <a:ext cx="720246" cy="21294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p:cNvSpPr>
            <a:spLocks noGrp="1"/>
          </p:cNvSpPr>
          <p:nvPr>
            <p:ph type="subTitle" idx="1" hasCustomPrompt="1"/>
          </p:nvPr>
        </p:nvSpPr>
        <p:spPr>
          <a:xfrm>
            <a:off x="13189" y="3300501"/>
            <a:ext cx="4501661" cy="565707"/>
          </a:xfrm>
        </p:spPr>
        <p:txBody>
          <a:bodyPr anchor="b" anchorCtr="0">
            <a:normAutofit/>
          </a:bodyPr>
          <a:lstStyle>
            <a:lvl1pPr marL="0" indent="0" algn="r">
              <a:buNone/>
              <a:defRPr sz="18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7" name="Straight Connector 16"/>
          <p:cNvCxnSpPr/>
          <p:nvPr userDrawn="1"/>
        </p:nvCxnSpPr>
        <p:spPr>
          <a:xfrm>
            <a:off x="0" y="770449"/>
            <a:ext cx="91440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Rectangle 17"/>
          <p:cNvSpPr/>
          <p:nvPr userDrawn="1"/>
        </p:nvSpPr>
        <p:spPr>
          <a:xfrm>
            <a:off x="0" y="914399"/>
            <a:ext cx="9144000" cy="387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38"/>
          <p:cNvSpPr>
            <a:spLocks noGrp="1"/>
          </p:cNvSpPr>
          <p:nvPr>
            <p:ph type="title"/>
          </p:nvPr>
        </p:nvSpPr>
        <p:spPr>
          <a:xfrm>
            <a:off x="0" y="1357745"/>
            <a:ext cx="4514850" cy="2025068"/>
          </a:xfrm>
        </p:spPr>
        <p:txBody>
          <a:bodyPr anchor="b" anchorCtr="0"/>
          <a:lstStyle>
            <a:lvl1pPr algn="r">
              <a:defRPr>
                <a:solidFill>
                  <a:schemeClr val="bg1"/>
                </a:solidFill>
              </a:defRPr>
            </a:lvl1pPr>
          </a:lstStyle>
          <a:p>
            <a:r>
              <a:rPr lang="en-US" smtClean="0"/>
              <a:t>Click to edit Master title style</a:t>
            </a:r>
            <a:endParaRPr lang="en-US" dirty="0"/>
          </a:p>
        </p:txBody>
      </p:sp>
      <p:sp>
        <p:nvSpPr>
          <p:cNvPr id="44" name="Text Placeholder 43"/>
          <p:cNvSpPr>
            <a:spLocks noGrp="1"/>
          </p:cNvSpPr>
          <p:nvPr>
            <p:ph type="body" sz="quarter" idx="12"/>
          </p:nvPr>
        </p:nvSpPr>
        <p:spPr>
          <a:xfrm>
            <a:off x="28575" y="6400800"/>
            <a:ext cx="7620000" cy="447675"/>
          </a:xfrm>
        </p:spPr>
        <p:txBody>
          <a:bodyPr>
            <a:noAutofit/>
          </a:bodyPr>
          <a:lstStyle>
            <a:lvl1pPr>
              <a:buNone/>
              <a:defRPr sz="1600">
                <a:solidFill>
                  <a:schemeClr val="bg2"/>
                </a:solidFill>
              </a:defRPr>
            </a:lvl1pPr>
            <a:lvl2pPr>
              <a:buNone/>
              <a:defRPr sz="1600"/>
            </a:lvl2pPr>
            <a:lvl3pPr>
              <a:buNone/>
              <a:defRPr sz="1600"/>
            </a:lvl3pPr>
            <a:lvl4pPr>
              <a:buNone/>
              <a:defRPr sz="1600"/>
            </a:lvl4pPr>
            <a:lvl5pPr>
              <a:buNone/>
              <a:defRPr sz="1600"/>
            </a:lvl5pPr>
          </a:lstStyle>
          <a:p>
            <a:pPr lvl="0"/>
            <a:r>
              <a:rPr lang="en-US" dirty="0" smtClean="0"/>
              <a:t>Click to edit Master text styles</a:t>
            </a:r>
          </a:p>
        </p:txBody>
      </p:sp>
      <p:sp>
        <p:nvSpPr>
          <p:cNvPr id="40" name="Picture Placeholder 39"/>
          <p:cNvSpPr>
            <a:spLocks noGrp="1"/>
          </p:cNvSpPr>
          <p:nvPr>
            <p:ph type="pic" sz="quarter" idx="11"/>
          </p:nvPr>
        </p:nvSpPr>
        <p:spPr>
          <a:xfrm>
            <a:off x="6348413" y="466725"/>
            <a:ext cx="2016085" cy="3018974"/>
          </a:xfrm>
          <a:solidFill>
            <a:schemeClr val="bg1"/>
          </a:solidFill>
        </p:spPr>
        <p:txBody>
          <a:bodyPr>
            <a:normAutofit/>
          </a:bodyPr>
          <a:lstStyle>
            <a:lvl1pPr>
              <a:defRPr sz="1600"/>
            </a:lvl1pPr>
          </a:lstStyle>
          <a:p>
            <a:r>
              <a:rPr lang="en-US" smtClean="0"/>
              <a:t>Click icon to add picture</a:t>
            </a:r>
            <a:endParaRPr lang="en-US" dirty="0"/>
          </a:p>
        </p:txBody>
      </p:sp>
      <p:pic>
        <p:nvPicPr>
          <p:cNvPr id="19" name="Picture 2" descr="U:\Communications\Logos\ECOLOGY\ECOLOGO_W-C.wmf"/>
          <p:cNvPicPr>
            <a:picLocks noChangeAspect="1" noChangeArrowheads="1"/>
          </p:cNvPicPr>
          <p:nvPr userDrawn="1"/>
        </p:nvPicPr>
        <p:blipFill>
          <a:blip r:embed="rId2" cstate="screen"/>
          <a:srcRect/>
          <a:stretch>
            <a:fillRect/>
          </a:stretch>
        </p:blipFill>
        <p:spPr bwMode="auto">
          <a:xfrm>
            <a:off x="7696200" y="6245137"/>
            <a:ext cx="1219200" cy="315558"/>
          </a:xfrm>
          <a:prstGeom prst="rect">
            <a:avLst/>
          </a:prstGeom>
          <a:noFill/>
        </p:spPr>
      </p:pic>
      <p:pic>
        <p:nvPicPr>
          <p:cNvPr id="20" name="Picture 5" descr="U:\Communications\Logos\BUREAU\BureauOfReclamation-Seal.png"/>
          <p:cNvPicPr>
            <a:picLocks noChangeAspect="1" noChangeArrowheads="1"/>
          </p:cNvPicPr>
          <p:nvPr userDrawn="1"/>
        </p:nvPicPr>
        <p:blipFill>
          <a:blip r:embed="rId3" cstate="screen"/>
          <a:srcRect/>
          <a:stretch>
            <a:fillRect/>
          </a:stretch>
        </p:blipFill>
        <p:spPr bwMode="auto">
          <a:xfrm>
            <a:off x="6415968" y="6161023"/>
            <a:ext cx="1073975" cy="484780"/>
          </a:xfrm>
          <a:prstGeom prst="rect">
            <a:avLst/>
          </a:prstGeom>
          <a:noFill/>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31128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55058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13180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87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87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9063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5505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Alternative 2">
    <p:spTree>
      <p:nvGrpSpPr>
        <p:cNvPr id="1" name=""/>
        <p:cNvGrpSpPr/>
        <p:nvPr/>
      </p:nvGrpSpPr>
      <p:grpSpPr>
        <a:xfrm>
          <a:off x="0" y="0"/>
          <a:ext cx="0" cy="0"/>
          <a:chOff x="0" y="0"/>
          <a:chExt cx="0" cy="0"/>
        </a:xfrm>
      </p:grpSpPr>
      <p:sp>
        <p:nvSpPr>
          <p:cNvPr id="21" name="Rectangle 20"/>
          <p:cNvSpPr/>
          <p:nvPr/>
        </p:nvSpPr>
        <p:spPr>
          <a:xfrm>
            <a:off x="0" y="1355147"/>
            <a:ext cx="4517136" cy="25750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55147"/>
            <a:ext cx="4517136" cy="25750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36"/>
          <p:cNvSpPr>
            <a:spLocks noGrp="1"/>
          </p:cNvSpPr>
          <p:nvPr>
            <p:ph type="pic" sz="quarter" idx="10"/>
          </p:nvPr>
        </p:nvSpPr>
        <p:spPr>
          <a:xfrm>
            <a:off x="4750496" y="1355147"/>
            <a:ext cx="1540701" cy="1266609"/>
          </a:xfrm>
        </p:spPr>
        <p:txBody>
          <a:bodyPr>
            <a:normAutofit/>
          </a:bodyPr>
          <a:lstStyle>
            <a:lvl1pPr>
              <a:defRPr sz="1600"/>
            </a:lvl1pPr>
          </a:lstStyle>
          <a:p>
            <a:r>
              <a:rPr lang="en-US" smtClean="0"/>
              <a:t>Click icon to add picture</a:t>
            </a:r>
            <a:endParaRPr lang="en-US" dirty="0"/>
          </a:p>
        </p:txBody>
      </p:sp>
      <p:cxnSp>
        <p:nvCxnSpPr>
          <p:cNvPr id="23" name="Straight Connector 22"/>
          <p:cNvCxnSpPr/>
          <p:nvPr/>
        </p:nvCxnSpPr>
        <p:spPr>
          <a:xfrm>
            <a:off x="0" y="770449"/>
            <a:ext cx="91440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0" y="914399"/>
            <a:ext cx="9144000" cy="38754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3994600"/>
            <a:ext cx="9144000"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352818" y="3533775"/>
            <a:ext cx="2791182" cy="3999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574155" y="1355147"/>
            <a:ext cx="120701" cy="2578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p:cNvSpPr>
            <a:spLocks noGrp="1"/>
          </p:cNvSpPr>
          <p:nvPr>
            <p:ph type="subTitle" idx="1" hasCustomPrompt="1"/>
          </p:nvPr>
        </p:nvSpPr>
        <p:spPr>
          <a:xfrm>
            <a:off x="13189" y="3300501"/>
            <a:ext cx="4501661" cy="565707"/>
          </a:xfrm>
        </p:spPr>
        <p:txBody>
          <a:bodyPr anchor="b" anchorCtr="0">
            <a:normAutofit/>
          </a:bodyPr>
          <a:lstStyle>
            <a:lvl1pPr marL="0" indent="0" algn="r">
              <a:buNone/>
              <a:defRPr sz="18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7" name="Straight Connector 16"/>
          <p:cNvCxnSpPr/>
          <p:nvPr userDrawn="1"/>
        </p:nvCxnSpPr>
        <p:spPr>
          <a:xfrm>
            <a:off x="0" y="770449"/>
            <a:ext cx="91440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Rectangle 17"/>
          <p:cNvSpPr/>
          <p:nvPr userDrawn="1"/>
        </p:nvSpPr>
        <p:spPr>
          <a:xfrm>
            <a:off x="0" y="914399"/>
            <a:ext cx="9144000" cy="387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6348413" y="3533775"/>
            <a:ext cx="2795587" cy="3999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4573588" y="1355147"/>
            <a:ext cx="126999" cy="25786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38"/>
          <p:cNvSpPr>
            <a:spLocks noGrp="1"/>
          </p:cNvSpPr>
          <p:nvPr>
            <p:ph type="title"/>
          </p:nvPr>
        </p:nvSpPr>
        <p:spPr>
          <a:xfrm>
            <a:off x="0" y="1357745"/>
            <a:ext cx="4514850" cy="2025068"/>
          </a:xfrm>
        </p:spPr>
        <p:txBody>
          <a:bodyPr anchor="b" anchorCtr="0"/>
          <a:lstStyle>
            <a:lvl1pPr algn="r">
              <a:defRPr>
                <a:solidFill>
                  <a:schemeClr val="bg1"/>
                </a:solidFill>
              </a:defRPr>
            </a:lvl1pPr>
          </a:lstStyle>
          <a:p>
            <a:r>
              <a:rPr lang="en-US" smtClean="0"/>
              <a:t>Click to edit Master title style</a:t>
            </a:r>
            <a:endParaRPr lang="en-US" dirty="0"/>
          </a:p>
        </p:txBody>
      </p:sp>
      <p:sp>
        <p:nvSpPr>
          <p:cNvPr id="44" name="Text Placeholder 43"/>
          <p:cNvSpPr>
            <a:spLocks noGrp="1"/>
          </p:cNvSpPr>
          <p:nvPr>
            <p:ph type="body" sz="quarter" idx="12"/>
          </p:nvPr>
        </p:nvSpPr>
        <p:spPr>
          <a:xfrm>
            <a:off x="28575" y="6400800"/>
            <a:ext cx="7620000" cy="447675"/>
          </a:xfrm>
        </p:spPr>
        <p:txBody>
          <a:bodyPr>
            <a:noAutofit/>
          </a:bodyPr>
          <a:lstStyle>
            <a:lvl1pPr>
              <a:buNone/>
              <a:defRPr sz="1600">
                <a:solidFill>
                  <a:schemeClr val="bg2"/>
                </a:solidFill>
              </a:defRPr>
            </a:lvl1pPr>
            <a:lvl2pPr>
              <a:buNone/>
              <a:defRPr sz="1600"/>
            </a:lvl2pPr>
            <a:lvl3pPr>
              <a:buNone/>
              <a:defRPr sz="1600"/>
            </a:lvl3pPr>
            <a:lvl4pPr>
              <a:buNone/>
              <a:defRPr sz="1600"/>
            </a:lvl4pPr>
            <a:lvl5pPr>
              <a:buNone/>
              <a:defRPr sz="1600"/>
            </a:lvl5pPr>
          </a:lstStyle>
          <a:p>
            <a:pPr lvl="0"/>
            <a:r>
              <a:rPr lang="en-US" dirty="0" smtClean="0"/>
              <a:t>Click to edit Master text styles</a:t>
            </a:r>
          </a:p>
        </p:txBody>
      </p:sp>
      <p:sp>
        <p:nvSpPr>
          <p:cNvPr id="40" name="Picture Placeholder 39"/>
          <p:cNvSpPr>
            <a:spLocks noGrp="1"/>
          </p:cNvSpPr>
          <p:nvPr>
            <p:ph type="pic" sz="quarter" idx="11"/>
          </p:nvPr>
        </p:nvSpPr>
        <p:spPr>
          <a:xfrm>
            <a:off x="6348413" y="1352549"/>
            <a:ext cx="2016085" cy="2133149"/>
          </a:xfrm>
          <a:solidFill>
            <a:schemeClr val="bg1"/>
          </a:solidFill>
        </p:spPr>
        <p:txBody>
          <a:bodyPr>
            <a:normAutofit/>
          </a:bodyPr>
          <a:lstStyle>
            <a:lvl1pPr>
              <a:defRPr sz="1600"/>
            </a:lvl1pPr>
          </a:lstStyle>
          <a:p>
            <a:r>
              <a:rPr lang="en-US" smtClean="0"/>
              <a:t>Click icon to add picture</a:t>
            </a:r>
            <a:endParaRPr lang="en-US" dirty="0"/>
          </a:p>
        </p:txBody>
      </p:sp>
      <p:sp>
        <p:nvSpPr>
          <p:cNvPr id="28" name="Picture Placeholder 36"/>
          <p:cNvSpPr>
            <a:spLocks noGrp="1"/>
          </p:cNvSpPr>
          <p:nvPr>
            <p:ph type="pic" sz="quarter" idx="13"/>
          </p:nvPr>
        </p:nvSpPr>
        <p:spPr>
          <a:xfrm>
            <a:off x="4750496" y="2688430"/>
            <a:ext cx="1540701" cy="1246983"/>
          </a:xfrm>
        </p:spPr>
        <p:txBody>
          <a:bodyPr>
            <a:normAutofit/>
          </a:bodyPr>
          <a:lstStyle>
            <a:lvl1pPr>
              <a:defRPr sz="1600"/>
            </a:lvl1pPr>
          </a:lstStyle>
          <a:p>
            <a:r>
              <a:rPr lang="en-US" smtClean="0"/>
              <a:t>Click icon to add picture</a:t>
            </a:r>
            <a:endParaRPr lang="en-US" dirty="0"/>
          </a:p>
        </p:txBody>
      </p:sp>
      <p:sp>
        <p:nvSpPr>
          <p:cNvPr id="32" name="Rectangle 31"/>
          <p:cNvSpPr/>
          <p:nvPr userDrawn="1"/>
        </p:nvSpPr>
        <p:spPr>
          <a:xfrm>
            <a:off x="8423754" y="1355147"/>
            <a:ext cx="720246" cy="21294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descr="U:\Communications\Logos\ECOLOGY\ECOLOGO_W-C.wmf"/>
          <p:cNvPicPr>
            <a:picLocks noChangeAspect="1" noChangeArrowheads="1"/>
          </p:cNvPicPr>
          <p:nvPr userDrawn="1"/>
        </p:nvPicPr>
        <p:blipFill>
          <a:blip r:embed="rId2" cstate="screen"/>
          <a:srcRect/>
          <a:stretch>
            <a:fillRect/>
          </a:stretch>
        </p:blipFill>
        <p:spPr bwMode="auto">
          <a:xfrm>
            <a:off x="7696200" y="6245137"/>
            <a:ext cx="1219200" cy="315558"/>
          </a:xfrm>
          <a:prstGeom prst="rect">
            <a:avLst/>
          </a:prstGeom>
          <a:noFill/>
        </p:spPr>
      </p:pic>
      <p:pic>
        <p:nvPicPr>
          <p:cNvPr id="30" name="Picture 5" descr="U:\Communications\Logos\BUREAU\BureauOfReclamation-Seal.png"/>
          <p:cNvPicPr>
            <a:picLocks noChangeAspect="1" noChangeArrowheads="1"/>
          </p:cNvPicPr>
          <p:nvPr userDrawn="1"/>
        </p:nvPicPr>
        <p:blipFill>
          <a:blip r:embed="rId3" cstate="screen"/>
          <a:srcRect/>
          <a:stretch>
            <a:fillRect/>
          </a:stretch>
        </p:blipFill>
        <p:spPr bwMode="auto">
          <a:xfrm>
            <a:off x="6415968" y="6161023"/>
            <a:ext cx="1073975" cy="484780"/>
          </a:xfrm>
          <a:prstGeom prst="rect">
            <a:avLst/>
          </a:prstGeom>
          <a:noFill/>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 Alternative 3">
    <p:spTree>
      <p:nvGrpSpPr>
        <p:cNvPr id="1" name=""/>
        <p:cNvGrpSpPr/>
        <p:nvPr/>
      </p:nvGrpSpPr>
      <p:grpSpPr>
        <a:xfrm>
          <a:off x="0" y="0"/>
          <a:ext cx="0" cy="0"/>
          <a:chOff x="0" y="0"/>
          <a:chExt cx="0" cy="0"/>
        </a:xfrm>
      </p:grpSpPr>
      <p:sp>
        <p:nvSpPr>
          <p:cNvPr id="21" name="Rectangle 20"/>
          <p:cNvSpPr/>
          <p:nvPr/>
        </p:nvSpPr>
        <p:spPr>
          <a:xfrm>
            <a:off x="0" y="1355147"/>
            <a:ext cx="4517136" cy="25750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355147"/>
            <a:ext cx="4517136" cy="25750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36"/>
          <p:cNvSpPr>
            <a:spLocks noGrp="1"/>
          </p:cNvSpPr>
          <p:nvPr>
            <p:ph type="pic" sz="quarter" idx="10"/>
          </p:nvPr>
        </p:nvSpPr>
        <p:spPr>
          <a:xfrm>
            <a:off x="4750496" y="1355147"/>
            <a:ext cx="1540701" cy="1266609"/>
          </a:xfrm>
        </p:spPr>
        <p:txBody>
          <a:bodyPr>
            <a:normAutofit/>
          </a:bodyPr>
          <a:lstStyle>
            <a:lvl1pPr>
              <a:defRPr sz="1600"/>
            </a:lvl1pPr>
          </a:lstStyle>
          <a:p>
            <a:r>
              <a:rPr lang="en-US" smtClean="0"/>
              <a:t>Click icon to add picture</a:t>
            </a:r>
            <a:endParaRPr lang="en-US" dirty="0"/>
          </a:p>
        </p:txBody>
      </p:sp>
      <p:cxnSp>
        <p:nvCxnSpPr>
          <p:cNvPr id="23" name="Straight Connector 22"/>
          <p:cNvCxnSpPr/>
          <p:nvPr/>
        </p:nvCxnSpPr>
        <p:spPr>
          <a:xfrm>
            <a:off x="0" y="770449"/>
            <a:ext cx="91440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0" y="914399"/>
            <a:ext cx="9144000" cy="38754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3994600"/>
            <a:ext cx="914400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352818" y="3533775"/>
            <a:ext cx="2791182" cy="3999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574155" y="1355147"/>
            <a:ext cx="120701" cy="25786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p:cNvSpPr>
            <a:spLocks noGrp="1"/>
          </p:cNvSpPr>
          <p:nvPr>
            <p:ph type="subTitle" idx="1" hasCustomPrompt="1"/>
          </p:nvPr>
        </p:nvSpPr>
        <p:spPr>
          <a:xfrm>
            <a:off x="13189" y="3300501"/>
            <a:ext cx="4501661" cy="565707"/>
          </a:xfrm>
        </p:spPr>
        <p:txBody>
          <a:bodyPr anchor="b" anchorCtr="0">
            <a:normAutofit/>
          </a:bodyPr>
          <a:lstStyle>
            <a:lvl1pPr marL="0" indent="0" algn="r">
              <a:buNone/>
              <a:defRPr sz="18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7" name="Straight Connector 16"/>
          <p:cNvCxnSpPr/>
          <p:nvPr userDrawn="1"/>
        </p:nvCxnSpPr>
        <p:spPr>
          <a:xfrm>
            <a:off x="0" y="770449"/>
            <a:ext cx="91440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Rectangle 17"/>
          <p:cNvSpPr/>
          <p:nvPr userDrawn="1"/>
        </p:nvSpPr>
        <p:spPr>
          <a:xfrm>
            <a:off x="0" y="914399"/>
            <a:ext cx="9144000" cy="387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6348413" y="3533775"/>
            <a:ext cx="2795587" cy="3999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4573588" y="1355147"/>
            <a:ext cx="126999" cy="25786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38"/>
          <p:cNvSpPr>
            <a:spLocks noGrp="1"/>
          </p:cNvSpPr>
          <p:nvPr>
            <p:ph type="title"/>
          </p:nvPr>
        </p:nvSpPr>
        <p:spPr>
          <a:xfrm>
            <a:off x="0" y="1357745"/>
            <a:ext cx="4514850" cy="2025068"/>
          </a:xfrm>
        </p:spPr>
        <p:txBody>
          <a:bodyPr anchor="b" anchorCtr="0"/>
          <a:lstStyle>
            <a:lvl1pPr algn="r">
              <a:defRPr>
                <a:solidFill>
                  <a:schemeClr val="bg1"/>
                </a:solidFill>
              </a:defRPr>
            </a:lvl1pPr>
          </a:lstStyle>
          <a:p>
            <a:r>
              <a:rPr lang="en-US" smtClean="0"/>
              <a:t>Click to edit Master title style</a:t>
            </a:r>
            <a:endParaRPr lang="en-US" dirty="0"/>
          </a:p>
        </p:txBody>
      </p:sp>
      <p:sp>
        <p:nvSpPr>
          <p:cNvPr id="44" name="Text Placeholder 43"/>
          <p:cNvSpPr>
            <a:spLocks noGrp="1"/>
          </p:cNvSpPr>
          <p:nvPr>
            <p:ph type="body" sz="quarter" idx="12"/>
          </p:nvPr>
        </p:nvSpPr>
        <p:spPr>
          <a:xfrm>
            <a:off x="28575" y="6400800"/>
            <a:ext cx="7620000" cy="447675"/>
          </a:xfrm>
        </p:spPr>
        <p:txBody>
          <a:bodyPr>
            <a:noAutofit/>
          </a:bodyPr>
          <a:lstStyle>
            <a:lvl1pPr>
              <a:buNone/>
              <a:defRPr sz="1600">
                <a:solidFill>
                  <a:schemeClr val="bg2"/>
                </a:solidFill>
              </a:defRPr>
            </a:lvl1pPr>
            <a:lvl2pPr>
              <a:buNone/>
              <a:defRPr sz="1600"/>
            </a:lvl2pPr>
            <a:lvl3pPr>
              <a:buNone/>
              <a:defRPr sz="1600"/>
            </a:lvl3pPr>
            <a:lvl4pPr>
              <a:buNone/>
              <a:defRPr sz="1600"/>
            </a:lvl4pPr>
            <a:lvl5pPr>
              <a:buNone/>
              <a:defRPr sz="1600"/>
            </a:lvl5pPr>
          </a:lstStyle>
          <a:p>
            <a:pPr lvl="0"/>
            <a:r>
              <a:rPr lang="en-US" dirty="0" smtClean="0"/>
              <a:t>Click to edit Master text styles</a:t>
            </a:r>
          </a:p>
        </p:txBody>
      </p:sp>
      <p:sp>
        <p:nvSpPr>
          <p:cNvPr id="40" name="Picture Placeholder 39"/>
          <p:cNvSpPr>
            <a:spLocks noGrp="1"/>
          </p:cNvSpPr>
          <p:nvPr>
            <p:ph type="pic" sz="quarter" idx="11"/>
          </p:nvPr>
        </p:nvSpPr>
        <p:spPr>
          <a:xfrm>
            <a:off x="6348413" y="1352549"/>
            <a:ext cx="2795587" cy="2133149"/>
          </a:xfrm>
          <a:solidFill>
            <a:schemeClr val="bg1"/>
          </a:solidFill>
        </p:spPr>
        <p:txBody>
          <a:bodyPr>
            <a:normAutofit/>
          </a:bodyPr>
          <a:lstStyle>
            <a:lvl1pPr>
              <a:defRPr sz="1600"/>
            </a:lvl1pPr>
          </a:lstStyle>
          <a:p>
            <a:r>
              <a:rPr lang="en-US" smtClean="0"/>
              <a:t>Click icon to add picture</a:t>
            </a:r>
            <a:endParaRPr lang="en-US" dirty="0"/>
          </a:p>
        </p:txBody>
      </p:sp>
      <p:sp>
        <p:nvSpPr>
          <p:cNvPr id="28" name="Picture Placeholder 36"/>
          <p:cNvSpPr>
            <a:spLocks noGrp="1"/>
          </p:cNvSpPr>
          <p:nvPr>
            <p:ph type="pic" sz="quarter" idx="13"/>
          </p:nvPr>
        </p:nvSpPr>
        <p:spPr>
          <a:xfrm>
            <a:off x="4750496" y="2688430"/>
            <a:ext cx="1540701" cy="1246983"/>
          </a:xfrm>
        </p:spPr>
        <p:txBody>
          <a:bodyPr>
            <a:normAutofit/>
          </a:bodyPr>
          <a:lstStyle>
            <a:lvl1pPr>
              <a:defRPr sz="1600"/>
            </a:lvl1pPr>
          </a:lstStyle>
          <a:p>
            <a:r>
              <a:rPr lang="en-US" smtClean="0"/>
              <a:t>Click icon to add picture</a:t>
            </a:r>
            <a:endParaRPr lang="en-US" dirty="0"/>
          </a:p>
        </p:txBody>
      </p:sp>
      <p:pic>
        <p:nvPicPr>
          <p:cNvPr id="27" name="Picture 2" descr="U:\Communications\Logos\ECOLOGY\ECOLOGO_W-C.wmf"/>
          <p:cNvPicPr>
            <a:picLocks noChangeAspect="1" noChangeArrowheads="1"/>
          </p:cNvPicPr>
          <p:nvPr userDrawn="1"/>
        </p:nvPicPr>
        <p:blipFill>
          <a:blip r:embed="rId2" cstate="screen"/>
          <a:srcRect/>
          <a:stretch>
            <a:fillRect/>
          </a:stretch>
        </p:blipFill>
        <p:spPr bwMode="auto">
          <a:xfrm>
            <a:off x="7696200" y="6245137"/>
            <a:ext cx="1219200" cy="315558"/>
          </a:xfrm>
          <a:prstGeom prst="rect">
            <a:avLst/>
          </a:prstGeom>
          <a:noFill/>
        </p:spPr>
      </p:pic>
      <p:pic>
        <p:nvPicPr>
          <p:cNvPr id="30" name="Picture 5" descr="U:\Communications\Logos\BUREAU\BureauOfReclamation-Seal.png"/>
          <p:cNvPicPr>
            <a:picLocks noChangeAspect="1" noChangeArrowheads="1"/>
          </p:cNvPicPr>
          <p:nvPr userDrawn="1"/>
        </p:nvPicPr>
        <p:blipFill>
          <a:blip r:embed="rId3" cstate="screen"/>
          <a:srcRect/>
          <a:stretch>
            <a:fillRect/>
          </a:stretch>
        </p:blipFill>
        <p:spPr bwMode="auto">
          <a:xfrm>
            <a:off x="6415968" y="6161023"/>
            <a:ext cx="1073975" cy="484780"/>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224287"/>
            <a:ext cx="8153400" cy="1069675"/>
          </a:xfrm>
        </p:spPr>
        <p:txBody>
          <a:bodyPr>
            <a:normAutofit/>
          </a:bodyPr>
          <a:lstStyle>
            <a:lvl1pPr>
              <a:defRPr sz="3600">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990600" y="1600200"/>
            <a:ext cx="8153400" cy="4857750"/>
          </a:xfrm>
        </p:spPr>
        <p:txBody>
          <a:bodyPr/>
          <a:lstStyle>
            <a:lvl1pPr>
              <a:buClr>
                <a:schemeClr val="accent1"/>
              </a:buClr>
              <a:defRPr sz="2600">
                <a:solidFill>
                  <a:schemeClr val="tx1"/>
                </a:solidFill>
                <a:latin typeface="Arial" pitchFamily="34" charset="0"/>
                <a:cs typeface="Arial" pitchFamily="34" charset="0"/>
              </a:defRPr>
            </a:lvl1pPr>
            <a:lvl2pPr>
              <a:buClr>
                <a:schemeClr val="accent1"/>
              </a:buClr>
              <a:defRPr sz="2400">
                <a:solidFill>
                  <a:schemeClr val="tx1"/>
                </a:solidFill>
                <a:latin typeface="Arial" pitchFamily="34" charset="0"/>
                <a:cs typeface="Arial" pitchFamily="34" charset="0"/>
              </a:defRPr>
            </a:lvl2pPr>
            <a:lvl3pPr>
              <a:buClr>
                <a:schemeClr val="accent1"/>
              </a:buClr>
              <a:defRPr>
                <a:solidFill>
                  <a:schemeClr val="tx1"/>
                </a:solidFill>
                <a:latin typeface="Arial" pitchFamily="34" charset="0"/>
                <a:cs typeface="Arial" pitchFamily="34" charset="0"/>
              </a:defRPr>
            </a:lvl3pPr>
            <a:lvl4pPr>
              <a:buClr>
                <a:schemeClr val="accent1"/>
              </a:buClr>
              <a:defRPr>
                <a:solidFill>
                  <a:schemeClr val="tx1"/>
                </a:solidFill>
                <a:latin typeface="Arial" pitchFamily="34" charset="0"/>
                <a:cs typeface="Arial" pitchFamily="34" charset="0"/>
              </a:defRPr>
            </a:lvl4pPr>
            <a:lvl5pPr>
              <a:buClr>
                <a:schemeClr val="accent1"/>
              </a:buClr>
              <a:defRPr>
                <a:solidFill>
                  <a:schemeClr val="tx1"/>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43"/>
          <p:cNvSpPr>
            <a:spLocks noGrp="1"/>
          </p:cNvSpPr>
          <p:nvPr>
            <p:ph type="body" sz="quarter" idx="12"/>
          </p:nvPr>
        </p:nvSpPr>
        <p:spPr>
          <a:xfrm>
            <a:off x="1019175" y="6400800"/>
            <a:ext cx="6610350" cy="447675"/>
          </a:xfrm>
        </p:spPr>
        <p:txBody>
          <a:bodyPr>
            <a:noAutofit/>
          </a:bodyPr>
          <a:lstStyle>
            <a:lvl1pPr>
              <a:buNone/>
              <a:defRPr sz="1600">
                <a:solidFill>
                  <a:schemeClr val="bg2"/>
                </a:solidFill>
              </a:defRPr>
            </a:lvl1pPr>
            <a:lvl2pPr>
              <a:buNone/>
              <a:defRPr sz="1600"/>
            </a:lvl2pPr>
            <a:lvl3pPr>
              <a:buNone/>
              <a:defRPr sz="1600"/>
            </a:lvl3pPr>
            <a:lvl4pPr>
              <a:buNone/>
              <a:defRPr sz="1600"/>
            </a:lvl4pPr>
            <a:lvl5pPr>
              <a:buNone/>
              <a:defRPr sz="1600"/>
            </a:lvl5pPr>
          </a:lstStyle>
          <a:p>
            <a:pPr lvl="0"/>
            <a:r>
              <a:rPr lang="en-US" dirty="0" smtClean="0"/>
              <a:t>Click to edit Master text styles</a:t>
            </a:r>
          </a:p>
        </p:txBody>
      </p:sp>
      <p:sp>
        <p:nvSpPr>
          <p:cNvPr id="22" name="Rectangle 21"/>
          <p:cNvSpPr/>
          <p:nvPr userDrawn="1"/>
        </p:nvSpPr>
        <p:spPr>
          <a:xfrm>
            <a:off x="7510463" y="1"/>
            <a:ext cx="1358198"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8915400" y="0"/>
            <a:ext cx="2286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1" y="1"/>
            <a:ext cx="1000125" cy="64317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1" y="6486525"/>
            <a:ext cx="1000125" cy="38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1" y="1"/>
            <a:ext cx="7461369" cy="228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U:\Communications\Logos\ECOLOGY\ECOLOGO_W-C.wmf"/>
          <p:cNvPicPr>
            <a:picLocks noChangeAspect="1" noChangeArrowheads="1"/>
          </p:cNvPicPr>
          <p:nvPr userDrawn="1"/>
        </p:nvPicPr>
        <p:blipFill>
          <a:blip r:embed="rId2" cstate="screen"/>
          <a:srcRect/>
          <a:stretch>
            <a:fillRect/>
          </a:stretch>
        </p:blipFill>
        <p:spPr bwMode="auto">
          <a:xfrm>
            <a:off x="7696200" y="6245137"/>
            <a:ext cx="1219200" cy="315558"/>
          </a:xfrm>
          <a:prstGeom prst="rect">
            <a:avLst/>
          </a:prstGeom>
          <a:noFill/>
        </p:spPr>
      </p:pic>
      <p:pic>
        <p:nvPicPr>
          <p:cNvPr id="14" name="Picture 5" descr="U:\Communications\Logos\BUREAU\BureauOfReclamation-Seal.png"/>
          <p:cNvPicPr>
            <a:picLocks noChangeAspect="1" noChangeArrowheads="1"/>
          </p:cNvPicPr>
          <p:nvPr userDrawn="1"/>
        </p:nvPicPr>
        <p:blipFill>
          <a:blip r:embed="rId3" cstate="screen"/>
          <a:srcRect/>
          <a:stretch>
            <a:fillRect/>
          </a:stretch>
        </p:blipFill>
        <p:spPr bwMode="auto">
          <a:xfrm>
            <a:off x="6415968" y="6161023"/>
            <a:ext cx="1073975" cy="484780"/>
          </a:xfrm>
          <a:prstGeom prst="rect">
            <a:avLst/>
          </a:prstGeom>
          <a:noFill/>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867276" y="352425"/>
            <a:ext cx="4276724" cy="6050491"/>
          </a:xfrm>
        </p:spPr>
        <p:txBody>
          <a:bodyPr/>
          <a:lstStyle>
            <a:lvl1pPr>
              <a:buClr>
                <a:schemeClr val="accent1"/>
              </a:buClr>
              <a:defRPr sz="2600">
                <a:solidFill>
                  <a:schemeClr val="tx1"/>
                </a:solidFill>
                <a:latin typeface="Arial" pitchFamily="34" charset="0"/>
                <a:cs typeface="Arial" pitchFamily="34" charset="0"/>
              </a:defRPr>
            </a:lvl1pPr>
            <a:lvl2pPr>
              <a:buClr>
                <a:schemeClr val="accent1"/>
              </a:buClr>
              <a:defRPr sz="2400">
                <a:solidFill>
                  <a:schemeClr val="tx1"/>
                </a:solidFill>
                <a:latin typeface="Arial" pitchFamily="34" charset="0"/>
                <a:cs typeface="Arial" pitchFamily="34" charset="0"/>
              </a:defRPr>
            </a:lvl2pPr>
            <a:lvl3pPr>
              <a:buClr>
                <a:schemeClr val="accent1"/>
              </a:buClr>
              <a:defRPr>
                <a:solidFill>
                  <a:schemeClr val="tx1"/>
                </a:solidFill>
                <a:latin typeface="Arial" pitchFamily="34" charset="0"/>
                <a:cs typeface="Arial" pitchFamily="34" charset="0"/>
              </a:defRPr>
            </a:lvl3pPr>
            <a:lvl4pPr>
              <a:buClr>
                <a:schemeClr val="accent1"/>
              </a:buClr>
              <a:defRPr>
                <a:solidFill>
                  <a:schemeClr val="tx1"/>
                </a:solidFill>
                <a:latin typeface="Arial" pitchFamily="34" charset="0"/>
                <a:cs typeface="Arial" pitchFamily="34" charset="0"/>
              </a:defRPr>
            </a:lvl4pPr>
            <a:lvl5pPr>
              <a:buClr>
                <a:schemeClr val="accent1"/>
              </a:buClr>
              <a:defRPr>
                <a:solidFill>
                  <a:schemeClr val="tx1"/>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Rectangle 21"/>
          <p:cNvSpPr/>
          <p:nvPr userDrawn="1"/>
        </p:nvSpPr>
        <p:spPr>
          <a:xfrm>
            <a:off x="7510463" y="1"/>
            <a:ext cx="1358198"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8915400" y="0"/>
            <a:ext cx="2286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1" y="1"/>
            <a:ext cx="7461369" cy="228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U:\Communications\Logos\ECOLOGY\ECOLOGO_W-C.wmf"/>
          <p:cNvPicPr>
            <a:picLocks noChangeAspect="1" noChangeArrowheads="1"/>
          </p:cNvPicPr>
          <p:nvPr userDrawn="1"/>
        </p:nvPicPr>
        <p:blipFill>
          <a:blip r:embed="rId2" cstate="screen"/>
          <a:srcRect/>
          <a:stretch>
            <a:fillRect/>
          </a:stretch>
        </p:blipFill>
        <p:spPr bwMode="auto">
          <a:xfrm>
            <a:off x="7696200" y="6245137"/>
            <a:ext cx="1219200" cy="315558"/>
          </a:xfrm>
          <a:prstGeom prst="rect">
            <a:avLst/>
          </a:prstGeom>
          <a:noFill/>
        </p:spPr>
      </p:pic>
      <p:pic>
        <p:nvPicPr>
          <p:cNvPr id="14" name="Picture 5" descr="U:\Communications\Logos\BUREAU\BureauOfReclamation-Seal.png"/>
          <p:cNvPicPr>
            <a:picLocks noChangeAspect="1" noChangeArrowheads="1"/>
          </p:cNvPicPr>
          <p:nvPr userDrawn="1"/>
        </p:nvPicPr>
        <p:blipFill>
          <a:blip r:embed="rId3" cstate="screen"/>
          <a:srcRect/>
          <a:stretch>
            <a:fillRect/>
          </a:stretch>
        </p:blipFill>
        <p:spPr bwMode="auto">
          <a:xfrm>
            <a:off x="6415968" y="6161023"/>
            <a:ext cx="1073975" cy="484780"/>
          </a:xfrm>
          <a:prstGeom prst="rect">
            <a:avLst/>
          </a:prstGeom>
          <a:noFill/>
        </p:spPr>
      </p:pic>
      <p:sp>
        <p:nvSpPr>
          <p:cNvPr id="7" name="Picture Placeholder 6"/>
          <p:cNvSpPr>
            <a:spLocks noGrp="1"/>
          </p:cNvSpPr>
          <p:nvPr>
            <p:ph type="pic" sz="quarter" idx="13"/>
          </p:nvPr>
        </p:nvSpPr>
        <p:spPr>
          <a:xfrm>
            <a:off x="-1" y="352425"/>
            <a:ext cx="4743451" cy="6049963"/>
          </a:xfrm>
        </p:spPr>
        <p:txBody>
          <a:bodyPr/>
          <a:lstStyle/>
          <a:p>
            <a:endParaRPr lang="en-US"/>
          </a:p>
        </p:txBody>
      </p:sp>
    </p:spTree>
    <p:extLst>
      <p:ext uri="{BB962C8B-B14F-4D97-AF65-F5344CB8AC3E}">
        <p14:creationId xmlns:p14="http://schemas.microsoft.com/office/powerpoint/2010/main" val="4010461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parator Slide">
    <p:spTree>
      <p:nvGrpSpPr>
        <p:cNvPr id="1" name=""/>
        <p:cNvGrpSpPr/>
        <p:nvPr/>
      </p:nvGrpSpPr>
      <p:grpSpPr>
        <a:xfrm>
          <a:off x="0" y="0"/>
          <a:ext cx="0" cy="0"/>
          <a:chOff x="0" y="0"/>
          <a:chExt cx="0" cy="0"/>
        </a:xfrm>
      </p:grpSpPr>
      <p:cxnSp>
        <p:nvCxnSpPr>
          <p:cNvPr id="29" name="Straight Connector 28"/>
          <p:cNvCxnSpPr/>
          <p:nvPr userDrawn="1"/>
        </p:nvCxnSpPr>
        <p:spPr>
          <a:xfrm>
            <a:off x="0" y="770449"/>
            <a:ext cx="91440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Rectangle 29"/>
          <p:cNvSpPr/>
          <p:nvPr userDrawn="1"/>
        </p:nvSpPr>
        <p:spPr>
          <a:xfrm>
            <a:off x="0" y="914399"/>
            <a:ext cx="9144000" cy="387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1354697"/>
            <a:ext cx="4517136" cy="25750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0" y="3982527"/>
            <a:ext cx="9144000" cy="21422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747544" y="1354697"/>
            <a:ext cx="1548481" cy="25750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348413" y="-1"/>
            <a:ext cx="2795587" cy="34845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574155" y="1351165"/>
            <a:ext cx="126433" cy="25786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43"/>
          <p:cNvSpPr>
            <a:spLocks noGrp="1"/>
          </p:cNvSpPr>
          <p:nvPr>
            <p:ph type="body" sz="quarter" idx="12"/>
          </p:nvPr>
        </p:nvSpPr>
        <p:spPr>
          <a:xfrm>
            <a:off x="28575" y="6400800"/>
            <a:ext cx="7620000" cy="447675"/>
          </a:xfrm>
        </p:spPr>
        <p:txBody>
          <a:bodyPr>
            <a:noAutofit/>
          </a:bodyPr>
          <a:lstStyle>
            <a:lvl1pPr>
              <a:buNone/>
              <a:defRPr sz="1600">
                <a:solidFill>
                  <a:schemeClr val="bg2"/>
                </a:solidFill>
              </a:defRPr>
            </a:lvl1pPr>
            <a:lvl2pPr>
              <a:buNone/>
              <a:defRPr sz="1600"/>
            </a:lvl2pPr>
            <a:lvl3pPr>
              <a:buNone/>
              <a:defRPr sz="1600"/>
            </a:lvl3pPr>
            <a:lvl4pPr>
              <a:buNone/>
              <a:defRPr sz="1600"/>
            </a:lvl4pPr>
            <a:lvl5pPr>
              <a:buNone/>
              <a:defRPr sz="1600"/>
            </a:lvl5pPr>
          </a:lstStyle>
          <a:p>
            <a:pPr lvl="0"/>
            <a:r>
              <a:rPr lang="en-US" dirty="0" smtClean="0"/>
              <a:t>Click to edit Master text styles</a:t>
            </a:r>
          </a:p>
        </p:txBody>
      </p:sp>
      <p:sp>
        <p:nvSpPr>
          <p:cNvPr id="27" name="Title 26"/>
          <p:cNvSpPr>
            <a:spLocks noGrp="1"/>
          </p:cNvSpPr>
          <p:nvPr>
            <p:ph type="title"/>
          </p:nvPr>
        </p:nvSpPr>
        <p:spPr>
          <a:xfrm>
            <a:off x="231345" y="2893307"/>
            <a:ext cx="4276725" cy="984806"/>
          </a:xfrm>
        </p:spPr>
        <p:txBody>
          <a:bodyPr anchor="b" anchorCtr="0"/>
          <a:lstStyle>
            <a:lvl1pPr algn="r">
              <a:defRPr>
                <a:solidFill>
                  <a:schemeClr val="bg1"/>
                </a:solidFill>
              </a:defRPr>
            </a:lvl1pPr>
          </a:lstStyle>
          <a:p>
            <a:r>
              <a:rPr lang="en-US" smtClean="0"/>
              <a:t>Click to edit Master title style</a:t>
            </a:r>
            <a:endParaRPr lang="en-US" dirty="0"/>
          </a:p>
        </p:txBody>
      </p:sp>
      <p:sp>
        <p:nvSpPr>
          <p:cNvPr id="31" name="Rectangle 30"/>
          <p:cNvSpPr/>
          <p:nvPr userDrawn="1"/>
        </p:nvSpPr>
        <p:spPr>
          <a:xfrm>
            <a:off x="6348413" y="3533775"/>
            <a:ext cx="2795587" cy="3999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U:\Communications\Logos\ECOLOGY\ECOLOGO_W-C.wmf"/>
          <p:cNvPicPr>
            <a:picLocks noChangeAspect="1" noChangeArrowheads="1"/>
          </p:cNvPicPr>
          <p:nvPr userDrawn="1"/>
        </p:nvPicPr>
        <p:blipFill>
          <a:blip r:embed="rId2" cstate="screen"/>
          <a:srcRect/>
          <a:stretch>
            <a:fillRect/>
          </a:stretch>
        </p:blipFill>
        <p:spPr bwMode="auto">
          <a:xfrm>
            <a:off x="7696200" y="6330862"/>
            <a:ext cx="1219200" cy="315558"/>
          </a:xfrm>
          <a:prstGeom prst="rect">
            <a:avLst/>
          </a:prstGeom>
          <a:noFill/>
        </p:spPr>
      </p:pic>
      <p:pic>
        <p:nvPicPr>
          <p:cNvPr id="14" name="Picture 5" descr="U:\Communications\Logos\BUREAU\BureauOfReclamation-Seal.png"/>
          <p:cNvPicPr>
            <a:picLocks noChangeAspect="1" noChangeArrowheads="1"/>
          </p:cNvPicPr>
          <p:nvPr userDrawn="1"/>
        </p:nvPicPr>
        <p:blipFill>
          <a:blip r:embed="rId3" cstate="screen"/>
          <a:srcRect/>
          <a:stretch>
            <a:fillRect/>
          </a:stretch>
        </p:blipFill>
        <p:spPr bwMode="auto">
          <a:xfrm>
            <a:off x="6415968" y="6246748"/>
            <a:ext cx="1073975" cy="484780"/>
          </a:xfrm>
          <a:prstGeom prst="rect">
            <a:avLst/>
          </a:prstGeom>
          <a:noFill/>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tical Photo Slide">
    <p:spTree>
      <p:nvGrpSpPr>
        <p:cNvPr id="1" name=""/>
        <p:cNvGrpSpPr/>
        <p:nvPr/>
      </p:nvGrpSpPr>
      <p:grpSpPr>
        <a:xfrm>
          <a:off x="0" y="0"/>
          <a:ext cx="0" cy="0"/>
          <a:chOff x="0" y="0"/>
          <a:chExt cx="0" cy="0"/>
        </a:xfrm>
      </p:grpSpPr>
      <p:cxnSp>
        <p:nvCxnSpPr>
          <p:cNvPr id="3" name="Straight Connector 2"/>
          <p:cNvCxnSpPr/>
          <p:nvPr userDrawn="1"/>
        </p:nvCxnSpPr>
        <p:spPr>
          <a:xfrm>
            <a:off x="0" y="6200334"/>
            <a:ext cx="43815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Rectangle 3"/>
          <p:cNvSpPr/>
          <p:nvPr userDrawn="1"/>
        </p:nvSpPr>
        <p:spPr>
          <a:xfrm>
            <a:off x="0" y="3915852"/>
            <a:ext cx="9144000" cy="21422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4124325" y="957595"/>
            <a:ext cx="5019675" cy="52495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4119563" y="-1"/>
            <a:ext cx="3995737" cy="912813"/>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8174736" y="-2"/>
            <a:ext cx="969264" cy="9144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7"/>
          <p:cNvSpPr>
            <a:spLocks noGrp="1"/>
          </p:cNvSpPr>
          <p:nvPr>
            <p:ph type="pic" sz="quarter" idx="10"/>
          </p:nvPr>
        </p:nvSpPr>
        <p:spPr>
          <a:xfrm>
            <a:off x="4362151" y="1188243"/>
            <a:ext cx="4781849" cy="4793457"/>
          </a:xfrm>
        </p:spPr>
        <p:txBody>
          <a:bodyPr/>
          <a:lstStyle>
            <a:lvl1pPr marL="342900" marR="0" indent="-342900" algn="l" defTabSz="914400" rtl="0" eaLnBrk="1" fontAlgn="auto" latinLnBrk="0" hangingPunct="1">
              <a:lnSpc>
                <a:spcPct val="100000"/>
              </a:lnSpc>
              <a:spcBef>
                <a:spcPct val="20000"/>
              </a:spcBef>
              <a:spcAft>
                <a:spcPts val="0"/>
              </a:spcAft>
              <a:buClr>
                <a:schemeClr val="accent5"/>
              </a:buClr>
              <a:buSzTx/>
              <a:buFont typeface="Arial" pitchFamily="34" charset="0"/>
              <a:buChar char="•"/>
              <a:tabLst/>
              <a:defRPr sz="1600">
                <a:solidFill>
                  <a:schemeClr val="bg1"/>
                </a:solidFill>
              </a:defRPr>
            </a:lvl1pPr>
          </a:lstStyle>
          <a:p>
            <a:r>
              <a:rPr lang="en-US" dirty="0" smtClean="0"/>
              <a:t>Click icon to add picture</a:t>
            </a:r>
            <a:endParaRPr lang="en-US" dirty="0"/>
          </a:p>
        </p:txBody>
      </p:sp>
      <p:sp>
        <p:nvSpPr>
          <p:cNvPr id="13" name="Text Placeholder 43"/>
          <p:cNvSpPr>
            <a:spLocks noGrp="1"/>
          </p:cNvSpPr>
          <p:nvPr userDrawn="1">
            <p:ph type="body" sz="quarter" idx="12"/>
          </p:nvPr>
        </p:nvSpPr>
        <p:spPr>
          <a:xfrm>
            <a:off x="28575" y="6400800"/>
            <a:ext cx="7620000" cy="447675"/>
          </a:xfrm>
        </p:spPr>
        <p:txBody>
          <a:bodyPr>
            <a:noAutofit/>
          </a:bodyPr>
          <a:lstStyle>
            <a:lvl1pPr>
              <a:buNone/>
              <a:defRPr sz="1600">
                <a:solidFill>
                  <a:schemeClr val="bg2"/>
                </a:solidFill>
              </a:defRPr>
            </a:lvl1pPr>
            <a:lvl2pPr>
              <a:buNone/>
              <a:defRPr sz="1600"/>
            </a:lvl2pPr>
            <a:lvl3pPr>
              <a:buNone/>
              <a:defRPr sz="1600"/>
            </a:lvl3pPr>
            <a:lvl4pPr>
              <a:buNone/>
              <a:defRPr sz="1600"/>
            </a:lvl4pPr>
            <a:lvl5pPr>
              <a:buNone/>
              <a:defRPr sz="1600"/>
            </a:lvl5pPr>
          </a:lstStyle>
          <a:p>
            <a:pPr lvl="0"/>
            <a:r>
              <a:rPr lang="en-US" dirty="0" smtClean="0"/>
              <a:t>Click to edit Master text styles</a:t>
            </a:r>
          </a:p>
        </p:txBody>
      </p:sp>
      <p:sp>
        <p:nvSpPr>
          <p:cNvPr id="16" name="Title 1"/>
          <p:cNvSpPr>
            <a:spLocks noGrp="1"/>
          </p:cNvSpPr>
          <p:nvPr userDrawn="1">
            <p:ph type="title"/>
          </p:nvPr>
        </p:nvSpPr>
        <p:spPr>
          <a:xfrm>
            <a:off x="0" y="2857500"/>
            <a:ext cx="4000500" cy="1077913"/>
          </a:xfrm>
        </p:spPr>
        <p:txBody>
          <a:bodyPr anchor="b" anchorCtr="0">
            <a:normAutofit/>
          </a:bodyPr>
          <a:lstStyle>
            <a:lvl1pPr algn="r">
              <a:defRPr sz="2000" b="0">
                <a:solidFill>
                  <a:schemeClr val="tx1"/>
                </a:solidFill>
                <a:latin typeface="Arial Narrow" pitchFamily="34" charset="0"/>
              </a:defRPr>
            </a:lvl1pPr>
          </a:lstStyle>
          <a:p>
            <a:r>
              <a:rPr lang="en-US" dirty="0" smtClean="0"/>
              <a:t>Click to edit Master title style</a:t>
            </a:r>
            <a:endParaRPr lang="en-US" dirty="0"/>
          </a:p>
        </p:txBody>
      </p:sp>
      <p:pic>
        <p:nvPicPr>
          <p:cNvPr id="17" name="Picture 2" descr="U:\Communications\Logos\ECOLOGY\ECOLOGO_W-C.wmf"/>
          <p:cNvPicPr>
            <a:picLocks noChangeAspect="1" noChangeArrowheads="1"/>
          </p:cNvPicPr>
          <p:nvPr userDrawn="1"/>
        </p:nvPicPr>
        <p:blipFill>
          <a:blip r:embed="rId2" cstate="screen"/>
          <a:srcRect/>
          <a:stretch>
            <a:fillRect/>
          </a:stretch>
        </p:blipFill>
        <p:spPr bwMode="auto">
          <a:xfrm>
            <a:off x="7696200" y="6368962"/>
            <a:ext cx="1219200" cy="315558"/>
          </a:xfrm>
          <a:prstGeom prst="rect">
            <a:avLst/>
          </a:prstGeom>
          <a:noFill/>
        </p:spPr>
      </p:pic>
      <p:pic>
        <p:nvPicPr>
          <p:cNvPr id="18" name="Picture 5" descr="U:\Communications\Logos\BUREAU\BureauOfReclamation-Seal.png"/>
          <p:cNvPicPr>
            <a:picLocks noChangeAspect="1" noChangeArrowheads="1"/>
          </p:cNvPicPr>
          <p:nvPr userDrawn="1"/>
        </p:nvPicPr>
        <p:blipFill>
          <a:blip r:embed="rId3" cstate="screen"/>
          <a:srcRect/>
          <a:stretch>
            <a:fillRect/>
          </a:stretch>
        </p:blipFill>
        <p:spPr bwMode="auto">
          <a:xfrm>
            <a:off x="6415968" y="6284848"/>
            <a:ext cx="1073975" cy="484780"/>
          </a:xfrm>
          <a:prstGeom prst="rect">
            <a:avLst/>
          </a:prstGeom>
          <a:noFill/>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and Bullet Slide">
    <p:spTree>
      <p:nvGrpSpPr>
        <p:cNvPr id="1" name=""/>
        <p:cNvGrpSpPr/>
        <p:nvPr/>
      </p:nvGrpSpPr>
      <p:grpSpPr>
        <a:xfrm>
          <a:off x="0" y="0"/>
          <a:ext cx="0" cy="0"/>
          <a:chOff x="0" y="0"/>
          <a:chExt cx="0" cy="0"/>
        </a:xfrm>
      </p:grpSpPr>
      <p:sp>
        <p:nvSpPr>
          <p:cNvPr id="20" name="Rectangle 19"/>
          <p:cNvSpPr/>
          <p:nvPr userDrawn="1"/>
        </p:nvSpPr>
        <p:spPr>
          <a:xfrm>
            <a:off x="1" y="-1"/>
            <a:ext cx="8115300" cy="912813"/>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019181"/>
            <a:ext cx="9144000" cy="1811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p:nvPr userDrawn="1"/>
        </p:nvCxnSpPr>
        <p:spPr>
          <a:xfrm>
            <a:off x="0" y="6200334"/>
            <a:ext cx="43815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 Placeholder 43"/>
          <p:cNvSpPr>
            <a:spLocks noGrp="1"/>
          </p:cNvSpPr>
          <p:nvPr userDrawn="1">
            <p:ph type="body" sz="quarter" idx="12"/>
          </p:nvPr>
        </p:nvSpPr>
        <p:spPr>
          <a:xfrm>
            <a:off x="28575" y="6400800"/>
            <a:ext cx="7620000" cy="447675"/>
          </a:xfrm>
        </p:spPr>
        <p:txBody>
          <a:bodyPr>
            <a:noAutofit/>
          </a:bodyPr>
          <a:lstStyle>
            <a:lvl1pPr>
              <a:buNone/>
              <a:defRPr sz="1600">
                <a:solidFill>
                  <a:schemeClr val="bg2"/>
                </a:solidFill>
              </a:defRPr>
            </a:lvl1pPr>
            <a:lvl2pPr>
              <a:buNone/>
              <a:defRPr sz="1600"/>
            </a:lvl2pPr>
            <a:lvl3pPr>
              <a:buNone/>
              <a:defRPr sz="1600"/>
            </a:lvl3pPr>
            <a:lvl4pPr>
              <a:buNone/>
              <a:defRPr sz="1600"/>
            </a:lvl4pPr>
            <a:lvl5pPr>
              <a:buNone/>
              <a:defRPr sz="1600"/>
            </a:lvl5pPr>
          </a:lstStyle>
          <a:p>
            <a:pPr lvl="0"/>
            <a:r>
              <a:rPr lang="en-US" dirty="0" smtClean="0"/>
              <a:t>Click to edit Master text styles</a:t>
            </a:r>
          </a:p>
        </p:txBody>
      </p:sp>
      <p:sp>
        <p:nvSpPr>
          <p:cNvPr id="16" name="Title 1"/>
          <p:cNvSpPr>
            <a:spLocks noGrp="1"/>
          </p:cNvSpPr>
          <p:nvPr userDrawn="1">
            <p:ph type="title" hasCustomPrompt="1"/>
          </p:nvPr>
        </p:nvSpPr>
        <p:spPr>
          <a:xfrm>
            <a:off x="55085" y="3784"/>
            <a:ext cx="8067675" cy="712787"/>
          </a:xfrm>
        </p:spPr>
        <p:txBody>
          <a:bodyPr anchor="t" anchorCtr="0">
            <a:noAutofit/>
          </a:bodyPr>
          <a:lstStyle>
            <a:lvl1pPr algn="l">
              <a:defRPr sz="2800" b="0">
                <a:solidFill>
                  <a:schemeClr val="bg1"/>
                </a:solidFill>
                <a:latin typeface="Arial" pitchFamily="34" charset="0"/>
                <a:cs typeface="Arial" pitchFamily="34" charset="0"/>
              </a:defRPr>
            </a:lvl1pPr>
          </a:lstStyle>
          <a:p>
            <a:r>
              <a:rPr lang="en-US" dirty="0" smtClean="0"/>
              <a:t>Click to edit Master title style</a:t>
            </a:r>
            <a:br>
              <a:rPr lang="en-US" dirty="0" smtClean="0"/>
            </a:br>
            <a:r>
              <a:rPr lang="en-US" dirty="0" smtClean="0"/>
              <a:t/>
            </a:r>
            <a:br>
              <a:rPr lang="en-US" dirty="0" smtClean="0"/>
            </a:br>
            <a:endParaRPr lang="en-US" dirty="0"/>
          </a:p>
        </p:txBody>
      </p:sp>
      <p:sp>
        <p:nvSpPr>
          <p:cNvPr id="17" name="Text Placeholder 16"/>
          <p:cNvSpPr>
            <a:spLocks noGrp="1"/>
          </p:cNvSpPr>
          <p:nvPr>
            <p:ph type="body" sz="quarter" idx="13"/>
          </p:nvPr>
        </p:nvSpPr>
        <p:spPr>
          <a:xfrm>
            <a:off x="55084" y="989013"/>
            <a:ext cx="4065223" cy="5116512"/>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Rectangle 18"/>
          <p:cNvSpPr/>
          <p:nvPr userDrawn="1"/>
        </p:nvSpPr>
        <p:spPr>
          <a:xfrm>
            <a:off x="4124325" y="966789"/>
            <a:ext cx="5019675" cy="52403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8174736" y="-2"/>
            <a:ext cx="969264" cy="9144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17"/>
          <p:cNvSpPr>
            <a:spLocks noGrp="1"/>
          </p:cNvSpPr>
          <p:nvPr>
            <p:ph type="pic" sz="quarter" idx="10"/>
          </p:nvPr>
        </p:nvSpPr>
        <p:spPr>
          <a:xfrm>
            <a:off x="4362151" y="1188243"/>
            <a:ext cx="4781849" cy="4793457"/>
          </a:xfrm>
        </p:spPr>
        <p:txBody>
          <a:bodyPr/>
          <a:lstStyle>
            <a:lvl1pPr marL="342900" marR="0" indent="-342900" algn="l" defTabSz="914400" rtl="0" eaLnBrk="1" fontAlgn="auto" latinLnBrk="0" hangingPunct="1">
              <a:lnSpc>
                <a:spcPct val="100000"/>
              </a:lnSpc>
              <a:spcBef>
                <a:spcPct val="20000"/>
              </a:spcBef>
              <a:spcAft>
                <a:spcPts val="0"/>
              </a:spcAft>
              <a:buClr>
                <a:schemeClr val="accent5"/>
              </a:buClr>
              <a:buSzTx/>
              <a:buFont typeface="Arial" pitchFamily="34" charset="0"/>
              <a:buChar char="•"/>
              <a:tabLst/>
              <a:defRPr sz="1600">
                <a:solidFill>
                  <a:schemeClr val="bg1"/>
                </a:solidFill>
              </a:defRPr>
            </a:lvl1pPr>
          </a:lstStyle>
          <a:p>
            <a:r>
              <a:rPr lang="en-US" dirty="0" smtClean="0"/>
              <a:t>Click icon to add picture</a:t>
            </a:r>
            <a:endParaRPr lang="en-US" dirty="0"/>
          </a:p>
        </p:txBody>
      </p:sp>
      <p:sp>
        <p:nvSpPr>
          <p:cNvPr id="25" name="Text Placeholder 24"/>
          <p:cNvSpPr>
            <a:spLocks noGrp="1"/>
          </p:cNvSpPr>
          <p:nvPr>
            <p:ph type="body" sz="quarter" idx="14"/>
          </p:nvPr>
        </p:nvSpPr>
        <p:spPr>
          <a:xfrm>
            <a:off x="55084" y="466695"/>
            <a:ext cx="8060215" cy="430213"/>
          </a:xfrm>
        </p:spPr>
        <p:txBody>
          <a:bodyPr>
            <a:noAutofit/>
          </a:bodyPr>
          <a:lstStyle>
            <a:lvl1pPr>
              <a:buNone/>
              <a:defRPr sz="1800">
                <a:solidFill>
                  <a:schemeClr val="bg1"/>
                </a:solidFill>
              </a:defRPr>
            </a:lvl1pPr>
            <a:lvl2pPr>
              <a:buNone/>
              <a:defRPr sz="1800"/>
            </a:lvl2pPr>
            <a:lvl3pPr>
              <a:buNone/>
              <a:defRPr sz="1800"/>
            </a:lvl3pPr>
            <a:lvl4pPr>
              <a:buNone/>
              <a:defRPr sz="1800"/>
            </a:lvl4pPr>
            <a:lvl5pPr>
              <a:buNone/>
              <a:defRPr sz="1800"/>
            </a:lvl5pPr>
          </a:lstStyle>
          <a:p>
            <a:pPr lvl="0"/>
            <a:r>
              <a:rPr lang="en-US" smtClean="0"/>
              <a:t>Click to edit Master text styles</a:t>
            </a:r>
          </a:p>
        </p:txBody>
      </p:sp>
      <p:pic>
        <p:nvPicPr>
          <p:cNvPr id="27" name="Picture 2" descr="U:\Communications\Logos\ECOLOGY\ECOLOGO_W-C.wmf"/>
          <p:cNvPicPr>
            <a:picLocks noChangeAspect="1" noChangeArrowheads="1"/>
          </p:cNvPicPr>
          <p:nvPr userDrawn="1"/>
        </p:nvPicPr>
        <p:blipFill>
          <a:blip r:embed="rId2" cstate="screen"/>
          <a:srcRect/>
          <a:stretch>
            <a:fillRect/>
          </a:stretch>
        </p:blipFill>
        <p:spPr bwMode="auto">
          <a:xfrm>
            <a:off x="7696200" y="6368962"/>
            <a:ext cx="1219200" cy="315558"/>
          </a:xfrm>
          <a:prstGeom prst="rect">
            <a:avLst/>
          </a:prstGeom>
          <a:noFill/>
        </p:spPr>
      </p:pic>
      <p:pic>
        <p:nvPicPr>
          <p:cNvPr id="28" name="Picture 5" descr="U:\Communications\Logos\BUREAU\BureauOfReclamation-Seal.png"/>
          <p:cNvPicPr>
            <a:picLocks noChangeAspect="1" noChangeArrowheads="1"/>
          </p:cNvPicPr>
          <p:nvPr userDrawn="1"/>
        </p:nvPicPr>
        <p:blipFill>
          <a:blip r:embed="rId3" cstate="screen"/>
          <a:srcRect/>
          <a:stretch>
            <a:fillRect/>
          </a:stretch>
        </p:blipFill>
        <p:spPr bwMode="auto">
          <a:xfrm>
            <a:off x="6415968" y="6284848"/>
            <a:ext cx="1073975" cy="484780"/>
          </a:xfrm>
          <a:prstGeom prst="rect">
            <a:avLst/>
          </a:prstGeom>
          <a:noFill/>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00125" y="1600200"/>
            <a:ext cx="8143875" cy="47529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1"/>
          <p:cNvSpPr>
            <a:spLocks noGrp="1"/>
          </p:cNvSpPr>
          <p:nvPr>
            <p:ph type="title"/>
          </p:nvPr>
        </p:nvSpPr>
        <p:spPr>
          <a:xfrm>
            <a:off x="1000125" y="235832"/>
            <a:ext cx="8143875" cy="984806"/>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63" r:id="rId1"/>
    <p:sldLayoutId id="2147483671" r:id="rId2"/>
    <p:sldLayoutId id="2147483670" r:id="rId3"/>
    <p:sldLayoutId id="2147483672" r:id="rId4"/>
    <p:sldLayoutId id="2147483666" r:id="rId5"/>
    <p:sldLayoutId id="2147483677" r:id="rId6"/>
    <p:sldLayoutId id="2147483665" r:id="rId7"/>
    <p:sldLayoutId id="2147483667" r:id="rId8"/>
    <p:sldLayoutId id="2147483673" r:id="rId9"/>
    <p:sldLayoutId id="2147483668" r:id="rId10"/>
    <p:sldLayoutId id="2147483678" r:id="rId11"/>
    <p:sldLayoutId id="2147483691" r:id="rId12"/>
  </p:sldLayoutIdLst>
  <p:txStyles>
    <p:titleStyle>
      <a:lvl1pPr algn="l" defTabSz="914400" rtl="0" eaLnBrk="1" latinLnBrk="0" hangingPunct="1">
        <a:spcBef>
          <a:spcPct val="0"/>
        </a:spcBef>
        <a:buNone/>
        <a:defRPr sz="36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ts val="300"/>
        </a:spcBef>
        <a:buClr>
          <a:schemeClr val="accent1"/>
        </a:buClr>
        <a:buFont typeface="Arial" pitchFamily="34" charset="0"/>
        <a:buChar char="•"/>
        <a:defRPr sz="2600" kern="1200">
          <a:solidFill>
            <a:schemeClr val="tx1"/>
          </a:solidFill>
          <a:latin typeface="Arial" pitchFamily="34" charset="0"/>
          <a:ea typeface="+mn-ea"/>
          <a:cs typeface="Arial" pitchFamily="34" charset="0"/>
        </a:defRPr>
      </a:lvl1pPr>
      <a:lvl2pPr marL="742950" indent="-285750" algn="l" defTabSz="914400" rtl="0" eaLnBrk="1" latinLnBrk="0" hangingPunct="1">
        <a:spcBef>
          <a:spcPts val="300"/>
        </a:spcBef>
        <a:buClr>
          <a:schemeClr val="accent1"/>
        </a:buClr>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ts val="300"/>
        </a:spcBef>
        <a:buClr>
          <a:schemeClr val="accent1"/>
        </a:buClr>
        <a:buFont typeface="Arial" pitchFamily="34" charset="0"/>
        <a:buChar char="•"/>
        <a:defRPr sz="2200" kern="1200">
          <a:solidFill>
            <a:schemeClr val="tx1"/>
          </a:solidFill>
          <a:latin typeface="Arial" pitchFamily="34" charset="0"/>
          <a:ea typeface="+mn-ea"/>
          <a:cs typeface="Arial" pitchFamily="34" charset="0"/>
        </a:defRPr>
      </a:lvl3pPr>
      <a:lvl4pPr marL="1600200" indent="-228600" algn="l" defTabSz="914400" rtl="0" eaLnBrk="1" latinLnBrk="0" hangingPunct="1">
        <a:spcBef>
          <a:spcPts val="300"/>
        </a:spcBef>
        <a:buClr>
          <a:schemeClr val="accent1"/>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ts val="300"/>
        </a:spcBef>
        <a:buClr>
          <a:schemeClr val="accent1"/>
        </a:buClr>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blue_background"/>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396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2" name="Rectangle 8"/>
          <p:cNvSpPr>
            <a:spLocks noChangeArrowheads="1"/>
          </p:cNvSpPr>
          <p:nvPr/>
        </p:nvSpPr>
        <p:spPr bwMode="auto">
          <a:xfrm>
            <a:off x="0" y="6019800"/>
            <a:ext cx="9144000" cy="838200"/>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pic>
        <p:nvPicPr>
          <p:cNvPr id="1030" name="Picture 10" descr="DeptInterior_logo-image"/>
          <p:cNvPicPr>
            <a:picLocks noChangeAspect="1" noChangeArrowheads="1"/>
          </p:cNvPicPr>
          <p:nvPr/>
        </p:nvPicPr>
        <p:blipFill>
          <a:blip r:embed="rId15" cstate="print"/>
          <a:srcRect/>
          <a:stretch>
            <a:fillRect/>
          </a:stretch>
        </p:blipFill>
        <p:spPr bwMode="auto">
          <a:xfrm>
            <a:off x="7391400" y="6092825"/>
            <a:ext cx="1524000" cy="688975"/>
          </a:xfrm>
          <a:prstGeom prst="rect">
            <a:avLst/>
          </a:prstGeom>
          <a:noFill/>
          <a:ln w="9525">
            <a:noFill/>
            <a:miter lim="800000"/>
            <a:headEnd/>
            <a:tailEnd/>
          </a:ln>
        </p:spPr>
      </p:pic>
      <p:pic>
        <p:nvPicPr>
          <p:cNvPr id="1031" name="Picture 11" descr="Ecology_logo-image2"/>
          <p:cNvPicPr>
            <a:picLocks noChangeAspect="1" noChangeArrowheads="1"/>
          </p:cNvPicPr>
          <p:nvPr/>
        </p:nvPicPr>
        <p:blipFill>
          <a:blip r:embed="rId16" cstate="print"/>
          <a:srcRect/>
          <a:stretch>
            <a:fillRect/>
          </a:stretch>
        </p:blipFill>
        <p:spPr bwMode="auto">
          <a:xfrm>
            <a:off x="5181600" y="6162675"/>
            <a:ext cx="1981200" cy="615950"/>
          </a:xfrm>
          <a:prstGeom prst="rect">
            <a:avLst/>
          </a:prstGeom>
          <a:noFill/>
          <a:ln w="9525">
            <a:noFill/>
            <a:miter lim="800000"/>
            <a:headEnd/>
            <a:tailEnd/>
          </a:ln>
        </p:spPr>
      </p:pic>
    </p:spTree>
    <p:extLst>
      <p:ext uri="{BB962C8B-B14F-4D97-AF65-F5344CB8AC3E}">
        <p14:creationId xmlns:p14="http://schemas.microsoft.com/office/powerpoint/2010/main" val="208558638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eaLnBrk="1" fontAlgn="base" hangingPunct="1">
        <a:spcBef>
          <a:spcPct val="0"/>
        </a:spcBef>
        <a:spcAft>
          <a:spcPct val="0"/>
        </a:spcAft>
        <a:defRPr sz="4400">
          <a:solidFill>
            <a:schemeClr val="bg1"/>
          </a:solidFill>
          <a:latin typeface="Arial" charset="0"/>
        </a:defRPr>
      </a:lvl6pPr>
      <a:lvl7pPr marL="914400" algn="ctr" rtl="0" eaLnBrk="1" fontAlgn="base" hangingPunct="1">
        <a:spcBef>
          <a:spcPct val="0"/>
        </a:spcBef>
        <a:spcAft>
          <a:spcPct val="0"/>
        </a:spcAft>
        <a:defRPr sz="4400">
          <a:solidFill>
            <a:schemeClr val="bg1"/>
          </a:solidFill>
          <a:latin typeface="Arial" charset="0"/>
        </a:defRPr>
      </a:lvl7pPr>
      <a:lvl8pPr marL="1371600" algn="ctr" rtl="0" eaLnBrk="1" fontAlgn="base" hangingPunct="1">
        <a:spcBef>
          <a:spcPct val="0"/>
        </a:spcBef>
        <a:spcAft>
          <a:spcPct val="0"/>
        </a:spcAft>
        <a:defRPr sz="4400">
          <a:solidFill>
            <a:schemeClr val="bg1"/>
          </a:solidFill>
          <a:latin typeface="Arial" charset="0"/>
        </a:defRPr>
      </a:lvl8pPr>
      <a:lvl9pPr marL="1828800" algn="ctr" rtl="0" eaLnBrk="1" fontAlgn="base" hangingPunct="1">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2000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20000"/>
        </a:spcAft>
        <a:buChar char="–"/>
        <a:defRPr sz="2800">
          <a:solidFill>
            <a:schemeClr val="bg1"/>
          </a:solidFill>
          <a:latin typeface="+mn-lt"/>
        </a:defRPr>
      </a:lvl2pPr>
      <a:lvl3pPr marL="1143000" indent="-228600" algn="l" rtl="0" eaLnBrk="0" fontAlgn="base" hangingPunct="0">
        <a:spcBef>
          <a:spcPct val="20000"/>
        </a:spcBef>
        <a:spcAft>
          <a:spcPct val="20000"/>
        </a:spcAft>
        <a:buChar char="•"/>
        <a:defRPr sz="2400">
          <a:solidFill>
            <a:schemeClr val="bg1"/>
          </a:solidFill>
          <a:latin typeface="+mn-lt"/>
        </a:defRPr>
      </a:lvl3pPr>
      <a:lvl4pPr marL="1600200" indent="-228600" algn="l" rtl="0" eaLnBrk="0" fontAlgn="base" hangingPunct="0">
        <a:spcBef>
          <a:spcPct val="20000"/>
        </a:spcBef>
        <a:spcAft>
          <a:spcPct val="20000"/>
        </a:spcAft>
        <a:buChar char="–"/>
        <a:defRPr sz="2000">
          <a:solidFill>
            <a:schemeClr val="bg1"/>
          </a:solidFill>
          <a:latin typeface="+mn-lt"/>
        </a:defRPr>
      </a:lvl4pPr>
      <a:lvl5pPr marL="2057400" indent="-228600" algn="l" rtl="0" eaLnBrk="0" fontAlgn="base" hangingPunct="0">
        <a:spcBef>
          <a:spcPct val="20000"/>
        </a:spcBef>
        <a:spcAft>
          <a:spcPct val="20000"/>
        </a:spcAft>
        <a:buChar char="»"/>
        <a:defRPr sz="2000">
          <a:solidFill>
            <a:schemeClr val="bg1"/>
          </a:solidFill>
          <a:latin typeface="+mn-lt"/>
        </a:defRPr>
      </a:lvl5pPr>
      <a:lvl6pPr marL="2514600" indent="-228600" algn="l" rtl="0" eaLnBrk="1" fontAlgn="base" hangingPunct="1">
        <a:spcBef>
          <a:spcPct val="20000"/>
        </a:spcBef>
        <a:spcAft>
          <a:spcPct val="20000"/>
        </a:spcAft>
        <a:buChar char="»"/>
        <a:defRPr sz="2000">
          <a:solidFill>
            <a:schemeClr val="bg1"/>
          </a:solidFill>
          <a:latin typeface="+mn-lt"/>
        </a:defRPr>
      </a:lvl6pPr>
      <a:lvl7pPr marL="2971800" indent="-228600" algn="l" rtl="0" eaLnBrk="1" fontAlgn="base" hangingPunct="1">
        <a:spcBef>
          <a:spcPct val="20000"/>
        </a:spcBef>
        <a:spcAft>
          <a:spcPct val="20000"/>
        </a:spcAft>
        <a:buChar char="»"/>
        <a:defRPr sz="2000">
          <a:solidFill>
            <a:schemeClr val="bg1"/>
          </a:solidFill>
          <a:latin typeface="+mn-lt"/>
        </a:defRPr>
      </a:lvl7pPr>
      <a:lvl8pPr marL="3429000" indent="-228600" algn="l" rtl="0" eaLnBrk="1" fontAlgn="base" hangingPunct="1">
        <a:spcBef>
          <a:spcPct val="20000"/>
        </a:spcBef>
        <a:spcAft>
          <a:spcPct val="20000"/>
        </a:spcAft>
        <a:buChar char="»"/>
        <a:defRPr sz="2000">
          <a:solidFill>
            <a:schemeClr val="bg1"/>
          </a:solidFill>
          <a:latin typeface="+mn-lt"/>
        </a:defRPr>
      </a:lvl8pPr>
      <a:lvl9pPr marL="3886200" indent="-228600" algn="l" rtl="0" eaLnBrk="1" fontAlgn="base" hangingPunct="1">
        <a:spcBef>
          <a:spcPct val="20000"/>
        </a:spcBef>
        <a:spcAft>
          <a:spcPct val="2000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screen">
            <a:extLst>
              <a:ext uri="{28A0092B-C50C-407E-A947-70E740481C1C}">
                <a14:useLocalDpi xmlns:a14="http://schemas.microsoft.com/office/drawing/2010/main" val="0"/>
              </a:ext>
            </a:extLst>
          </a:blip>
          <a:srcRect/>
          <a:stretch>
            <a:fillRect/>
          </a:stretch>
        </p:blipFill>
        <p:spPr/>
      </p:pic>
      <p:sp>
        <p:nvSpPr>
          <p:cNvPr id="9" name="Subtitle 8"/>
          <p:cNvSpPr>
            <a:spLocks noGrp="1"/>
          </p:cNvSpPr>
          <p:nvPr>
            <p:ph type="subTitle" idx="1"/>
          </p:nvPr>
        </p:nvSpPr>
        <p:spPr>
          <a:xfrm>
            <a:off x="-430751" y="3300501"/>
            <a:ext cx="4990944" cy="565707"/>
          </a:xfrm>
        </p:spPr>
        <p:txBody>
          <a:bodyPr>
            <a:normAutofit fontScale="40000" lnSpcReduction="20000"/>
          </a:bodyPr>
          <a:lstStyle/>
          <a:p>
            <a:r>
              <a:rPr lang="en-US" sz="3600" spc="-30" dirty="0" smtClean="0"/>
              <a:t>Yakima Basin Science and Management Conference</a:t>
            </a:r>
          </a:p>
          <a:p>
            <a:r>
              <a:rPr lang="en-US" sz="3600" spc="-30" dirty="0" smtClean="0"/>
              <a:t>June 17, 2015</a:t>
            </a:r>
            <a:endParaRPr lang="en-US" sz="3600" spc="-30" dirty="0"/>
          </a:p>
        </p:txBody>
      </p:sp>
      <p:sp>
        <p:nvSpPr>
          <p:cNvPr id="8" name="Title 7"/>
          <p:cNvSpPr>
            <a:spLocks noGrp="1"/>
          </p:cNvSpPr>
          <p:nvPr>
            <p:ph type="title"/>
          </p:nvPr>
        </p:nvSpPr>
        <p:spPr>
          <a:xfrm>
            <a:off x="0" y="1835416"/>
            <a:ext cx="4514850" cy="1452130"/>
          </a:xfrm>
        </p:spPr>
        <p:txBody>
          <a:bodyPr>
            <a:normAutofit fontScale="90000"/>
          </a:bodyPr>
          <a:lstStyle/>
          <a:p>
            <a:pPr algn="l"/>
            <a:r>
              <a:rPr lang="en-US" dirty="0" smtClean="0"/>
              <a:t>Yakima River Basin Integrated Water Resource Management Plan - Update</a:t>
            </a:r>
            <a:endParaRPr lang="en-US" dirty="0"/>
          </a:p>
        </p:txBody>
      </p:sp>
      <p:sp>
        <p:nvSpPr>
          <p:cNvPr id="12" name="Text Placeholder 11"/>
          <p:cNvSpPr>
            <a:spLocks noGrp="1"/>
          </p:cNvSpPr>
          <p:nvPr>
            <p:ph type="body" sz="quarter" idx="12"/>
          </p:nvPr>
        </p:nvSpPr>
        <p:spPr>
          <a:xfrm>
            <a:off x="272955" y="4228246"/>
            <a:ext cx="7781925" cy="2390917"/>
          </a:xfrm>
        </p:spPr>
        <p:txBody>
          <a:bodyPr/>
          <a:lstStyle/>
          <a:p>
            <a:r>
              <a:rPr lang="en-US" sz="1400" i="1" dirty="0" smtClean="0"/>
              <a:t/>
            </a:r>
            <a:br>
              <a:rPr lang="en-US" sz="1400" i="1" dirty="0" smtClean="0"/>
            </a:br>
            <a:endParaRPr lang="en-US" sz="1400" i="1" u="sng" dirty="0" smtClean="0"/>
          </a:p>
          <a:p>
            <a:endParaRPr lang="en-US" sz="1400" i="1" u="sng" dirty="0" smtClean="0"/>
          </a:p>
          <a:p>
            <a:endParaRPr lang="en-US" sz="1400" i="1" u="sng" dirty="0" smtClean="0"/>
          </a:p>
          <a:p>
            <a:endParaRPr lang="en-US" sz="1400" i="1" u="sng" dirty="0"/>
          </a:p>
          <a:p>
            <a:r>
              <a:rPr lang="en-US" sz="1400" i="1" u="sng" dirty="0" smtClean="0"/>
              <a:t>Presented by:</a:t>
            </a:r>
          </a:p>
          <a:p>
            <a:r>
              <a:rPr lang="en-US" sz="1400" b="1" dirty="0" smtClean="0"/>
              <a:t>Walter Larrick,</a:t>
            </a:r>
            <a:r>
              <a:rPr lang="en-US" sz="1400" dirty="0" smtClean="0"/>
              <a:t> Reclamation</a:t>
            </a:r>
          </a:p>
          <a:p>
            <a:r>
              <a:rPr lang="en-US" sz="1400" dirty="0" smtClean="0"/>
              <a:t> </a:t>
            </a:r>
          </a:p>
          <a:p>
            <a:endParaRPr lang="en-US" sz="1400" dirty="0"/>
          </a:p>
          <a:p>
            <a:endParaRPr lang="en-US" sz="1400" dirty="0" smtClean="0"/>
          </a:p>
          <a:p>
            <a:endParaRPr lang="en-US" sz="1400" dirty="0" smtClean="0"/>
          </a:p>
          <a:p>
            <a:endParaRPr lang="en-US" dirty="0"/>
          </a:p>
        </p:txBody>
      </p:sp>
      <p:pic>
        <p:nvPicPr>
          <p:cNvPr id="2" name="Picture Placeholder 1"/>
          <p:cNvPicPr>
            <a:picLocks noGrp="1" noChangeAspect="1"/>
          </p:cNvPicPr>
          <p:nvPr>
            <p:ph type="pic" sz="quarter" idx="11"/>
          </p:nvPr>
        </p:nvPicPr>
        <p:blipFill>
          <a:blip r:embed="rId4" cstate="screen">
            <a:extLst>
              <a:ext uri="{28A0092B-C50C-407E-A947-70E740481C1C}">
                <a14:useLocalDpi xmlns:a14="http://schemas.microsoft.com/office/drawing/2010/main" val="0"/>
              </a:ext>
            </a:extLst>
          </a:blip>
          <a:srcRect/>
          <a:stretch>
            <a:fillRect/>
          </a:stretch>
        </p:blipFill>
        <p:spPr/>
      </p:pic>
      <p:pic>
        <p:nvPicPr>
          <p:cNvPr id="4" name="Picture Placeholder 3"/>
          <p:cNvPicPr>
            <a:picLocks noGrp="1" noChangeAspect="1"/>
          </p:cNvPicPr>
          <p:nvPr>
            <p:ph type="pic" sz="quarter" idx="13"/>
          </p:nvPr>
        </p:nvPicPr>
        <p:blipFill>
          <a:blip r:embed="rId5" cstate="screen">
            <a:extLst>
              <a:ext uri="{28A0092B-C50C-407E-A947-70E740481C1C}">
                <a14:useLocalDpi xmlns:a14="http://schemas.microsoft.com/office/drawing/2010/main" val="0"/>
              </a:ext>
            </a:extLst>
          </a:blip>
          <a:srcRect/>
          <a:stretch>
            <a:fillRect/>
          </a:stretch>
        </p:blipFill>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4287"/>
            <a:ext cx="8153400" cy="785363"/>
          </a:xfrm>
        </p:spPr>
        <p:txBody>
          <a:bodyPr/>
          <a:lstStyle/>
          <a:p>
            <a:r>
              <a:rPr lang="en-US" b="1" dirty="0" smtClean="0"/>
              <a:t>YRBWEP Workgroup Members</a:t>
            </a:r>
            <a:endParaRPr lang="en-US" b="1" dirty="0"/>
          </a:p>
        </p:txBody>
      </p:sp>
      <p:sp>
        <p:nvSpPr>
          <p:cNvPr id="4" name="Text Placeholder 3"/>
          <p:cNvSpPr>
            <a:spLocks noGrp="1"/>
          </p:cNvSpPr>
          <p:nvPr>
            <p:ph type="body" sz="quarter" idx="12"/>
          </p:nvPr>
        </p:nvSpPr>
        <p:spPr/>
        <p:txBody>
          <a:bodyPr/>
          <a:lstStyle/>
          <a:p>
            <a:endParaRPr lang="en-US" dirty="0"/>
          </a:p>
        </p:txBody>
      </p:sp>
      <p:sp>
        <p:nvSpPr>
          <p:cNvPr id="6" name="Text Placeholder 2"/>
          <p:cNvSpPr>
            <a:spLocks noGrp="1"/>
          </p:cNvSpPr>
          <p:nvPr>
            <p:ph idx="1"/>
          </p:nvPr>
        </p:nvSpPr>
        <p:spPr>
          <a:xfrm>
            <a:off x="990600" y="1152525"/>
            <a:ext cx="8153400" cy="5181600"/>
          </a:xfrm>
        </p:spPr>
        <p:txBody>
          <a:bodyPr numCol="2">
            <a:normAutofit fontScale="62500" lnSpcReduction="20000"/>
          </a:bodyPr>
          <a:lstStyle/>
          <a:p>
            <a:pPr>
              <a:buClrTx/>
            </a:pPr>
            <a:r>
              <a:rPr lang="en-US" sz="3100" b="1" dirty="0" smtClean="0"/>
              <a:t>Federal Agencies</a:t>
            </a:r>
            <a:endParaRPr lang="en-US" sz="3100" dirty="0" smtClean="0"/>
          </a:p>
          <a:p>
            <a:pPr lvl="1">
              <a:lnSpc>
                <a:spcPct val="120000"/>
              </a:lnSpc>
              <a:spcBef>
                <a:spcPts val="0"/>
              </a:spcBef>
              <a:spcAft>
                <a:spcPts val="400"/>
              </a:spcAft>
              <a:buClrTx/>
              <a:buFont typeface="Courier New" panose="02070309020205020404" pitchFamily="49" charset="0"/>
              <a:buChar char="o"/>
            </a:pPr>
            <a:r>
              <a:rPr lang="en-US" sz="2300" dirty="0" smtClean="0"/>
              <a:t>Bureau of Reclamation</a:t>
            </a:r>
          </a:p>
          <a:p>
            <a:pPr lvl="1">
              <a:lnSpc>
                <a:spcPct val="120000"/>
              </a:lnSpc>
              <a:spcBef>
                <a:spcPts val="0"/>
              </a:spcBef>
              <a:spcAft>
                <a:spcPts val="400"/>
              </a:spcAft>
              <a:buClrTx/>
              <a:buFont typeface="Courier New" panose="02070309020205020404" pitchFamily="49" charset="0"/>
              <a:buChar char="o"/>
            </a:pPr>
            <a:r>
              <a:rPr lang="en-US" sz="2300" dirty="0" smtClean="0"/>
              <a:t>National Marine Fisheries Service</a:t>
            </a:r>
          </a:p>
          <a:p>
            <a:pPr lvl="1">
              <a:lnSpc>
                <a:spcPct val="120000"/>
              </a:lnSpc>
              <a:spcBef>
                <a:spcPts val="0"/>
              </a:spcBef>
              <a:spcAft>
                <a:spcPts val="400"/>
              </a:spcAft>
              <a:buClrTx/>
              <a:buFont typeface="Courier New" panose="02070309020205020404" pitchFamily="49" charset="0"/>
              <a:buChar char="o"/>
            </a:pPr>
            <a:r>
              <a:rPr lang="en-US" sz="2300" dirty="0" smtClean="0"/>
              <a:t>U.S. Fish and Wildlife Service</a:t>
            </a:r>
          </a:p>
          <a:p>
            <a:pPr lvl="1">
              <a:lnSpc>
                <a:spcPct val="120000"/>
              </a:lnSpc>
              <a:spcBef>
                <a:spcPts val="0"/>
              </a:spcBef>
              <a:spcAft>
                <a:spcPts val="400"/>
              </a:spcAft>
              <a:buClrTx/>
              <a:buFont typeface="Courier New" panose="02070309020205020404" pitchFamily="49" charset="0"/>
              <a:buChar char="o"/>
            </a:pPr>
            <a:r>
              <a:rPr lang="en-US" sz="2300" dirty="0" smtClean="0"/>
              <a:t>U.S. Forest Service</a:t>
            </a:r>
          </a:p>
          <a:p>
            <a:pPr>
              <a:buClrTx/>
            </a:pPr>
            <a:endParaRPr lang="en-US" sz="1000" b="1" dirty="0" smtClean="0"/>
          </a:p>
          <a:p>
            <a:pPr>
              <a:buClrTx/>
            </a:pPr>
            <a:r>
              <a:rPr lang="en-US" sz="3100" b="1" dirty="0" smtClean="0"/>
              <a:t>Yakama Nation</a:t>
            </a:r>
            <a:endParaRPr lang="en-US" sz="3100" dirty="0" smtClean="0"/>
          </a:p>
          <a:p>
            <a:pPr lvl="1">
              <a:lnSpc>
                <a:spcPct val="120000"/>
              </a:lnSpc>
              <a:spcBef>
                <a:spcPts val="0"/>
              </a:spcBef>
              <a:spcAft>
                <a:spcPts val="400"/>
              </a:spcAft>
              <a:buClrTx/>
              <a:buFont typeface="Courier New" panose="02070309020205020404" pitchFamily="49" charset="0"/>
              <a:buChar char="o"/>
            </a:pPr>
            <a:r>
              <a:rPr lang="en-US" sz="2300" dirty="0" smtClean="0"/>
              <a:t>Yakama Nation Natural Resources</a:t>
            </a:r>
          </a:p>
          <a:p>
            <a:pPr lvl="1">
              <a:lnSpc>
                <a:spcPct val="120000"/>
              </a:lnSpc>
              <a:spcBef>
                <a:spcPts val="0"/>
              </a:spcBef>
              <a:spcAft>
                <a:spcPts val="400"/>
              </a:spcAft>
              <a:buClrTx/>
              <a:buFont typeface="Courier New" panose="02070309020205020404" pitchFamily="49" charset="0"/>
              <a:buChar char="o"/>
            </a:pPr>
            <a:r>
              <a:rPr lang="en-US" sz="2300" dirty="0" smtClean="0"/>
              <a:t>Yakima/Klickitat Fisheries Project</a:t>
            </a:r>
          </a:p>
          <a:p>
            <a:pPr>
              <a:spcBef>
                <a:spcPts val="0"/>
              </a:spcBef>
              <a:spcAft>
                <a:spcPts val="400"/>
              </a:spcAft>
              <a:buClrTx/>
            </a:pPr>
            <a:endParaRPr lang="en-US" sz="400" dirty="0"/>
          </a:p>
          <a:p>
            <a:pPr>
              <a:spcBef>
                <a:spcPts val="0"/>
              </a:spcBef>
              <a:spcAft>
                <a:spcPts val="400"/>
              </a:spcAft>
              <a:buClrTx/>
            </a:pPr>
            <a:endParaRPr lang="en-US" sz="1000" b="1" dirty="0" smtClean="0"/>
          </a:p>
          <a:p>
            <a:pPr>
              <a:buClrTx/>
            </a:pPr>
            <a:r>
              <a:rPr lang="en-US" sz="3100" b="1" dirty="0" smtClean="0"/>
              <a:t>Washington </a:t>
            </a:r>
            <a:r>
              <a:rPr lang="en-US" sz="3100" b="1" dirty="0"/>
              <a:t>State Agencies</a:t>
            </a:r>
          </a:p>
          <a:p>
            <a:pPr lvl="1">
              <a:lnSpc>
                <a:spcPct val="120000"/>
              </a:lnSpc>
              <a:spcBef>
                <a:spcPts val="0"/>
              </a:spcBef>
              <a:spcAft>
                <a:spcPts val="400"/>
              </a:spcAft>
              <a:buClrTx/>
              <a:buFont typeface="Courier New" panose="02070309020205020404" pitchFamily="49" charset="0"/>
              <a:buChar char="o"/>
            </a:pPr>
            <a:r>
              <a:rPr lang="en-US" sz="2300" dirty="0"/>
              <a:t>Department of Ecology</a:t>
            </a:r>
          </a:p>
          <a:p>
            <a:pPr lvl="1">
              <a:lnSpc>
                <a:spcPct val="120000"/>
              </a:lnSpc>
              <a:spcBef>
                <a:spcPts val="0"/>
              </a:spcBef>
              <a:spcAft>
                <a:spcPts val="400"/>
              </a:spcAft>
              <a:buClrTx/>
              <a:buFont typeface="Courier New" panose="02070309020205020404" pitchFamily="49" charset="0"/>
              <a:buChar char="o"/>
            </a:pPr>
            <a:r>
              <a:rPr lang="en-US" sz="2300" dirty="0"/>
              <a:t>Department of Agriculture</a:t>
            </a:r>
          </a:p>
          <a:p>
            <a:pPr lvl="1">
              <a:lnSpc>
                <a:spcPct val="120000"/>
              </a:lnSpc>
              <a:spcBef>
                <a:spcPts val="0"/>
              </a:spcBef>
              <a:spcAft>
                <a:spcPts val="400"/>
              </a:spcAft>
              <a:buClrTx/>
              <a:buFont typeface="Courier New" panose="02070309020205020404" pitchFamily="49" charset="0"/>
              <a:buChar char="o"/>
            </a:pPr>
            <a:r>
              <a:rPr lang="en-US" sz="2300" dirty="0"/>
              <a:t>Department of Fish and </a:t>
            </a:r>
            <a:r>
              <a:rPr lang="en-US" sz="2300" dirty="0" smtClean="0"/>
              <a:t>Wildlife</a:t>
            </a:r>
          </a:p>
          <a:p>
            <a:pPr lvl="1">
              <a:lnSpc>
                <a:spcPct val="120000"/>
              </a:lnSpc>
              <a:spcBef>
                <a:spcPts val="0"/>
              </a:spcBef>
              <a:spcAft>
                <a:spcPts val="400"/>
              </a:spcAft>
              <a:buClrTx/>
              <a:buFont typeface="Courier New" panose="02070309020205020404" pitchFamily="49" charset="0"/>
              <a:buChar char="o"/>
            </a:pPr>
            <a:r>
              <a:rPr lang="en-US" sz="2300" dirty="0" smtClean="0"/>
              <a:t>Department of Natural Resources</a:t>
            </a:r>
            <a:endParaRPr lang="en-US" sz="2300" dirty="0"/>
          </a:p>
          <a:p>
            <a:pPr>
              <a:buClrTx/>
            </a:pPr>
            <a:endParaRPr lang="en-US" sz="1800" b="1" dirty="0" smtClean="0"/>
          </a:p>
          <a:p>
            <a:pPr>
              <a:buClrTx/>
            </a:pPr>
            <a:endParaRPr lang="en-US" sz="3100" b="1" dirty="0" smtClean="0"/>
          </a:p>
          <a:p>
            <a:pPr>
              <a:buClrTx/>
            </a:pPr>
            <a:endParaRPr lang="en-US" sz="3100" b="1" dirty="0"/>
          </a:p>
          <a:p>
            <a:pPr>
              <a:buClrTx/>
            </a:pPr>
            <a:endParaRPr lang="en-US" sz="3100" b="1" dirty="0" smtClean="0"/>
          </a:p>
          <a:p>
            <a:pPr>
              <a:buClrTx/>
            </a:pPr>
            <a:endParaRPr lang="en-US" sz="3100" b="1" dirty="0"/>
          </a:p>
          <a:p>
            <a:pPr>
              <a:buClrTx/>
            </a:pPr>
            <a:r>
              <a:rPr lang="en-US" sz="3100" b="1" dirty="0" smtClean="0"/>
              <a:t>Local </a:t>
            </a:r>
            <a:r>
              <a:rPr lang="en-US" sz="3100" b="1" dirty="0"/>
              <a:t>Governments</a:t>
            </a:r>
            <a:endParaRPr lang="en-US" sz="3100" dirty="0"/>
          </a:p>
          <a:p>
            <a:pPr lvl="1">
              <a:lnSpc>
                <a:spcPct val="120000"/>
              </a:lnSpc>
              <a:spcBef>
                <a:spcPts val="0"/>
              </a:spcBef>
              <a:spcAft>
                <a:spcPts val="400"/>
              </a:spcAft>
              <a:buClrTx/>
              <a:buFont typeface="Courier New" panose="02070309020205020404" pitchFamily="49" charset="0"/>
              <a:buChar char="o"/>
            </a:pPr>
            <a:r>
              <a:rPr lang="en-US" sz="2300" dirty="0"/>
              <a:t>Benton County</a:t>
            </a:r>
          </a:p>
          <a:p>
            <a:pPr lvl="1">
              <a:lnSpc>
                <a:spcPct val="120000"/>
              </a:lnSpc>
              <a:spcBef>
                <a:spcPts val="0"/>
              </a:spcBef>
              <a:spcAft>
                <a:spcPts val="400"/>
              </a:spcAft>
              <a:buClrTx/>
              <a:buFont typeface="Courier New" panose="02070309020205020404" pitchFamily="49" charset="0"/>
              <a:buChar char="o"/>
            </a:pPr>
            <a:r>
              <a:rPr lang="en-US" sz="2300" dirty="0"/>
              <a:t>Kittitas County</a:t>
            </a:r>
          </a:p>
          <a:p>
            <a:pPr lvl="1">
              <a:lnSpc>
                <a:spcPct val="120000"/>
              </a:lnSpc>
              <a:spcBef>
                <a:spcPts val="0"/>
              </a:spcBef>
              <a:spcAft>
                <a:spcPts val="400"/>
              </a:spcAft>
              <a:buClrTx/>
              <a:buFont typeface="Courier New" panose="02070309020205020404" pitchFamily="49" charset="0"/>
              <a:buChar char="o"/>
            </a:pPr>
            <a:r>
              <a:rPr lang="en-US" sz="2300" dirty="0"/>
              <a:t>Yakima County</a:t>
            </a:r>
          </a:p>
          <a:p>
            <a:pPr lvl="1">
              <a:lnSpc>
                <a:spcPct val="120000"/>
              </a:lnSpc>
              <a:spcBef>
                <a:spcPts val="0"/>
              </a:spcBef>
              <a:spcAft>
                <a:spcPts val="400"/>
              </a:spcAft>
              <a:buClrTx/>
              <a:buFont typeface="Courier New" panose="02070309020205020404" pitchFamily="49" charset="0"/>
              <a:buChar char="o"/>
            </a:pPr>
            <a:r>
              <a:rPr lang="en-US" sz="2300" dirty="0"/>
              <a:t>City of Yakima</a:t>
            </a:r>
          </a:p>
          <a:p>
            <a:pPr>
              <a:buClrTx/>
            </a:pPr>
            <a:endParaRPr lang="en-US" sz="1000" b="1" dirty="0" smtClean="0"/>
          </a:p>
          <a:p>
            <a:pPr>
              <a:buClrTx/>
            </a:pPr>
            <a:r>
              <a:rPr lang="en-US" sz="3100" b="1" dirty="0" smtClean="0"/>
              <a:t>Irrigated Agriculture</a:t>
            </a:r>
          </a:p>
          <a:p>
            <a:pPr lvl="1">
              <a:lnSpc>
                <a:spcPct val="120000"/>
              </a:lnSpc>
              <a:spcBef>
                <a:spcPts val="0"/>
              </a:spcBef>
              <a:spcAft>
                <a:spcPts val="400"/>
              </a:spcAft>
              <a:buClrTx/>
              <a:buFont typeface="Courier New" panose="02070309020205020404" pitchFamily="49" charset="0"/>
              <a:buChar char="o"/>
            </a:pPr>
            <a:r>
              <a:rPr lang="en-US" sz="2300" dirty="0" smtClean="0"/>
              <a:t>Kennewick Irrigation District</a:t>
            </a:r>
          </a:p>
          <a:p>
            <a:pPr lvl="1">
              <a:lnSpc>
                <a:spcPct val="120000"/>
              </a:lnSpc>
              <a:spcBef>
                <a:spcPts val="0"/>
              </a:spcBef>
              <a:spcAft>
                <a:spcPts val="400"/>
              </a:spcAft>
              <a:buClrTx/>
              <a:buFont typeface="Courier New" panose="02070309020205020404" pitchFamily="49" charset="0"/>
              <a:buChar char="o"/>
            </a:pPr>
            <a:r>
              <a:rPr lang="en-US" sz="2300" dirty="0" smtClean="0"/>
              <a:t>Kittitas Reclamation District</a:t>
            </a:r>
          </a:p>
          <a:p>
            <a:pPr lvl="1">
              <a:lnSpc>
                <a:spcPct val="120000"/>
              </a:lnSpc>
              <a:spcBef>
                <a:spcPts val="0"/>
              </a:spcBef>
              <a:spcAft>
                <a:spcPts val="400"/>
              </a:spcAft>
              <a:buClrTx/>
              <a:buFont typeface="Courier New" panose="02070309020205020404" pitchFamily="49" charset="0"/>
              <a:buChar char="o"/>
            </a:pPr>
            <a:r>
              <a:rPr lang="en-US" sz="2300" dirty="0" smtClean="0"/>
              <a:t>Roza Irrigation District</a:t>
            </a:r>
          </a:p>
          <a:p>
            <a:pPr lvl="1">
              <a:lnSpc>
                <a:spcPct val="120000"/>
              </a:lnSpc>
              <a:spcBef>
                <a:spcPts val="0"/>
              </a:spcBef>
              <a:spcAft>
                <a:spcPts val="400"/>
              </a:spcAft>
              <a:buClrTx/>
              <a:buFont typeface="Courier New" panose="02070309020205020404" pitchFamily="49" charset="0"/>
              <a:buChar char="o"/>
            </a:pPr>
            <a:r>
              <a:rPr lang="en-US" sz="2300" dirty="0" smtClean="0"/>
              <a:t>Sunnyside Valley Irrigation District</a:t>
            </a:r>
          </a:p>
          <a:p>
            <a:pPr lvl="1">
              <a:lnSpc>
                <a:spcPct val="120000"/>
              </a:lnSpc>
              <a:spcBef>
                <a:spcPts val="0"/>
              </a:spcBef>
              <a:spcAft>
                <a:spcPts val="400"/>
              </a:spcAft>
              <a:buClrTx/>
              <a:buFont typeface="Courier New" panose="02070309020205020404" pitchFamily="49" charset="0"/>
              <a:buChar char="o"/>
            </a:pPr>
            <a:r>
              <a:rPr lang="en-US" sz="2300" dirty="0" smtClean="0"/>
              <a:t>Yakima-Tieton Irrigation District</a:t>
            </a:r>
            <a:endParaRPr lang="en-US" sz="2600" dirty="0" smtClean="0"/>
          </a:p>
          <a:p>
            <a:pPr>
              <a:buClrTx/>
            </a:pPr>
            <a:endParaRPr lang="en-US" sz="1000" b="1" dirty="0" smtClean="0"/>
          </a:p>
          <a:p>
            <a:pPr>
              <a:buClrTx/>
            </a:pPr>
            <a:r>
              <a:rPr lang="en-US" sz="3100" b="1" dirty="0" smtClean="0"/>
              <a:t>Other Stakeholders</a:t>
            </a:r>
          </a:p>
          <a:p>
            <a:pPr lvl="1">
              <a:lnSpc>
                <a:spcPct val="120000"/>
              </a:lnSpc>
              <a:spcBef>
                <a:spcPts val="0"/>
              </a:spcBef>
              <a:spcAft>
                <a:spcPts val="400"/>
              </a:spcAft>
              <a:buClrTx/>
              <a:buFont typeface="Courier New" panose="02070309020205020404" pitchFamily="49" charset="0"/>
              <a:buChar char="o"/>
            </a:pPr>
            <a:r>
              <a:rPr lang="en-US" sz="2300" dirty="0" smtClean="0"/>
              <a:t>American Rivers</a:t>
            </a:r>
          </a:p>
          <a:p>
            <a:pPr lvl="1">
              <a:lnSpc>
                <a:spcPct val="120000"/>
              </a:lnSpc>
              <a:spcBef>
                <a:spcPts val="0"/>
              </a:spcBef>
              <a:spcAft>
                <a:spcPts val="400"/>
              </a:spcAft>
              <a:buClrTx/>
              <a:buFont typeface="Courier New" panose="02070309020205020404" pitchFamily="49" charset="0"/>
              <a:buChar char="o"/>
            </a:pPr>
            <a:r>
              <a:rPr lang="en-US" sz="2300" dirty="0" smtClean="0"/>
              <a:t>Yakima Basin Fish &amp; Wildlife Recovery Board</a:t>
            </a:r>
          </a:p>
          <a:p>
            <a:pPr lvl="1">
              <a:lnSpc>
                <a:spcPct val="120000"/>
              </a:lnSpc>
              <a:spcBef>
                <a:spcPts val="0"/>
              </a:spcBef>
              <a:spcAft>
                <a:spcPts val="400"/>
              </a:spcAft>
              <a:buClrTx/>
              <a:buFont typeface="Courier New" panose="02070309020205020404" pitchFamily="49" charset="0"/>
              <a:buChar char="o"/>
            </a:pPr>
            <a:r>
              <a:rPr lang="en-US" sz="2300" dirty="0" smtClean="0"/>
              <a:t>Yakima Basin Storage Alliance</a:t>
            </a:r>
          </a:p>
          <a:p>
            <a:pPr lvl="1">
              <a:lnSpc>
                <a:spcPct val="120000"/>
              </a:lnSpc>
              <a:spcBef>
                <a:spcPts val="0"/>
              </a:spcBef>
              <a:spcAft>
                <a:spcPts val="400"/>
              </a:spcAft>
              <a:buClrTx/>
              <a:buFont typeface="Courier New" panose="02070309020205020404" pitchFamily="49" charset="0"/>
              <a:buChar char="o"/>
            </a:pPr>
            <a:r>
              <a:rPr lang="en-US" sz="2300" dirty="0" smtClean="0"/>
              <a:t>Trout Unlimited</a:t>
            </a:r>
          </a:p>
          <a:p>
            <a:endParaRPr lang="en-US" sz="1600" dirty="0" smtClean="0">
              <a:latin typeface="Calibri" pitchFamily="34" charset="0"/>
              <a:cs typeface="Calibri" pitchFamily="34" charset="0"/>
            </a:endParaRPr>
          </a:p>
          <a:p>
            <a:endParaRPr lang="en-US" sz="2000" dirty="0"/>
          </a:p>
        </p:txBody>
      </p:sp>
    </p:spTree>
    <p:extLst>
      <p:ext uri="{BB962C8B-B14F-4D97-AF65-F5344CB8AC3E}">
        <p14:creationId xmlns:p14="http://schemas.microsoft.com/office/powerpoint/2010/main" val="35904721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22360" y="224287"/>
            <a:ext cx="8358116" cy="949419"/>
          </a:xfrm>
        </p:spPr>
        <p:txBody>
          <a:bodyPr>
            <a:normAutofit fontScale="90000"/>
          </a:bodyPr>
          <a:lstStyle/>
          <a:p>
            <a:r>
              <a:rPr lang="en-US" sz="3100" b="1" dirty="0" smtClean="0"/>
              <a:t>Yakima Integrated Plan: Keys to Future Success </a:t>
            </a:r>
            <a:r>
              <a:rPr lang="en-US" b="1" dirty="0" smtClean="0"/>
              <a:t/>
            </a:r>
            <a:br>
              <a:rPr lang="en-US" b="1" dirty="0" smtClean="0"/>
            </a:br>
            <a:endParaRPr lang="en-US" b="1" dirty="0"/>
          </a:p>
        </p:txBody>
      </p:sp>
      <p:sp>
        <p:nvSpPr>
          <p:cNvPr id="3" name="Content Placeholder 2"/>
          <p:cNvSpPr>
            <a:spLocks noGrp="1"/>
          </p:cNvSpPr>
          <p:nvPr>
            <p:ph idx="1"/>
          </p:nvPr>
        </p:nvSpPr>
        <p:spPr>
          <a:xfrm>
            <a:off x="990600" y="955344"/>
            <a:ext cx="8153400" cy="5390866"/>
          </a:xfrm>
        </p:spPr>
        <p:txBody>
          <a:bodyPr>
            <a:normAutofit fontScale="92500"/>
          </a:bodyPr>
          <a:lstStyle/>
          <a:p>
            <a:pPr marL="0" indent="0">
              <a:buNone/>
            </a:pPr>
            <a:r>
              <a:rPr lang="en-US" sz="2000" b="1" dirty="0"/>
              <a:t>Integrated Plan applies a collaborative approach that uses a range of tools for </a:t>
            </a:r>
            <a:r>
              <a:rPr lang="en-US" sz="2000" b="1" dirty="0" smtClean="0"/>
              <a:t>synergistic problem-solving </a:t>
            </a:r>
            <a:r>
              <a:rPr lang="en-US" sz="2000" b="1" dirty="0"/>
              <a:t>to address </a:t>
            </a:r>
            <a:r>
              <a:rPr lang="en-US" sz="2000" b="1" dirty="0" smtClean="0"/>
              <a:t>multiple challenges</a:t>
            </a:r>
          </a:p>
          <a:p>
            <a:pPr marL="0" indent="0">
              <a:buNone/>
            </a:pPr>
            <a:endParaRPr lang="en-US" sz="2000" b="1" dirty="0" smtClean="0"/>
          </a:p>
          <a:p>
            <a:r>
              <a:rPr lang="en-US" sz="2400" u="sng" dirty="0" smtClean="0"/>
              <a:t>Interior’s Strategic Plan </a:t>
            </a:r>
            <a:r>
              <a:rPr lang="en-US" sz="2400" dirty="0" smtClean="0"/>
              <a:t>FY2014/FY2018</a:t>
            </a:r>
            <a:endParaRPr lang="en-US" sz="2200" dirty="0"/>
          </a:p>
          <a:p>
            <a:pPr lvl="1"/>
            <a:r>
              <a:rPr lang="en-US" sz="2200" u="sng" dirty="0" smtClean="0"/>
              <a:t>Manage </a:t>
            </a:r>
            <a:r>
              <a:rPr lang="en-US" sz="2200" u="sng" dirty="0"/>
              <a:t>Water and related resources in the Columbia </a:t>
            </a:r>
            <a:r>
              <a:rPr lang="en-US" sz="2200" u="sng" dirty="0" smtClean="0"/>
              <a:t>River</a:t>
            </a:r>
            <a:endParaRPr lang="en-US" sz="1800" u="sng" dirty="0"/>
          </a:p>
          <a:p>
            <a:pPr lvl="2"/>
            <a:r>
              <a:rPr lang="en-US" sz="1800" dirty="0"/>
              <a:t>Support elements of the </a:t>
            </a:r>
            <a:r>
              <a:rPr lang="en-US" sz="1800" b="1" dirty="0"/>
              <a:t>Yakima Basin Integrated </a:t>
            </a:r>
            <a:r>
              <a:rPr lang="en-US" sz="1800" b="1" dirty="0" smtClean="0"/>
              <a:t>Plan that are cost-effective and have a strong Federal interest</a:t>
            </a:r>
            <a:endParaRPr lang="en-US" sz="1800" b="1" dirty="0"/>
          </a:p>
          <a:p>
            <a:r>
              <a:rPr lang="en-US" sz="2400" dirty="0" smtClean="0"/>
              <a:t>Strengthening Tribal Nations</a:t>
            </a:r>
          </a:p>
          <a:p>
            <a:pPr lvl="1"/>
            <a:r>
              <a:rPr lang="en-US" sz="2200" u="sng" dirty="0" smtClean="0"/>
              <a:t>Tribal Trust, Treaty and Other Responsibilities</a:t>
            </a:r>
          </a:p>
          <a:p>
            <a:r>
              <a:rPr lang="en-US" sz="2400" dirty="0" smtClean="0"/>
              <a:t>Endangered Species  </a:t>
            </a:r>
          </a:p>
          <a:p>
            <a:pPr lvl="1"/>
            <a:r>
              <a:rPr lang="en-US" sz="2200" u="sng" dirty="0" smtClean="0"/>
              <a:t>Protect and recover the Nation’s fish and wildlife populations with partner’s, including states</a:t>
            </a:r>
            <a:r>
              <a:rPr lang="en-US" sz="2200" dirty="0" smtClean="0"/>
              <a:t>.</a:t>
            </a:r>
          </a:p>
          <a:p>
            <a:r>
              <a:rPr lang="en-US" sz="2400" dirty="0" smtClean="0"/>
              <a:t>Climate </a:t>
            </a:r>
            <a:r>
              <a:rPr lang="en-US" sz="2400" dirty="0"/>
              <a:t>Change and </a:t>
            </a:r>
            <a:r>
              <a:rPr lang="en-US" sz="2400" dirty="0" smtClean="0"/>
              <a:t>Resilience</a:t>
            </a:r>
          </a:p>
          <a:p>
            <a:pPr lvl="1"/>
            <a:r>
              <a:rPr lang="en-US" sz="2200" u="sng" dirty="0" smtClean="0"/>
              <a:t>Better ensure the future of watersheds against the impacts of climate change</a:t>
            </a:r>
          </a:p>
          <a:p>
            <a:pPr marL="55645" indent="0">
              <a:buNone/>
            </a:pPr>
            <a:endParaRPr lang="en-US" dirty="0"/>
          </a:p>
        </p:txBody>
      </p:sp>
      <p:sp>
        <p:nvSpPr>
          <p:cNvPr id="4" name="Text Placeholder 3"/>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1967233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533400" y="1676400"/>
            <a:ext cx="8915400" cy="5029069"/>
          </a:xfrm>
          <a:prstGeom prst="rect">
            <a:avLst/>
          </a:prstGeom>
          <a:noFill/>
          <a:ln w="9525">
            <a:noFill/>
            <a:miter lim="800000"/>
            <a:headEnd/>
            <a:tailEnd/>
          </a:ln>
        </p:spPr>
        <p:txBody>
          <a:bodyPr>
            <a:spAutoFit/>
          </a:bodyPr>
          <a:lstStyle/>
          <a:p>
            <a:pPr fontAlgn="base">
              <a:spcBef>
                <a:spcPct val="40000"/>
              </a:spcBef>
              <a:spcAft>
                <a:spcPct val="0"/>
              </a:spcAft>
              <a:buFontTx/>
              <a:buChar char="•"/>
            </a:pPr>
            <a:r>
              <a:rPr lang="en-US" sz="2400" b="1" dirty="0">
                <a:solidFill>
                  <a:srgbClr val="FFFFFF"/>
                </a:solidFill>
              </a:rPr>
              <a:t> Seven elements:</a:t>
            </a:r>
          </a:p>
          <a:p>
            <a:pPr lvl="1" fontAlgn="base">
              <a:spcBef>
                <a:spcPct val="40000"/>
              </a:spcBef>
              <a:spcAft>
                <a:spcPct val="0"/>
              </a:spcAft>
              <a:buFontTx/>
              <a:buChar char="•"/>
            </a:pPr>
            <a:r>
              <a:rPr lang="en-US" sz="2200" b="1" dirty="0">
                <a:solidFill>
                  <a:srgbClr val="FFFFFF"/>
                </a:solidFill>
              </a:rPr>
              <a:t> Fish </a:t>
            </a:r>
            <a:r>
              <a:rPr lang="en-US" sz="2200" b="1" dirty="0" smtClean="0">
                <a:solidFill>
                  <a:srgbClr val="FFFFFF"/>
                </a:solidFill>
              </a:rPr>
              <a:t>passage </a:t>
            </a:r>
            <a:r>
              <a:rPr lang="en-US" sz="2200" b="1" dirty="0">
                <a:solidFill>
                  <a:srgbClr val="FFFFFF"/>
                </a:solidFill>
              </a:rPr>
              <a:t>at existing reservoirs</a:t>
            </a:r>
          </a:p>
          <a:p>
            <a:pPr lvl="1" fontAlgn="base">
              <a:spcBef>
                <a:spcPct val="40000"/>
              </a:spcBef>
              <a:spcAft>
                <a:spcPct val="0"/>
              </a:spcAft>
              <a:buFontTx/>
              <a:buChar char="•"/>
            </a:pPr>
            <a:r>
              <a:rPr lang="en-US" sz="2200" b="1" dirty="0">
                <a:solidFill>
                  <a:srgbClr val="FFFFFF"/>
                </a:solidFill>
              </a:rPr>
              <a:t> Habitat protection and enhancements</a:t>
            </a:r>
          </a:p>
          <a:p>
            <a:pPr lvl="1" fontAlgn="base">
              <a:spcBef>
                <a:spcPct val="40000"/>
              </a:spcBef>
              <a:spcAft>
                <a:spcPct val="0"/>
              </a:spcAft>
              <a:buFontTx/>
              <a:buChar char="•"/>
            </a:pPr>
            <a:r>
              <a:rPr lang="en-US" sz="2200" b="1" dirty="0">
                <a:solidFill>
                  <a:srgbClr val="FFFFFF"/>
                </a:solidFill>
              </a:rPr>
              <a:t> New or expanded storage reservoirs</a:t>
            </a:r>
          </a:p>
          <a:p>
            <a:pPr lvl="1" fontAlgn="base">
              <a:spcBef>
                <a:spcPct val="40000"/>
              </a:spcBef>
              <a:spcAft>
                <a:spcPct val="0"/>
              </a:spcAft>
              <a:buFontTx/>
              <a:buChar char="•"/>
            </a:pPr>
            <a:r>
              <a:rPr lang="en-US" sz="2200" b="1" dirty="0">
                <a:solidFill>
                  <a:srgbClr val="FFFFFF"/>
                </a:solidFill>
              </a:rPr>
              <a:t> Groundwater storage</a:t>
            </a:r>
          </a:p>
          <a:p>
            <a:pPr lvl="1" fontAlgn="base">
              <a:spcBef>
                <a:spcPct val="40000"/>
              </a:spcBef>
              <a:spcAft>
                <a:spcPct val="0"/>
              </a:spcAft>
              <a:buFontTx/>
              <a:buChar char="•"/>
            </a:pPr>
            <a:r>
              <a:rPr lang="en-US" sz="2200" b="1" dirty="0" smtClean="0">
                <a:solidFill>
                  <a:srgbClr val="FFFFFF"/>
                </a:solidFill>
              </a:rPr>
              <a:t> Enhanced </a:t>
            </a:r>
            <a:r>
              <a:rPr lang="en-US" sz="2200" b="1" dirty="0">
                <a:solidFill>
                  <a:srgbClr val="FFFFFF"/>
                </a:solidFill>
              </a:rPr>
              <a:t>conservation</a:t>
            </a:r>
          </a:p>
          <a:p>
            <a:pPr lvl="1" fontAlgn="base">
              <a:spcBef>
                <a:spcPct val="40000"/>
              </a:spcBef>
              <a:spcAft>
                <a:spcPct val="0"/>
              </a:spcAft>
              <a:buFontTx/>
              <a:buChar char="•"/>
            </a:pPr>
            <a:r>
              <a:rPr lang="en-US" sz="2200" b="1" dirty="0">
                <a:solidFill>
                  <a:srgbClr val="FFFFFF"/>
                </a:solidFill>
              </a:rPr>
              <a:t> Market-based reallocation of water resources</a:t>
            </a:r>
          </a:p>
          <a:p>
            <a:pPr lvl="1" fontAlgn="base">
              <a:spcBef>
                <a:spcPct val="40000"/>
              </a:spcBef>
              <a:spcAft>
                <a:spcPct val="0"/>
              </a:spcAft>
              <a:buFontTx/>
              <a:buChar char="•"/>
            </a:pPr>
            <a:r>
              <a:rPr lang="en-US" sz="2200" b="1" dirty="0" smtClean="0">
                <a:solidFill>
                  <a:srgbClr val="FFFFFF"/>
                </a:solidFill>
              </a:rPr>
              <a:t> Structural </a:t>
            </a:r>
            <a:r>
              <a:rPr lang="en-US" sz="2200" b="1" dirty="0">
                <a:solidFill>
                  <a:srgbClr val="FFFFFF"/>
                </a:solidFill>
              </a:rPr>
              <a:t>and operational changes to existing facilities</a:t>
            </a:r>
          </a:p>
          <a:p>
            <a:pPr fontAlgn="base">
              <a:spcBef>
                <a:spcPct val="40000"/>
              </a:spcBef>
              <a:spcAft>
                <a:spcPct val="0"/>
              </a:spcAft>
            </a:pPr>
            <a:endParaRPr lang="en-US" sz="2200" b="1" dirty="0">
              <a:solidFill>
                <a:srgbClr val="FFFFFF"/>
              </a:solidFill>
            </a:endParaRPr>
          </a:p>
          <a:p>
            <a:pPr fontAlgn="base">
              <a:spcBef>
                <a:spcPct val="40000"/>
              </a:spcBef>
              <a:spcAft>
                <a:spcPct val="0"/>
              </a:spcAft>
            </a:pPr>
            <a:endParaRPr lang="en-US" b="1" dirty="0">
              <a:solidFill>
                <a:srgbClr val="FFFFFF"/>
              </a:solidFill>
            </a:endParaRPr>
          </a:p>
          <a:p>
            <a:pPr lvl="1" fontAlgn="base">
              <a:spcBef>
                <a:spcPct val="40000"/>
              </a:spcBef>
              <a:spcAft>
                <a:spcPct val="0"/>
              </a:spcAft>
            </a:pPr>
            <a:endParaRPr lang="en-US" b="1" dirty="0">
              <a:solidFill>
                <a:srgbClr val="FFFFFF"/>
              </a:solidFill>
            </a:endParaRPr>
          </a:p>
        </p:txBody>
      </p:sp>
      <p:sp>
        <p:nvSpPr>
          <p:cNvPr id="12291" name="Text Box 3"/>
          <p:cNvSpPr txBox="1">
            <a:spLocks noChangeArrowheads="1"/>
          </p:cNvSpPr>
          <p:nvPr/>
        </p:nvSpPr>
        <p:spPr bwMode="auto">
          <a:xfrm>
            <a:off x="152400" y="381000"/>
            <a:ext cx="9144000" cy="1200329"/>
          </a:xfrm>
          <a:prstGeom prst="rect">
            <a:avLst/>
          </a:prstGeom>
          <a:noFill/>
          <a:ln w="9525">
            <a:noFill/>
            <a:miter lim="800000"/>
            <a:headEnd/>
            <a:tailEnd/>
          </a:ln>
        </p:spPr>
        <p:txBody>
          <a:bodyPr>
            <a:spAutoFit/>
          </a:bodyPr>
          <a:lstStyle/>
          <a:p>
            <a:pPr fontAlgn="base">
              <a:spcBef>
                <a:spcPct val="50000"/>
              </a:spcBef>
              <a:spcAft>
                <a:spcPct val="0"/>
              </a:spcAft>
            </a:pPr>
            <a:r>
              <a:rPr lang="en-US" sz="3600" b="1" dirty="0">
                <a:solidFill>
                  <a:srgbClr val="FFFFFF"/>
                </a:solidFill>
              </a:rPr>
              <a:t>Integrated Water Resource Management Plan  (IWRMP)</a:t>
            </a:r>
            <a:endParaRPr lang="en-US" sz="3600" b="1" dirty="0">
              <a:solidFill>
                <a:srgbClr val="000000"/>
              </a:solidFill>
            </a:endParaRPr>
          </a:p>
        </p:txBody>
      </p:sp>
    </p:spTree>
    <p:extLst>
      <p:ext uri="{BB962C8B-B14F-4D97-AF65-F5344CB8AC3E}">
        <p14:creationId xmlns:p14="http://schemas.microsoft.com/office/powerpoint/2010/main" val="23949597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Plan Overview</a:t>
            </a:r>
            <a:endParaRPr lang="en-US" sz="3200" dirty="0"/>
          </a:p>
        </p:txBody>
      </p:sp>
      <p:pic>
        <p:nvPicPr>
          <p:cNvPr id="6" name="Content Placeholder 5" descr="7ElementsMap.jpg"/>
          <p:cNvPicPr>
            <a:picLocks noGrp="1" noChangeAspect="1"/>
          </p:cNvPicPr>
          <p:nvPr>
            <p:ph idx="1"/>
          </p:nvPr>
        </p:nvPicPr>
        <p:blipFill>
          <a:blip r:embed="rId3" cstate="print"/>
          <a:stretch>
            <a:fillRect/>
          </a:stretch>
        </p:blipFill>
        <p:spPr>
          <a:xfrm>
            <a:off x="802842" y="908431"/>
            <a:ext cx="8013354" cy="5165182"/>
          </a:xfrm>
        </p:spPr>
      </p:pic>
    </p:spTree>
    <p:extLst>
      <p:ext uri="{BB962C8B-B14F-4D97-AF65-F5344CB8AC3E}">
        <p14:creationId xmlns:p14="http://schemas.microsoft.com/office/powerpoint/2010/main" val="13647522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ata\My Documents\Climate Change\Maps\2040 climate change impact map (9-20-10).jpg"/>
          <p:cNvPicPr>
            <a:picLocks noChangeAspect="1" noChangeArrowheads="1"/>
          </p:cNvPicPr>
          <p:nvPr/>
        </p:nvPicPr>
        <p:blipFill>
          <a:blip r:embed="rId2" cstate="print"/>
          <a:srcRect t="986" b="739"/>
          <a:stretch>
            <a:fillRect/>
          </a:stretch>
        </p:blipFill>
        <p:spPr bwMode="auto">
          <a:xfrm>
            <a:off x="2057400" y="1066800"/>
            <a:ext cx="6553200" cy="4774018"/>
          </a:xfrm>
          <a:prstGeom prst="rect">
            <a:avLst/>
          </a:prstGeom>
          <a:noFill/>
          <a:ln w="9525">
            <a:noFill/>
            <a:miter lim="800000"/>
            <a:headEnd/>
            <a:tailEnd/>
          </a:ln>
        </p:spPr>
      </p:pic>
      <p:sp>
        <p:nvSpPr>
          <p:cNvPr id="4" name="Text Box 3"/>
          <p:cNvSpPr txBox="1">
            <a:spLocks noChangeArrowheads="1"/>
          </p:cNvSpPr>
          <p:nvPr/>
        </p:nvSpPr>
        <p:spPr bwMode="auto">
          <a:xfrm>
            <a:off x="304800" y="330200"/>
            <a:ext cx="8839200" cy="646331"/>
          </a:xfrm>
          <a:prstGeom prst="rect">
            <a:avLst/>
          </a:prstGeom>
          <a:noFill/>
          <a:ln w="9525">
            <a:noFill/>
            <a:miter lim="800000"/>
            <a:headEnd/>
            <a:tailEnd/>
          </a:ln>
        </p:spPr>
        <p:txBody>
          <a:bodyPr>
            <a:spAutoFit/>
          </a:bodyPr>
          <a:lstStyle/>
          <a:p>
            <a:pPr fontAlgn="base">
              <a:spcBef>
                <a:spcPct val="50000"/>
              </a:spcBef>
              <a:spcAft>
                <a:spcPct val="0"/>
              </a:spcAft>
            </a:pPr>
            <a:r>
              <a:rPr lang="en-US" sz="3600" b="1" dirty="0" smtClean="0">
                <a:solidFill>
                  <a:srgbClr val="FFFFFF"/>
                </a:solidFill>
              </a:rPr>
              <a:t>Climate Change Forecast </a:t>
            </a:r>
            <a:endParaRPr lang="en-US" sz="3600" b="1" dirty="0">
              <a:solidFill>
                <a:srgbClr val="000000"/>
              </a:solidFill>
            </a:endParaRPr>
          </a:p>
        </p:txBody>
      </p:sp>
    </p:spTree>
    <p:extLst>
      <p:ext uri="{BB962C8B-B14F-4D97-AF65-F5344CB8AC3E}">
        <p14:creationId xmlns:p14="http://schemas.microsoft.com/office/powerpoint/2010/main" val="28503267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58881" y="0"/>
            <a:ext cx="8991600" cy="2046714"/>
          </a:xfrm>
          <a:prstGeom prst="rect">
            <a:avLst/>
          </a:prstGeom>
          <a:noFill/>
          <a:ln w="9525">
            <a:noFill/>
            <a:miter lim="800000"/>
            <a:headEnd/>
            <a:tailEnd/>
          </a:ln>
        </p:spPr>
        <p:txBody>
          <a:bodyPr wrap="square">
            <a:spAutoFit/>
          </a:bodyPr>
          <a:lstStyle/>
          <a:p>
            <a:pPr algn="ctr" fontAlgn="base">
              <a:spcBef>
                <a:spcPts val="600"/>
              </a:spcBef>
              <a:spcAft>
                <a:spcPct val="0"/>
              </a:spcAft>
            </a:pPr>
            <a:r>
              <a:rPr lang="en-US" sz="3600" b="1" dirty="0" smtClean="0">
                <a:solidFill>
                  <a:srgbClr val="FFFFFF"/>
                </a:solidFill>
              </a:rPr>
              <a:t>Climate Change Scenario Results</a:t>
            </a:r>
          </a:p>
          <a:p>
            <a:pPr algn="ctr" fontAlgn="base">
              <a:spcBef>
                <a:spcPts val="600"/>
              </a:spcBef>
              <a:spcAft>
                <a:spcPct val="0"/>
              </a:spcAft>
            </a:pPr>
            <a:r>
              <a:rPr lang="en-US" sz="3200" b="1" dirty="0" smtClean="0">
                <a:solidFill>
                  <a:srgbClr val="FFFFFF"/>
                </a:solidFill>
              </a:rPr>
              <a:t>Average April 1 TWSA (MAF)</a:t>
            </a:r>
          </a:p>
          <a:p>
            <a:pPr fontAlgn="base">
              <a:spcBef>
                <a:spcPct val="50000"/>
              </a:spcBef>
              <a:spcAft>
                <a:spcPct val="0"/>
              </a:spcAft>
            </a:pPr>
            <a:endParaRPr lang="en-US" sz="3600" b="1" dirty="0">
              <a:solidFill>
                <a:srgbClr val="000000"/>
              </a:solidFill>
            </a:endParaRPr>
          </a:p>
        </p:txBody>
      </p:sp>
      <p:graphicFrame>
        <p:nvGraphicFramePr>
          <p:cNvPr id="6" name="Chart 5"/>
          <p:cNvGraphicFramePr/>
          <p:nvPr/>
        </p:nvGraphicFramePr>
        <p:xfrm>
          <a:off x="914400" y="1219200"/>
          <a:ext cx="7162800" cy="4648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375499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152400" y="1"/>
            <a:ext cx="9144000" cy="2123658"/>
          </a:xfrm>
          <a:prstGeom prst="rect">
            <a:avLst/>
          </a:prstGeom>
          <a:noFill/>
          <a:ln w="9525">
            <a:noFill/>
            <a:miter lim="800000"/>
            <a:headEnd/>
            <a:tailEnd/>
          </a:ln>
        </p:spPr>
        <p:txBody>
          <a:bodyPr wrap="square">
            <a:spAutoFit/>
          </a:bodyPr>
          <a:lstStyle/>
          <a:p>
            <a:pPr fontAlgn="base">
              <a:spcBef>
                <a:spcPts val="600"/>
              </a:spcBef>
              <a:spcAft>
                <a:spcPct val="0"/>
              </a:spcAft>
            </a:pPr>
            <a:r>
              <a:rPr lang="en-US" sz="3600" b="1" dirty="0" smtClean="0">
                <a:solidFill>
                  <a:srgbClr val="FFFFFF"/>
                </a:solidFill>
              </a:rPr>
              <a:t>Climate Change Scenario Results</a:t>
            </a:r>
          </a:p>
          <a:p>
            <a:pPr fontAlgn="base">
              <a:spcBef>
                <a:spcPts val="600"/>
              </a:spcBef>
              <a:spcAft>
                <a:spcPct val="0"/>
              </a:spcAft>
            </a:pPr>
            <a:r>
              <a:rPr lang="en-US" sz="3200" b="1" dirty="0" smtClean="0">
                <a:solidFill>
                  <a:srgbClr val="FFFFFF"/>
                </a:solidFill>
              </a:rPr>
              <a:t>Average Irrigation Proration Level</a:t>
            </a:r>
          </a:p>
          <a:p>
            <a:pPr fontAlgn="base">
              <a:spcBef>
                <a:spcPct val="50000"/>
              </a:spcBef>
              <a:spcAft>
                <a:spcPct val="0"/>
              </a:spcAft>
            </a:pPr>
            <a:endParaRPr lang="en-US" sz="3600" b="1" dirty="0">
              <a:solidFill>
                <a:srgbClr val="000000"/>
              </a:solidFill>
            </a:endParaRPr>
          </a:p>
        </p:txBody>
      </p:sp>
      <p:graphicFrame>
        <p:nvGraphicFramePr>
          <p:cNvPr id="4" name="Chart 3"/>
          <p:cNvGraphicFramePr/>
          <p:nvPr/>
        </p:nvGraphicFramePr>
        <p:xfrm>
          <a:off x="838200" y="1295400"/>
          <a:ext cx="70104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644529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069" y="165293"/>
            <a:ext cx="8153400" cy="1069675"/>
          </a:xfrm>
        </p:spPr>
        <p:txBody>
          <a:bodyPr>
            <a:noAutofit/>
          </a:bodyPr>
          <a:lstStyle/>
          <a:p>
            <a:r>
              <a:rPr lang="en-US" dirty="0" smtClean="0">
                <a:solidFill>
                  <a:prstClr val="black"/>
                </a:solidFill>
              </a:rPr>
              <a:t>Ongoing Projects</a:t>
            </a:r>
            <a:br>
              <a:rPr lang="en-US" dirty="0" smtClean="0">
                <a:solidFill>
                  <a:prstClr val="black"/>
                </a:solidFill>
              </a:rPr>
            </a:br>
            <a:endParaRPr lang="en-US" dirty="0"/>
          </a:p>
        </p:txBody>
      </p:sp>
      <p:sp>
        <p:nvSpPr>
          <p:cNvPr id="4" name="Text Placeholder 3"/>
          <p:cNvSpPr>
            <a:spLocks noGrp="1"/>
          </p:cNvSpPr>
          <p:nvPr>
            <p:ph type="body" sz="quarter" idx="12"/>
          </p:nvPr>
        </p:nvSpPr>
        <p:spPr/>
        <p:txBody>
          <a:bodyPr/>
          <a:lstStyle/>
          <a:p>
            <a:endParaRPr lang="en-US" dirty="0"/>
          </a:p>
        </p:txBody>
      </p:sp>
      <p:sp>
        <p:nvSpPr>
          <p:cNvPr id="5" name="Rectangle 3"/>
          <p:cNvSpPr txBox="1">
            <a:spLocks noChangeArrowheads="1"/>
          </p:cNvSpPr>
          <p:nvPr/>
        </p:nvSpPr>
        <p:spPr bwMode="auto">
          <a:xfrm>
            <a:off x="943544" y="711837"/>
            <a:ext cx="8200456" cy="56318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2000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20000"/>
              </a:spcAft>
              <a:buChar char="–"/>
              <a:defRPr sz="2800">
                <a:solidFill>
                  <a:schemeClr val="bg1"/>
                </a:solidFill>
                <a:latin typeface="+mn-lt"/>
              </a:defRPr>
            </a:lvl2pPr>
            <a:lvl3pPr marL="1143000" indent="-228600" algn="l" rtl="0" eaLnBrk="0" fontAlgn="base" hangingPunct="0">
              <a:spcBef>
                <a:spcPct val="20000"/>
              </a:spcBef>
              <a:spcAft>
                <a:spcPct val="20000"/>
              </a:spcAft>
              <a:buChar char="•"/>
              <a:defRPr sz="2400">
                <a:solidFill>
                  <a:schemeClr val="bg1"/>
                </a:solidFill>
                <a:latin typeface="+mn-lt"/>
              </a:defRPr>
            </a:lvl3pPr>
            <a:lvl4pPr marL="1600200" indent="-228600" algn="l" rtl="0" eaLnBrk="0" fontAlgn="base" hangingPunct="0">
              <a:spcBef>
                <a:spcPct val="20000"/>
              </a:spcBef>
              <a:spcAft>
                <a:spcPct val="20000"/>
              </a:spcAft>
              <a:buChar char="–"/>
              <a:defRPr sz="2000">
                <a:solidFill>
                  <a:schemeClr val="bg1"/>
                </a:solidFill>
                <a:latin typeface="+mn-lt"/>
              </a:defRPr>
            </a:lvl4pPr>
            <a:lvl5pPr marL="2057400" indent="-228600" algn="l" rtl="0" eaLnBrk="0" fontAlgn="base" hangingPunct="0">
              <a:spcBef>
                <a:spcPct val="20000"/>
              </a:spcBef>
              <a:spcAft>
                <a:spcPct val="20000"/>
              </a:spcAft>
              <a:buChar char="»"/>
              <a:defRPr sz="2000">
                <a:solidFill>
                  <a:schemeClr val="bg1"/>
                </a:solidFill>
                <a:latin typeface="+mn-lt"/>
              </a:defRPr>
            </a:lvl5pPr>
            <a:lvl6pPr marL="2514600" indent="-228600" algn="l" rtl="0" fontAlgn="base">
              <a:spcBef>
                <a:spcPct val="20000"/>
              </a:spcBef>
              <a:spcAft>
                <a:spcPct val="20000"/>
              </a:spcAft>
              <a:buChar char="»"/>
              <a:defRPr sz="2000">
                <a:solidFill>
                  <a:schemeClr val="bg1"/>
                </a:solidFill>
                <a:latin typeface="+mn-lt"/>
              </a:defRPr>
            </a:lvl6pPr>
            <a:lvl7pPr marL="2971800" indent="-228600" algn="l" rtl="0" fontAlgn="base">
              <a:spcBef>
                <a:spcPct val="20000"/>
              </a:spcBef>
              <a:spcAft>
                <a:spcPct val="20000"/>
              </a:spcAft>
              <a:buChar char="»"/>
              <a:defRPr sz="2000">
                <a:solidFill>
                  <a:schemeClr val="bg1"/>
                </a:solidFill>
                <a:latin typeface="+mn-lt"/>
              </a:defRPr>
            </a:lvl7pPr>
            <a:lvl8pPr marL="3429000" indent="-228600" algn="l" rtl="0" fontAlgn="base">
              <a:spcBef>
                <a:spcPct val="20000"/>
              </a:spcBef>
              <a:spcAft>
                <a:spcPct val="20000"/>
              </a:spcAft>
              <a:buChar char="»"/>
              <a:defRPr sz="2000">
                <a:solidFill>
                  <a:schemeClr val="bg1"/>
                </a:solidFill>
                <a:latin typeface="+mn-lt"/>
              </a:defRPr>
            </a:lvl8pPr>
            <a:lvl9pPr marL="3886200" indent="-228600" algn="l" rtl="0" fontAlgn="base">
              <a:spcBef>
                <a:spcPct val="20000"/>
              </a:spcBef>
              <a:spcAft>
                <a:spcPct val="20000"/>
              </a:spcAft>
              <a:buChar char="»"/>
              <a:defRPr sz="2000">
                <a:solidFill>
                  <a:schemeClr val="bg1"/>
                </a:solidFill>
                <a:latin typeface="+mn-lt"/>
              </a:defRPr>
            </a:lvl9pPr>
          </a:lstStyle>
          <a:p>
            <a:pPr marL="457200" indent="-228600" eaLnBrk="1" hangingPunct="1">
              <a:spcBef>
                <a:spcPts val="600"/>
              </a:spcBef>
              <a:spcAft>
                <a:spcPts val="0"/>
              </a:spcAft>
              <a:buClr>
                <a:srgbClr val="607F7A"/>
              </a:buClr>
              <a:defRPr/>
            </a:pPr>
            <a:r>
              <a:rPr lang="en-US" sz="2000" kern="0" dirty="0">
                <a:solidFill>
                  <a:prstClr val="black"/>
                </a:solidFill>
                <a:latin typeface="Arial"/>
              </a:rPr>
              <a:t>Kachess Drought Relief Pumping Plant</a:t>
            </a:r>
          </a:p>
          <a:p>
            <a:pPr marL="457200" indent="-228600" eaLnBrk="1" hangingPunct="1">
              <a:spcBef>
                <a:spcPts val="600"/>
              </a:spcBef>
              <a:spcAft>
                <a:spcPts val="0"/>
              </a:spcAft>
              <a:buClr>
                <a:srgbClr val="607F7A"/>
              </a:buClr>
              <a:defRPr/>
            </a:pPr>
            <a:r>
              <a:rPr lang="en-US" sz="2000" kern="0" dirty="0">
                <a:solidFill>
                  <a:prstClr val="black"/>
                </a:solidFill>
                <a:latin typeface="Arial"/>
              </a:rPr>
              <a:t>Keechelus-to-Kachess Conveyance</a:t>
            </a:r>
          </a:p>
          <a:p>
            <a:pPr marL="457200" indent="-228600" eaLnBrk="1" hangingPunct="1">
              <a:spcBef>
                <a:spcPts val="600"/>
              </a:spcBef>
              <a:spcAft>
                <a:spcPts val="0"/>
              </a:spcAft>
              <a:buClr>
                <a:srgbClr val="607F7A"/>
              </a:buClr>
              <a:defRPr/>
            </a:pPr>
            <a:r>
              <a:rPr lang="en-US" sz="2000" kern="0" dirty="0">
                <a:solidFill>
                  <a:prstClr val="black"/>
                </a:solidFill>
                <a:latin typeface="Arial"/>
              </a:rPr>
              <a:t>Bull Trout Enhancement</a:t>
            </a:r>
          </a:p>
          <a:p>
            <a:pPr marL="457200" indent="-228600" eaLnBrk="1" hangingPunct="1">
              <a:spcBef>
                <a:spcPts val="600"/>
              </a:spcBef>
              <a:spcAft>
                <a:spcPts val="0"/>
              </a:spcAft>
              <a:buClr>
                <a:srgbClr val="607F7A"/>
              </a:buClr>
              <a:defRPr/>
            </a:pPr>
            <a:r>
              <a:rPr lang="en-US" sz="2000" kern="0" dirty="0">
                <a:solidFill>
                  <a:prstClr val="black"/>
                </a:solidFill>
                <a:latin typeface="Arial"/>
              </a:rPr>
              <a:t>Wymer Dam and Reservoir</a:t>
            </a:r>
          </a:p>
          <a:p>
            <a:pPr marL="457200" indent="-228600" eaLnBrk="1" hangingPunct="1">
              <a:spcBef>
                <a:spcPts val="600"/>
              </a:spcBef>
              <a:spcAft>
                <a:spcPts val="0"/>
              </a:spcAft>
              <a:buClr>
                <a:srgbClr val="607F7A"/>
              </a:buClr>
              <a:defRPr/>
            </a:pPr>
            <a:r>
              <a:rPr lang="en-US" sz="2000" kern="0" dirty="0">
                <a:solidFill>
                  <a:prstClr val="black"/>
                </a:solidFill>
                <a:latin typeface="Arial"/>
              </a:rPr>
              <a:t>Bumping Dam </a:t>
            </a:r>
            <a:r>
              <a:rPr lang="en-US" sz="2000" kern="0" dirty="0" smtClean="0">
                <a:solidFill>
                  <a:prstClr val="black"/>
                </a:solidFill>
                <a:latin typeface="Arial"/>
              </a:rPr>
              <a:t>and Reservoir </a:t>
            </a:r>
            <a:r>
              <a:rPr lang="en-US" sz="2000" kern="0" dirty="0">
                <a:solidFill>
                  <a:prstClr val="black"/>
                </a:solidFill>
                <a:latin typeface="Arial"/>
              </a:rPr>
              <a:t>Enlargement</a:t>
            </a:r>
          </a:p>
          <a:p>
            <a:pPr marL="457200" indent="-228600" eaLnBrk="1" hangingPunct="1">
              <a:spcBef>
                <a:spcPts val="600"/>
              </a:spcBef>
              <a:spcAft>
                <a:spcPts val="0"/>
              </a:spcAft>
              <a:buClr>
                <a:srgbClr val="607F7A"/>
              </a:buClr>
              <a:defRPr/>
            </a:pPr>
            <a:r>
              <a:rPr lang="en-US" sz="2000" kern="0" dirty="0">
                <a:solidFill>
                  <a:prstClr val="black"/>
                </a:solidFill>
                <a:latin typeface="Arial"/>
              </a:rPr>
              <a:t>Cle Elum Pool Raise</a:t>
            </a:r>
          </a:p>
          <a:p>
            <a:pPr marL="457200" indent="-228600" eaLnBrk="1" hangingPunct="1">
              <a:spcBef>
                <a:spcPts val="600"/>
              </a:spcBef>
              <a:spcAft>
                <a:spcPts val="0"/>
              </a:spcAft>
              <a:buClr>
                <a:srgbClr val="607F7A"/>
              </a:buClr>
              <a:defRPr/>
            </a:pPr>
            <a:r>
              <a:rPr lang="en-US" sz="2000" kern="0" dirty="0">
                <a:solidFill>
                  <a:prstClr val="black"/>
                </a:solidFill>
                <a:latin typeface="Arial"/>
              </a:rPr>
              <a:t>Cle Elum Dam Fish Passage Facilities</a:t>
            </a:r>
          </a:p>
          <a:p>
            <a:pPr marL="457200" indent="-228600" eaLnBrk="1" hangingPunct="1">
              <a:spcBef>
                <a:spcPts val="600"/>
              </a:spcBef>
              <a:spcAft>
                <a:spcPts val="0"/>
              </a:spcAft>
              <a:buClr>
                <a:srgbClr val="607F7A"/>
              </a:buClr>
              <a:defRPr/>
            </a:pPr>
            <a:r>
              <a:rPr lang="en-US" sz="2000" kern="0" dirty="0">
                <a:solidFill>
                  <a:prstClr val="black"/>
                </a:solidFill>
                <a:latin typeface="Arial"/>
              </a:rPr>
              <a:t>Tieton Dam Fish Passage Facilities Study</a:t>
            </a:r>
          </a:p>
          <a:p>
            <a:pPr marL="457200" indent="-228600" eaLnBrk="1" hangingPunct="1">
              <a:spcBef>
                <a:spcPts val="600"/>
              </a:spcBef>
              <a:spcAft>
                <a:spcPts val="0"/>
              </a:spcAft>
              <a:buClr>
                <a:srgbClr val="607F7A"/>
              </a:buClr>
              <a:defRPr/>
            </a:pPr>
            <a:r>
              <a:rPr lang="en-US" sz="2000" kern="0" dirty="0">
                <a:solidFill>
                  <a:prstClr val="black"/>
                </a:solidFill>
                <a:latin typeface="Arial"/>
              </a:rPr>
              <a:t>Clear Lake Dam Fish Passage</a:t>
            </a:r>
          </a:p>
          <a:p>
            <a:pPr marL="457200" indent="-228600" eaLnBrk="1" hangingPunct="1">
              <a:spcBef>
                <a:spcPts val="600"/>
              </a:spcBef>
              <a:spcAft>
                <a:spcPts val="0"/>
              </a:spcAft>
              <a:buClr>
                <a:srgbClr val="607F7A"/>
              </a:buClr>
              <a:defRPr/>
            </a:pPr>
            <a:r>
              <a:rPr lang="en-US" sz="2000" kern="0" dirty="0">
                <a:solidFill>
                  <a:prstClr val="black"/>
                </a:solidFill>
                <a:latin typeface="Arial"/>
              </a:rPr>
              <a:t>Groundwater Storage – Basinwide Analysis</a:t>
            </a:r>
          </a:p>
          <a:p>
            <a:pPr marL="457200" indent="-228600" eaLnBrk="1" hangingPunct="1">
              <a:spcBef>
                <a:spcPts val="600"/>
              </a:spcBef>
              <a:spcAft>
                <a:spcPts val="0"/>
              </a:spcAft>
              <a:buClr>
                <a:srgbClr val="607F7A"/>
              </a:buClr>
              <a:defRPr/>
            </a:pPr>
            <a:r>
              <a:rPr lang="en-US" sz="2000" kern="0" dirty="0">
                <a:solidFill>
                  <a:prstClr val="black"/>
                </a:solidFill>
                <a:latin typeface="Arial"/>
              </a:rPr>
              <a:t>Groundwater Storage – City of Yakima Aquifer Storage </a:t>
            </a:r>
            <a:r>
              <a:rPr lang="en-US" sz="2000" kern="0" dirty="0" smtClean="0">
                <a:solidFill>
                  <a:prstClr val="black"/>
                </a:solidFill>
                <a:latin typeface="Arial"/>
              </a:rPr>
              <a:t>and </a:t>
            </a:r>
            <a:r>
              <a:rPr lang="en-US" sz="2000" kern="0" dirty="0">
                <a:solidFill>
                  <a:prstClr val="black"/>
                </a:solidFill>
                <a:latin typeface="Arial"/>
              </a:rPr>
              <a:t>Recovery (ASR)</a:t>
            </a:r>
          </a:p>
          <a:p>
            <a:pPr marL="457200" indent="-228600" eaLnBrk="1" hangingPunct="1">
              <a:spcBef>
                <a:spcPts val="600"/>
              </a:spcBef>
              <a:spcAft>
                <a:spcPts val="0"/>
              </a:spcAft>
              <a:buClr>
                <a:srgbClr val="607F7A"/>
              </a:buClr>
              <a:defRPr/>
            </a:pPr>
            <a:r>
              <a:rPr lang="en-US" sz="2000" kern="0" dirty="0">
                <a:solidFill>
                  <a:prstClr val="black"/>
                </a:solidFill>
                <a:latin typeface="Arial"/>
              </a:rPr>
              <a:t>Manastash Creek Conservation </a:t>
            </a:r>
            <a:r>
              <a:rPr lang="en-US" sz="2000" kern="0" dirty="0" smtClean="0">
                <a:solidFill>
                  <a:prstClr val="black"/>
                </a:solidFill>
                <a:latin typeface="Arial"/>
              </a:rPr>
              <a:t>and Tributary </a:t>
            </a:r>
            <a:r>
              <a:rPr lang="en-US" sz="2000" kern="0" dirty="0">
                <a:solidFill>
                  <a:prstClr val="black"/>
                </a:solidFill>
                <a:latin typeface="Arial"/>
              </a:rPr>
              <a:t>Enhancement</a:t>
            </a:r>
          </a:p>
          <a:p>
            <a:pPr marL="457200" indent="-228600" eaLnBrk="1" hangingPunct="1">
              <a:spcBef>
                <a:spcPts val="600"/>
              </a:spcBef>
              <a:spcAft>
                <a:spcPts val="0"/>
              </a:spcAft>
              <a:buClr>
                <a:srgbClr val="607F7A"/>
              </a:buClr>
              <a:defRPr/>
            </a:pPr>
            <a:r>
              <a:rPr lang="en-US" sz="2000" kern="0" dirty="0">
                <a:solidFill>
                  <a:prstClr val="black"/>
                </a:solidFill>
                <a:latin typeface="Arial"/>
              </a:rPr>
              <a:t>Habitat Enhancement and Agricultural Conservation Projects</a:t>
            </a:r>
          </a:p>
          <a:p>
            <a:pPr marL="457200" indent="-228600" eaLnBrk="1" hangingPunct="1">
              <a:spcBef>
                <a:spcPts val="600"/>
              </a:spcBef>
              <a:spcAft>
                <a:spcPts val="0"/>
              </a:spcAft>
              <a:buClr>
                <a:srgbClr val="607F7A"/>
              </a:buClr>
              <a:defRPr/>
            </a:pPr>
            <a:r>
              <a:rPr lang="en-US" sz="2000" kern="0" dirty="0">
                <a:solidFill>
                  <a:prstClr val="black"/>
                </a:solidFill>
                <a:latin typeface="Arial"/>
              </a:rPr>
              <a:t>Teanaway Community Forest</a:t>
            </a:r>
          </a:p>
          <a:p>
            <a:pPr eaLnBrk="1" hangingPunct="1">
              <a:defRPr/>
            </a:pPr>
            <a:endParaRPr lang="en-US" sz="2000" kern="0" dirty="0" smtClean="0">
              <a:solidFill>
                <a:prstClr val="black"/>
              </a:solidFill>
              <a:latin typeface="Arial"/>
            </a:endParaRPr>
          </a:p>
        </p:txBody>
      </p:sp>
    </p:spTree>
    <p:extLst>
      <p:ext uri="{BB962C8B-B14F-4D97-AF65-F5344CB8AC3E}">
        <p14:creationId xmlns:p14="http://schemas.microsoft.com/office/powerpoint/2010/main" val="21657823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Accomplishments 2013-2015</a:t>
            </a:r>
            <a:endParaRPr lang="en-US" b="1" dirty="0"/>
          </a:p>
        </p:txBody>
      </p:sp>
      <p:pic>
        <p:nvPicPr>
          <p:cNvPr id="27" name="Picture 26" descr="wavesgraphcompletion2.jpg"/>
          <p:cNvPicPr>
            <a:picLocks noChangeAspect="1"/>
          </p:cNvPicPr>
          <p:nvPr/>
        </p:nvPicPr>
        <p:blipFill>
          <a:blip r:embed="rId2" cstate="print"/>
          <a:stretch>
            <a:fillRect/>
          </a:stretch>
        </p:blipFill>
        <p:spPr>
          <a:xfrm>
            <a:off x="1755398" y="920031"/>
            <a:ext cx="6576558" cy="5109503"/>
          </a:xfrm>
          <a:prstGeom prst="rect">
            <a:avLst/>
          </a:prstGeom>
        </p:spPr>
      </p:pic>
    </p:spTree>
    <p:extLst>
      <p:ext uri="{BB962C8B-B14F-4D97-AF65-F5344CB8AC3E}">
        <p14:creationId xmlns:p14="http://schemas.microsoft.com/office/powerpoint/2010/main" val="25929322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Accomplishments 2013-2015</a:t>
            </a:r>
          </a:p>
        </p:txBody>
      </p:sp>
      <p:pic>
        <p:nvPicPr>
          <p:cNvPr id="4" name="Picture 3" descr="TeanawayGraph.jpg"/>
          <p:cNvPicPr>
            <a:picLocks noChangeAspect="1"/>
          </p:cNvPicPr>
          <p:nvPr/>
        </p:nvPicPr>
        <p:blipFill>
          <a:blip r:embed="rId2" cstate="print"/>
          <a:stretch>
            <a:fillRect/>
          </a:stretch>
        </p:blipFill>
        <p:spPr>
          <a:xfrm>
            <a:off x="1752600" y="1066800"/>
            <a:ext cx="6522720" cy="1207008"/>
          </a:xfrm>
          <a:prstGeom prst="rect">
            <a:avLst/>
          </a:prstGeom>
        </p:spPr>
      </p:pic>
      <p:pic>
        <p:nvPicPr>
          <p:cNvPr id="7" name="Picture 6" descr="BumpingForest.jpg"/>
          <p:cNvPicPr>
            <a:picLocks noChangeAspect="1"/>
          </p:cNvPicPr>
          <p:nvPr/>
        </p:nvPicPr>
        <p:blipFill>
          <a:blip r:embed="rId3" cstate="print"/>
          <a:stretch>
            <a:fillRect/>
          </a:stretch>
        </p:blipFill>
        <p:spPr>
          <a:xfrm>
            <a:off x="1676400" y="2438400"/>
            <a:ext cx="6781800" cy="3581400"/>
          </a:xfrm>
          <a:prstGeom prst="rect">
            <a:avLst/>
          </a:prstGeom>
        </p:spPr>
      </p:pic>
    </p:spTree>
    <p:extLst>
      <p:ext uri="{BB962C8B-B14F-4D97-AF65-F5344CB8AC3E}">
        <p14:creationId xmlns:p14="http://schemas.microsoft.com/office/powerpoint/2010/main" val="26476878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lvl="0">
              <a:buClr>
                <a:srgbClr val="355C57"/>
              </a:buClr>
            </a:pPr>
            <a:r>
              <a:rPr lang="en-US" dirty="0" smtClean="0">
                <a:solidFill>
                  <a:prstClr val="black"/>
                </a:solidFill>
              </a:rPr>
              <a:t>Integrated Plan Background and Overview</a:t>
            </a:r>
          </a:p>
          <a:p>
            <a:pPr lvl="0">
              <a:buClr>
                <a:srgbClr val="355C57"/>
              </a:buClr>
            </a:pPr>
            <a:r>
              <a:rPr lang="en-US" dirty="0" err="1" smtClean="0">
                <a:solidFill>
                  <a:prstClr val="black"/>
                </a:solidFill>
              </a:rPr>
              <a:t>Teanaway</a:t>
            </a:r>
            <a:r>
              <a:rPr lang="en-US" dirty="0" smtClean="0">
                <a:solidFill>
                  <a:prstClr val="black"/>
                </a:solidFill>
              </a:rPr>
              <a:t> Community Forest</a:t>
            </a:r>
          </a:p>
          <a:p>
            <a:pPr lvl="0">
              <a:buClr>
                <a:srgbClr val="355C57"/>
              </a:buClr>
            </a:pPr>
            <a:r>
              <a:rPr lang="en-US" dirty="0" smtClean="0">
                <a:solidFill>
                  <a:prstClr val="black"/>
                </a:solidFill>
              </a:rPr>
              <a:t>Habitat/Watershed Protection and Enhancement</a:t>
            </a:r>
            <a:endParaRPr lang="en-US" dirty="0">
              <a:solidFill>
                <a:prstClr val="black"/>
              </a:solidFill>
            </a:endParaRPr>
          </a:p>
          <a:p>
            <a:pPr>
              <a:buClr>
                <a:srgbClr val="355C57"/>
              </a:buClr>
            </a:pPr>
            <a:r>
              <a:rPr lang="en-US" dirty="0" smtClean="0">
                <a:solidFill>
                  <a:prstClr val="black"/>
                </a:solidFill>
              </a:rPr>
              <a:t>Enhanced Water Conservation</a:t>
            </a:r>
          </a:p>
          <a:p>
            <a:r>
              <a:rPr lang="en-US" dirty="0" smtClean="0"/>
              <a:t>Current </a:t>
            </a:r>
            <a:r>
              <a:rPr lang="en-US" dirty="0"/>
              <a:t>Status of </a:t>
            </a:r>
            <a:r>
              <a:rPr lang="en-US" dirty="0" smtClean="0"/>
              <a:t>Initial Development Phase	</a:t>
            </a:r>
            <a:endParaRPr lang="en-US" dirty="0"/>
          </a:p>
          <a:p>
            <a:r>
              <a:rPr lang="en-US" dirty="0" smtClean="0"/>
              <a:t>Schedule</a:t>
            </a:r>
          </a:p>
          <a:p>
            <a:pPr marL="0" indent="0">
              <a:buNone/>
            </a:pPr>
            <a:endParaRPr lang="en-US" dirty="0"/>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083080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dirty="0"/>
          </a:p>
        </p:txBody>
      </p:sp>
      <p:sp>
        <p:nvSpPr>
          <p:cNvPr id="3" name="Title 2"/>
          <p:cNvSpPr>
            <a:spLocks noGrp="1"/>
          </p:cNvSpPr>
          <p:nvPr>
            <p:ph type="title"/>
          </p:nvPr>
        </p:nvSpPr>
        <p:spPr>
          <a:xfrm>
            <a:off x="76200" y="2416067"/>
            <a:ext cx="4419600" cy="1387365"/>
          </a:xfrm>
        </p:spPr>
        <p:txBody>
          <a:bodyPr>
            <a:noAutofit/>
          </a:bodyPr>
          <a:lstStyle/>
          <a:p>
            <a:r>
              <a:rPr lang="en-US" spc="-100" dirty="0" smtClean="0"/>
              <a:t>Structural and Operational Changes</a:t>
            </a:r>
            <a:endParaRPr lang="en-US" spc="-100" dirty="0"/>
          </a:p>
        </p:txBody>
      </p:sp>
    </p:spTree>
    <p:extLst>
      <p:ext uri="{BB962C8B-B14F-4D97-AF65-F5344CB8AC3E}">
        <p14:creationId xmlns:p14="http://schemas.microsoft.com/office/powerpoint/2010/main" val="6965953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4288"/>
            <a:ext cx="8153400" cy="837258"/>
          </a:xfrm>
        </p:spPr>
        <p:txBody>
          <a:bodyPr>
            <a:normAutofit/>
          </a:bodyPr>
          <a:lstStyle/>
          <a:p>
            <a:r>
              <a:rPr lang="en-US" dirty="0" smtClean="0"/>
              <a:t>Structural &amp; Operational Changes</a:t>
            </a:r>
            <a:endParaRPr lang="en-US" dirty="0"/>
          </a:p>
        </p:txBody>
      </p:sp>
      <p:sp>
        <p:nvSpPr>
          <p:cNvPr id="3" name="Content Placeholder 2"/>
          <p:cNvSpPr>
            <a:spLocks noGrp="1"/>
          </p:cNvSpPr>
          <p:nvPr>
            <p:ph idx="1"/>
          </p:nvPr>
        </p:nvSpPr>
        <p:spPr>
          <a:xfrm>
            <a:off x="990600" y="1008995"/>
            <a:ext cx="8153400" cy="5255173"/>
          </a:xfrm>
        </p:spPr>
        <p:txBody>
          <a:bodyPr>
            <a:normAutofit/>
          </a:bodyPr>
          <a:lstStyle/>
          <a:p>
            <a:r>
              <a:rPr lang="en-US" sz="2400" dirty="0" smtClean="0"/>
              <a:t>Raise </a:t>
            </a:r>
            <a:r>
              <a:rPr lang="en-US" sz="2400" dirty="0"/>
              <a:t>the Cle Elum Pool by </a:t>
            </a:r>
            <a:r>
              <a:rPr lang="en-US" sz="2400" dirty="0" smtClean="0"/>
              <a:t>3 feet, adding 14,600 acre-feet to storage </a:t>
            </a:r>
          </a:p>
          <a:p>
            <a:pPr marL="685800" lvl="1"/>
            <a:r>
              <a:rPr lang="en-US" sz="2000" b="1" dirty="0" smtClean="0"/>
              <a:t>Final EIS released</a:t>
            </a:r>
          </a:p>
          <a:p>
            <a:pPr marL="685800" lvl="1"/>
            <a:r>
              <a:rPr lang="en-US" sz="2000" b="1" dirty="0" smtClean="0"/>
              <a:t>Radial gate modification design complete</a:t>
            </a:r>
          </a:p>
          <a:p>
            <a:pPr marL="685800" lvl="1"/>
            <a:r>
              <a:rPr lang="en-US" sz="2000" b="1" dirty="0" smtClean="0"/>
              <a:t>Construction could begin Fall 2015, contingent on completion of environmental compliance and funding</a:t>
            </a:r>
            <a:r>
              <a:rPr lang="en-US" sz="2000" dirty="0" smtClean="0"/>
              <a:t>.</a:t>
            </a:r>
            <a:endParaRPr lang="en-US" sz="2000" dirty="0" smtClean="0">
              <a:solidFill>
                <a:schemeClr val="accent2">
                  <a:lumMod val="60000"/>
                  <a:lumOff val="40000"/>
                </a:schemeClr>
              </a:solidFill>
            </a:endParaRPr>
          </a:p>
          <a:p>
            <a:r>
              <a:rPr lang="en-US" sz="2400" dirty="0" smtClean="0"/>
              <a:t>Modify Kittitas Reclamation District canals for efficiency savings</a:t>
            </a:r>
          </a:p>
          <a:p>
            <a:pPr marL="685800" lvl="1"/>
            <a:r>
              <a:rPr lang="en-US" sz="2000" b="1" dirty="0" smtClean="0"/>
              <a:t>Manastash Creek Restoration - construction complete on Lateral 13.8 and project is operating successfully</a:t>
            </a:r>
          </a:p>
          <a:p>
            <a:pPr marL="685800" lvl="1"/>
            <a:r>
              <a:rPr lang="en-US" sz="2000" b="1" dirty="0" smtClean="0"/>
              <a:t>KRD working on developing other projects with coordination with NMFS and Yakama Nation</a:t>
            </a:r>
          </a:p>
          <a:p>
            <a:pPr marL="685800" lvl="1"/>
            <a:r>
              <a:rPr lang="en-US" sz="2000" b="1" dirty="0" smtClean="0"/>
              <a:t>Pilot project in process this year for tributary enhancement during drought year </a:t>
            </a:r>
            <a:endParaRPr lang="en-US" sz="2000" b="1" dirty="0"/>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4560025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175" y="233813"/>
            <a:ext cx="7810500" cy="837258"/>
          </a:xfrm>
        </p:spPr>
        <p:txBody>
          <a:bodyPr>
            <a:noAutofit/>
          </a:bodyPr>
          <a:lstStyle/>
          <a:p>
            <a:r>
              <a:rPr lang="en-US" dirty="0" smtClean="0"/>
              <a:t>Structural &amp; Operational Changes (</a:t>
            </a:r>
            <a:r>
              <a:rPr lang="en-US" dirty="0" err="1" smtClean="0"/>
              <a:t>con’t</a:t>
            </a:r>
            <a:r>
              <a:rPr lang="en-US" dirty="0"/>
              <a:t>)</a:t>
            </a:r>
          </a:p>
        </p:txBody>
      </p:sp>
      <p:sp>
        <p:nvSpPr>
          <p:cNvPr id="3" name="Content Placeholder 2"/>
          <p:cNvSpPr>
            <a:spLocks noGrp="1"/>
          </p:cNvSpPr>
          <p:nvPr>
            <p:ph idx="1"/>
          </p:nvPr>
        </p:nvSpPr>
        <p:spPr>
          <a:xfrm>
            <a:off x="990600" y="1374227"/>
            <a:ext cx="8153400" cy="5255173"/>
          </a:xfrm>
        </p:spPr>
        <p:txBody>
          <a:bodyPr>
            <a:normAutofit/>
          </a:bodyPr>
          <a:lstStyle/>
          <a:p>
            <a:r>
              <a:rPr lang="en-US" sz="2400" dirty="0"/>
              <a:t>Construct a pipeline from </a:t>
            </a:r>
            <a:r>
              <a:rPr lang="en-US" sz="2400" dirty="0" smtClean="0"/>
              <a:t>Keechelus </a:t>
            </a:r>
            <a:r>
              <a:rPr lang="en-US" sz="2400" dirty="0"/>
              <a:t>to </a:t>
            </a:r>
            <a:r>
              <a:rPr lang="en-US" sz="2400" dirty="0" smtClean="0"/>
              <a:t>Kachess </a:t>
            </a:r>
            <a:r>
              <a:rPr lang="en-US" sz="2400" dirty="0"/>
              <a:t>to reduce flows and improve habitat conditions during </a:t>
            </a:r>
            <a:r>
              <a:rPr lang="en-US" sz="2400" dirty="0" smtClean="0"/>
              <a:t>high-flow </a:t>
            </a:r>
            <a:r>
              <a:rPr lang="en-US" sz="2400" dirty="0"/>
              <a:t>releases below Keechelus and to provide more water storage in Lake Kachess for downstream </a:t>
            </a:r>
            <a:endParaRPr lang="en-US" sz="2400" dirty="0" smtClean="0"/>
          </a:p>
          <a:p>
            <a:pPr marL="742950" lvl="3" indent="-342900"/>
            <a:r>
              <a:rPr lang="en-US" b="1" dirty="0" smtClean="0">
                <a:solidFill>
                  <a:prstClr val="black"/>
                </a:solidFill>
              </a:rPr>
              <a:t>Draft </a:t>
            </a:r>
            <a:r>
              <a:rPr lang="en-US" b="1" dirty="0">
                <a:solidFill>
                  <a:prstClr val="black"/>
                </a:solidFill>
              </a:rPr>
              <a:t>EIS released to </a:t>
            </a:r>
            <a:r>
              <a:rPr lang="en-US" b="1" dirty="0" smtClean="0">
                <a:solidFill>
                  <a:prstClr val="black"/>
                </a:solidFill>
              </a:rPr>
              <a:t>public</a:t>
            </a:r>
          </a:p>
          <a:p>
            <a:pPr marL="742950" lvl="3" indent="-342900"/>
            <a:r>
              <a:rPr lang="en-US" b="1" dirty="0" smtClean="0">
                <a:solidFill>
                  <a:prstClr val="black"/>
                </a:solidFill>
              </a:rPr>
              <a:t>Feasibility </a:t>
            </a:r>
            <a:r>
              <a:rPr lang="en-US" b="1" dirty="0">
                <a:solidFill>
                  <a:prstClr val="black"/>
                </a:solidFill>
              </a:rPr>
              <a:t>study in </a:t>
            </a:r>
            <a:r>
              <a:rPr lang="en-US" b="1" dirty="0" smtClean="0">
                <a:solidFill>
                  <a:prstClr val="black"/>
                </a:solidFill>
              </a:rPr>
              <a:t>process</a:t>
            </a:r>
            <a:endParaRPr lang="en-US" dirty="0"/>
          </a:p>
          <a:p>
            <a:r>
              <a:rPr lang="en-US" sz="2400" dirty="0" smtClean="0"/>
              <a:t>Decrease </a:t>
            </a:r>
            <a:r>
              <a:rPr lang="en-US" sz="2400" dirty="0"/>
              <a:t>power generation at Roza Dam and Chandler Power </a:t>
            </a:r>
            <a:r>
              <a:rPr lang="en-US" sz="2400" dirty="0" smtClean="0"/>
              <a:t>Plants </a:t>
            </a:r>
            <a:r>
              <a:rPr lang="en-US" sz="2400" dirty="0"/>
              <a:t>to support outmigration of juvenile </a:t>
            </a:r>
            <a:r>
              <a:rPr lang="en-US" sz="2400" dirty="0" smtClean="0"/>
              <a:t>fish</a:t>
            </a:r>
          </a:p>
          <a:p>
            <a:pPr marL="685800" lvl="1"/>
            <a:r>
              <a:rPr lang="en-US" sz="2000" b="1" dirty="0" smtClean="0"/>
              <a:t>Chandler</a:t>
            </a:r>
            <a:endParaRPr lang="en-US" sz="2000" b="1" dirty="0"/>
          </a:p>
          <a:p>
            <a:pPr marL="1200150" lvl="2" indent="-342900">
              <a:buFont typeface="Wingdings" panose="05000000000000000000" pitchFamily="2" charset="2"/>
              <a:buChar char="ü"/>
            </a:pPr>
            <a:r>
              <a:rPr lang="en-US" sz="1800" b="1" dirty="0" smtClean="0"/>
              <a:t>Reviewing Chandler Pumping Plant electrification</a:t>
            </a:r>
          </a:p>
          <a:p>
            <a:pPr marL="685800" lvl="1"/>
            <a:r>
              <a:rPr lang="en-US" sz="2200" b="1" dirty="0" smtClean="0"/>
              <a:t>Roza</a:t>
            </a:r>
          </a:p>
          <a:p>
            <a:pPr marL="1200150" lvl="2" indent="-342900">
              <a:buFont typeface="Wingdings" panose="05000000000000000000" pitchFamily="2" charset="2"/>
              <a:buChar char="ü"/>
            </a:pPr>
            <a:r>
              <a:rPr lang="en-US" sz="1900" b="1" dirty="0" smtClean="0"/>
              <a:t>Conducted 3-year study; draft final report - May 2015</a:t>
            </a:r>
          </a:p>
          <a:p>
            <a:pPr marL="1200150" lvl="2" indent="-342900">
              <a:buFont typeface="Wingdings" panose="05000000000000000000" pitchFamily="2" charset="2"/>
              <a:buChar char="ü"/>
            </a:pPr>
            <a:r>
              <a:rPr lang="en-US" sz="1900" b="1" dirty="0" smtClean="0"/>
              <a:t>Defined flow-to-survival rate in reach </a:t>
            </a:r>
          </a:p>
          <a:p>
            <a:pPr marL="1200150" lvl="2" indent="-342900">
              <a:buFont typeface="Wingdings" panose="05000000000000000000" pitchFamily="2" charset="2"/>
              <a:buChar char="ü"/>
            </a:pPr>
            <a:r>
              <a:rPr lang="en-US" sz="1900" b="1" dirty="0" smtClean="0"/>
              <a:t>Survival rate based on dam operations</a:t>
            </a:r>
          </a:p>
          <a:p>
            <a:pPr marL="1543050" lvl="3"/>
            <a:endParaRPr lang="en-US" sz="1800" b="1" dirty="0"/>
          </a:p>
          <a:p>
            <a:pPr marL="514350" indent="-514350">
              <a:buFont typeface="+mj-lt"/>
              <a:buAutoNum type="arabicPeriod" startAt="4"/>
            </a:pPr>
            <a:endParaRPr lang="en-US" sz="2400" dirty="0" smtClean="0"/>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7297167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chor="ctr"/>
          <a:lstStyle/>
          <a:p>
            <a:r>
              <a:rPr lang="en-US" b="1" dirty="0" smtClean="0"/>
              <a:t>Bull Trout Enhancement</a:t>
            </a:r>
            <a:endParaRPr lang="en-US" b="1" dirty="0"/>
          </a:p>
        </p:txBody>
      </p:sp>
      <p:sp>
        <p:nvSpPr>
          <p:cNvPr id="3" name="Content Placeholder 2"/>
          <p:cNvSpPr>
            <a:spLocks noGrp="1"/>
          </p:cNvSpPr>
          <p:nvPr>
            <p:ph idx="1"/>
          </p:nvPr>
        </p:nvSpPr>
        <p:spPr>
          <a:xfrm>
            <a:off x="913597" y="1353178"/>
            <a:ext cx="8153400" cy="5133647"/>
          </a:xfrm>
        </p:spPr>
        <p:txBody>
          <a:bodyPr/>
          <a:lstStyle/>
          <a:p>
            <a:pPr marL="447569" indent="-223784">
              <a:spcBef>
                <a:spcPts val="600"/>
              </a:spcBef>
            </a:pPr>
            <a:r>
              <a:rPr lang="en-US" sz="2400" b="1" dirty="0"/>
              <a:t>Reclamation and Ecology have coordinated with USFWS, USFS, Yakama Nation, WDFW, and NMFS to formulate Bull Trout Enhancement program.</a:t>
            </a:r>
          </a:p>
          <a:p>
            <a:pPr marL="847619" lvl="1" indent="-223784">
              <a:spcBef>
                <a:spcPts val="600"/>
              </a:spcBef>
            </a:pPr>
            <a:r>
              <a:rPr lang="en-US" sz="2200" b="1" dirty="0"/>
              <a:t>Gold Creek</a:t>
            </a:r>
          </a:p>
          <a:p>
            <a:pPr marL="847619" lvl="1" indent="-223784">
              <a:spcBef>
                <a:spcPts val="600"/>
              </a:spcBef>
            </a:pPr>
            <a:r>
              <a:rPr lang="en-US" sz="2200" b="1" dirty="0"/>
              <a:t>Cold </a:t>
            </a:r>
            <a:r>
              <a:rPr lang="en-US" sz="2200" b="1" dirty="0" smtClean="0"/>
              <a:t>Creek</a:t>
            </a:r>
          </a:p>
          <a:p>
            <a:pPr marL="847619" lvl="1" indent="-223784">
              <a:spcBef>
                <a:spcPts val="600"/>
              </a:spcBef>
            </a:pPr>
            <a:r>
              <a:rPr lang="en-US" sz="2200" b="1" dirty="0" smtClean="0"/>
              <a:t>Nutrient </a:t>
            </a:r>
            <a:endParaRPr lang="en-US" sz="2200" b="1" dirty="0"/>
          </a:p>
          <a:p>
            <a:pPr marL="847619" lvl="1" indent="-223784">
              <a:spcBef>
                <a:spcPts val="600"/>
              </a:spcBef>
            </a:pPr>
            <a:r>
              <a:rPr lang="en-US" sz="2200" b="1" dirty="0" smtClean="0"/>
              <a:t>Assessments</a:t>
            </a:r>
          </a:p>
          <a:p>
            <a:pPr marL="447569" indent="-223784">
              <a:spcBef>
                <a:spcPts val="600"/>
              </a:spcBef>
            </a:pPr>
            <a:r>
              <a:rPr lang="en-US" b="1" dirty="0" smtClean="0"/>
              <a:t>BTE is part of all action alternatives in KKC/KDRPP EIS</a:t>
            </a:r>
          </a:p>
          <a:p>
            <a:pPr marL="447569" indent="-223784">
              <a:spcBef>
                <a:spcPts val="600"/>
              </a:spcBef>
            </a:pPr>
            <a:r>
              <a:rPr lang="en-US" b="1" dirty="0" smtClean="0"/>
              <a:t>MOU with Reclamation, Ecology, YN, USFWS, WDFW, USFS</a:t>
            </a:r>
            <a:endParaRPr lang="en-US" b="1" dirty="0"/>
          </a:p>
          <a:p>
            <a:pPr marL="335686" lvl="1" indent="-335686">
              <a:spcBef>
                <a:spcPts val="600"/>
              </a:spcBef>
            </a:pPr>
            <a:endParaRPr lang="en-US" b="1" dirty="0" smtClean="0"/>
          </a:p>
          <a:p>
            <a:pPr marL="503514" indent="-447569"/>
            <a:endParaRPr lang="en-US" dirty="0" smtClean="0"/>
          </a:p>
          <a:p>
            <a:pPr marL="503514" indent="-447569"/>
            <a:endParaRPr lang="en-US" dirty="0" smtClean="0"/>
          </a:p>
        </p:txBody>
      </p:sp>
      <p:sp>
        <p:nvSpPr>
          <p:cNvPr id="4" name="Text Placeholder 3"/>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26089723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dirty="0"/>
          </a:p>
        </p:txBody>
      </p:sp>
      <p:sp>
        <p:nvSpPr>
          <p:cNvPr id="3" name="Title 2"/>
          <p:cNvSpPr>
            <a:spLocks noGrp="1"/>
          </p:cNvSpPr>
          <p:nvPr>
            <p:ph type="title"/>
          </p:nvPr>
        </p:nvSpPr>
        <p:spPr>
          <a:xfrm>
            <a:off x="-133350" y="1213109"/>
            <a:ext cx="4616970" cy="2562225"/>
          </a:xfrm>
        </p:spPr>
        <p:txBody>
          <a:bodyPr>
            <a:noAutofit/>
          </a:bodyPr>
          <a:lstStyle/>
          <a:p>
            <a:r>
              <a:rPr lang="en-US" dirty="0" smtClean="0"/>
              <a:t>Reservoir Fish Passage</a:t>
            </a:r>
            <a:endParaRPr lang="en-US" dirty="0"/>
          </a:p>
        </p:txBody>
      </p:sp>
    </p:spTree>
    <p:extLst>
      <p:ext uri="{BB962C8B-B14F-4D97-AF65-F5344CB8AC3E}">
        <p14:creationId xmlns:p14="http://schemas.microsoft.com/office/powerpoint/2010/main" val="33957907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4288"/>
            <a:ext cx="8153400" cy="837258"/>
          </a:xfrm>
        </p:spPr>
        <p:txBody>
          <a:bodyPr/>
          <a:lstStyle/>
          <a:p>
            <a:r>
              <a:rPr lang="en-US" dirty="0" smtClean="0"/>
              <a:t>Reservoir Fish Passage</a:t>
            </a:r>
            <a:endParaRPr lang="en-US" dirty="0"/>
          </a:p>
        </p:txBody>
      </p:sp>
      <p:sp>
        <p:nvSpPr>
          <p:cNvPr id="3" name="Content Placeholder 2"/>
          <p:cNvSpPr>
            <a:spLocks noGrp="1"/>
          </p:cNvSpPr>
          <p:nvPr>
            <p:ph idx="1"/>
          </p:nvPr>
        </p:nvSpPr>
        <p:spPr>
          <a:xfrm>
            <a:off x="990600" y="1008995"/>
            <a:ext cx="7504471" cy="5458480"/>
          </a:xfrm>
        </p:spPr>
        <p:txBody>
          <a:bodyPr>
            <a:normAutofit fontScale="85000" lnSpcReduction="20000"/>
          </a:bodyPr>
          <a:lstStyle/>
          <a:p>
            <a:pPr>
              <a:spcAft>
                <a:spcPts val="600"/>
              </a:spcAft>
            </a:pPr>
            <a:r>
              <a:rPr lang="en-US" sz="2800" dirty="0" smtClean="0"/>
              <a:t>Clear Lake Dam</a:t>
            </a:r>
          </a:p>
          <a:p>
            <a:pPr marL="742950" indent="-285750">
              <a:spcAft>
                <a:spcPts val="600"/>
              </a:spcAft>
              <a:buFont typeface="Arial" panose="020B0604020202020204" pitchFamily="34" charset="0"/>
              <a:buChar char="–"/>
            </a:pPr>
            <a:r>
              <a:rPr lang="en-US" sz="2400" b="1" dirty="0" smtClean="0"/>
              <a:t>Third year of study completed</a:t>
            </a:r>
          </a:p>
          <a:p>
            <a:pPr>
              <a:spcAft>
                <a:spcPts val="600"/>
              </a:spcAft>
            </a:pPr>
            <a:r>
              <a:rPr lang="en-US" sz="2800" dirty="0" smtClean="0"/>
              <a:t>Cle Elum Dam </a:t>
            </a:r>
          </a:p>
          <a:p>
            <a:pPr lvl="1">
              <a:spcAft>
                <a:spcPts val="600"/>
              </a:spcAft>
              <a:buClr>
                <a:srgbClr val="355C57"/>
              </a:buClr>
            </a:pPr>
            <a:r>
              <a:rPr lang="en-US" b="1" dirty="0">
                <a:solidFill>
                  <a:prstClr val="black"/>
                </a:solidFill>
              </a:rPr>
              <a:t>Construction to begin Fall 2015</a:t>
            </a:r>
            <a:endParaRPr lang="en-US" b="1" dirty="0">
              <a:solidFill>
                <a:srgbClr val="225C8E">
                  <a:lumMod val="60000"/>
                  <a:lumOff val="40000"/>
                </a:srgbClr>
              </a:solidFill>
            </a:endParaRPr>
          </a:p>
          <a:p>
            <a:pPr>
              <a:spcAft>
                <a:spcPts val="600"/>
              </a:spcAft>
            </a:pPr>
            <a:r>
              <a:rPr lang="en-US" sz="2800" dirty="0" smtClean="0"/>
              <a:t>Bumping Dam</a:t>
            </a:r>
          </a:p>
          <a:p>
            <a:pPr>
              <a:spcAft>
                <a:spcPts val="600"/>
              </a:spcAft>
            </a:pPr>
            <a:r>
              <a:rPr lang="en-US" sz="2800" dirty="0" smtClean="0"/>
              <a:t>Tieton Dam</a:t>
            </a:r>
          </a:p>
          <a:p>
            <a:pPr lvl="1">
              <a:spcAft>
                <a:spcPts val="600"/>
              </a:spcAft>
              <a:buClr>
                <a:srgbClr val="355C57"/>
              </a:buClr>
            </a:pPr>
            <a:r>
              <a:rPr lang="en-US" b="1" dirty="0" smtClean="0">
                <a:solidFill>
                  <a:prstClr val="black"/>
                </a:solidFill>
              </a:rPr>
              <a:t>Appraisal Assessment to be complete Fall 2015</a:t>
            </a:r>
            <a:endParaRPr lang="en-US" b="1" dirty="0">
              <a:solidFill>
                <a:srgbClr val="225C8E">
                  <a:lumMod val="60000"/>
                  <a:lumOff val="40000"/>
                </a:srgbClr>
              </a:solidFill>
            </a:endParaRPr>
          </a:p>
          <a:p>
            <a:pPr>
              <a:spcAft>
                <a:spcPts val="600"/>
              </a:spcAft>
            </a:pPr>
            <a:r>
              <a:rPr lang="en-US" sz="2800" dirty="0" smtClean="0"/>
              <a:t>Keechelus Dam</a:t>
            </a:r>
          </a:p>
          <a:p>
            <a:pPr marL="742950" indent="-285750">
              <a:spcAft>
                <a:spcPts val="600"/>
              </a:spcAft>
              <a:buFont typeface="Arial" panose="020B0604020202020204" pitchFamily="34" charset="0"/>
              <a:buChar char="–"/>
            </a:pPr>
            <a:r>
              <a:rPr lang="en-US" sz="2400" b="1" dirty="0" smtClean="0"/>
              <a:t>Conceptual Design Report drafted, to be finalized after meeting with Yakima Storage Dam Fish Passage Core Team mid-June.</a:t>
            </a:r>
          </a:p>
          <a:p>
            <a:pPr>
              <a:spcAft>
                <a:spcPts val="600"/>
              </a:spcAft>
            </a:pPr>
            <a:r>
              <a:rPr lang="en-US" sz="2800" dirty="0" smtClean="0"/>
              <a:t>Kachess Dam</a:t>
            </a:r>
          </a:p>
          <a:p>
            <a:pPr marL="742950" indent="-285750">
              <a:spcAft>
                <a:spcPts val="600"/>
              </a:spcAft>
              <a:buFont typeface="Arial" panose="020B0604020202020204" pitchFamily="34" charset="0"/>
              <a:buChar char="–"/>
            </a:pPr>
            <a:r>
              <a:rPr lang="en-US" sz="2400" b="1" dirty="0" smtClean="0"/>
              <a:t>Conceptual </a:t>
            </a:r>
            <a:r>
              <a:rPr lang="en-US" sz="2400" b="1" dirty="0"/>
              <a:t>Design Report </a:t>
            </a:r>
            <a:r>
              <a:rPr lang="en-US" sz="2400" b="1" dirty="0" smtClean="0"/>
              <a:t>drafted, to </a:t>
            </a:r>
            <a:r>
              <a:rPr lang="en-US" sz="2400" b="1" dirty="0"/>
              <a:t>be finalized after meeting with Yakima Storage Dam Fish Passage Core Team </a:t>
            </a:r>
            <a:r>
              <a:rPr lang="en-US" sz="2400" b="1" dirty="0" smtClean="0"/>
              <a:t>in mid-June</a:t>
            </a:r>
            <a:r>
              <a:rPr lang="en-US" sz="2400" b="1" dirty="0"/>
              <a:t>.</a:t>
            </a:r>
          </a:p>
          <a:p>
            <a:pPr marL="0" indent="0">
              <a:buNone/>
            </a:pPr>
            <a:endParaRPr lang="en-US" sz="2000" dirty="0"/>
          </a:p>
          <a:p>
            <a:pPr marL="514350" indent="-514350">
              <a:buAutoNum type="arabicPeriod"/>
            </a:pPr>
            <a:endParaRPr lang="en-US" sz="2000" dirty="0" smtClean="0"/>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50131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dirty="0"/>
          </a:p>
        </p:txBody>
      </p:sp>
      <p:sp>
        <p:nvSpPr>
          <p:cNvPr id="3" name="Title 2"/>
          <p:cNvSpPr>
            <a:spLocks noGrp="1"/>
          </p:cNvSpPr>
          <p:nvPr>
            <p:ph type="title"/>
          </p:nvPr>
        </p:nvSpPr>
        <p:spPr>
          <a:xfrm>
            <a:off x="95250" y="1263441"/>
            <a:ext cx="4467225" cy="2562225"/>
          </a:xfrm>
        </p:spPr>
        <p:txBody>
          <a:bodyPr>
            <a:noAutofit/>
          </a:bodyPr>
          <a:lstStyle/>
          <a:p>
            <a:r>
              <a:rPr lang="en-US" dirty="0" smtClean="0"/>
              <a:t>Surface Water Storage</a:t>
            </a:r>
            <a:endParaRPr lang="en-US" dirty="0"/>
          </a:p>
        </p:txBody>
      </p:sp>
    </p:spTree>
    <p:extLst>
      <p:ext uri="{BB962C8B-B14F-4D97-AF65-F5344CB8AC3E}">
        <p14:creationId xmlns:p14="http://schemas.microsoft.com/office/powerpoint/2010/main" val="20726655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4288"/>
            <a:ext cx="8153400" cy="837258"/>
          </a:xfrm>
        </p:spPr>
        <p:txBody>
          <a:bodyPr/>
          <a:lstStyle/>
          <a:p>
            <a:r>
              <a:rPr lang="en-US" dirty="0" smtClean="0"/>
              <a:t>Surface Water Storage</a:t>
            </a:r>
            <a:endParaRPr lang="en-US" dirty="0"/>
          </a:p>
        </p:txBody>
      </p:sp>
      <p:sp>
        <p:nvSpPr>
          <p:cNvPr id="3" name="Content Placeholder 2"/>
          <p:cNvSpPr>
            <a:spLocks noGrp="1"/>
          </p:cNvSpPr>
          <p:nvPr>
            <p:ph idx="1"/>
          </p:nvPr>
        </p:nvSpPr>
        <p:spPr>
          <a:xfrm>
            <a:off x="990600" y="1031327"/>
            <a:ext cx="8153400" cy="5255173"/>
          </a:xfrm>
        </p:spPr>
        <p:txBody>
          <a:bodyPr>
            <a:noAutofit/>
          </a:bodyPr>
          <a:lstStyle/>
          <a:p>
            <a:r>
              <a:rPr lang="en-US" sz="2400" dirty="0" smtClean="0"/>
              <a:t>Build 162,500 acre-feet off-channel surface storage facility at Wymer on Lmuma Creek</a:t>
            </a:r>
          </a:p>
          <a:p>
            <a:pPr marL="741362">
              <a:buFont typeface="Arial" panose="020B0604020202020204" pitchFamily="34" charset="0"/>
              <a:buChar char="–"/>
              <a:tabLst>
                <a:tab pos="1143000" algn="l"/>
              </a:tabLst>
            </a:pPr>
            <a:r>
              <a:rPr lang="en-US" sz="2000" b="1" dirty="0" smtClean="0"/>
              <a:t>Key Consideration Analysis and WDFW surveys in process</a:t>
            </a:r>
          </a:p>
          <a:p>
            <a:r>
              <a:rPr lang="en-US" sz="2400" dirty="0" smtClean="0"/>
              <a:t>Access an additional 200,000 acre-feet of water by tapping into inactive storage at Lake Kachess </a:t>
            </a:r>
          </a:p>
          <a:p>
            <a:pPr marL="685800" lvl="1">
              <a:buClr>
                <a:srgbClr val="355C57"/>
              </a:buClr>
            </a:pPr>
            <a:r>
              <a:rPr lang="en-US" sz="2000" b="1" dirty="0" smtClean="0">
                <a:solidFill>
                  <a:prstClr val="black"/>
                </a:solidFill>
              </a:rPr>
              <a:t>Draft EIS released to public</a:t>
            </a:r>
          </a:p>
          <a:p>
            <a:pPr marL="685800" lvl="1">
              <a:buClr>
                <a:srgbClr val="355C57"/>
              </a:buClr>
            </a:pPr>
            <a:r>
              <a:rPr lang="en-US" sz="2000" b="1" dirty="0" smtClean="0">
                <a:solidFill>
                  <a:prstClr val="black"/>
                </a:solidFill>
              </a:rPr>
              <a:t>Feasibility study in process</a:t>
            </a:r>
            <a:endParaRPr lang="en-US" sz="2000" b="1" dirty="0">
              <a:solidFill>
                <a:srgbClr val="225C8E">
                  <a:lumMod val="60000"/>
                  <a:lumOff val="40000"/>
                </a:srgbClr>
              </a:solidFill>
            </a:endParaRPr>
          </a:p>
          <a:p>
            <a:r>
              <a:rPr lang="en-US" sz="2400" dirty="0" smtClean="0"/>
              <a:t>Construct a new dam at Bumping Reservoir to increase capacity to 190,000 acre-feet</a:t>
            </a:r>
          </a:p>
          <a:p>
            <a:pPr marL="739775">
              <a:buFont typeface="Arial" panose="020B0604020202020204" pitchFamily="34" charset="0"/>
              <a:buChar char="–"/>
            </a:pPr>
            <a:r>
              <a:rPr lang="en-US" sz="2000" b="1" dirty="0" smtClean="0"/>
              <a:t>Key </a:t>
            </a:r>
            <a:r>
              <a:rPr lang="en-US" sz="2000" b="1" dirty="0"/>
              <a:t>Consideration Analysis and WDFW surveys in </a:t>
            </a:r>
            <a:r>
              <a:rPr lang="en-US" sz="2000" b="1" dirty="0" smtClean="0"/>
              <a:t>process</a:t>
            </a:r>
          </a:p>
          <a:p>
            <a:r>
              <a:rPr lang="en-US" sz="2400" dirty="0" smtClean="0"/>
              <a:t>Begin appraisal of potential projects to transfer water from the Columbia River to the Yakima Basin.</a:t>
            </a:r>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8270701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dirty="0"/>
          </a:p>
        </p:txBody>
      </p:sp>
      <p:sp>
        <p:nvSpPr>
          <p:cNvPr id="3" name="Title 2"/>
          <p:cNvSpPr>
            <a:spLocks noGrp="1"/>
          </p:cNvSpPr>
          <p:nvPr>
            <p:ph type="title"/>
          </p:nvPr>
        </p:nvSpPr>
        <p:spPr>
          <a:xfrm>
            <a:off x="0" y="1222634"/>
            <a:ext cx="4514850" cy="2562225"/>
          </a:xfrm>
        </p:spPr>
        <p:txBody>
          <a:bodyPr>
            <a:noAutofit/>
          </a:bodyPr>
          <a:lstStyle/>
          <a:p>
            <a:r>
              <a:rPr lang="en-US" dirty="0" smtClean="0"/>
              <a:t>Groundwater Storage</a:t>
            </a:r>
            <a:endParaRPr lang="en-US" dirty="0"/>
          </a:p>
        </p:txBody>
      </p:sp>
    </p:spTree>
    <p:extLst>
      <p:ext uri="{BB962C8B-B14F-4D97-AF65-F5344CB8AC3E}">
        <p14:creationId xmlns:p14="http://schemas.microsoft.com/office/powerpoint/2010/main" val="9789777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5289"/>
            <a:ext cx="8153400" cy="1069675"/>
          </a:xfrm>
        </p:spPr>
        <p:txBody>
          <a:bodyPr/>
          <a:lstStyle/>
          <a:p>
            <a:r>
              <a:rPr lang="en-US" dirty="0" smtClean="0"/>
              <a:t>Groundwater Storage</a:t>
            </a:r>
            <a:endParaRPr lang="en-US" dirty="0"/>
          </a:p>
        </p:txBody>
      </p:sp>
      <p:sp>
        <p:nvSpPr>
          <p:cNvPr id="3" name="Content Placeholder 2"/>
          <p:cNvSpPr>
            <a:spLocks noGrp="1"/>
          </p:cNvSpPr>
          <p:nvPr>
            <p:ph idx="1"/>
          </p:nvPr>
        </p:nvSpPr>
        <p:spPr>
          <a:xfrm>
            <a:off x="990600" y="1098755"/>
            <a:ext cx="8153400" cy="4857750"/>
          </a:xfrm>
        </p:spPr>
        <p:txBody>
          <a:bodyPr>
            <a:normAutofit/>
          </a:bodyPr>
          <a:lstStyle/>
          <a:p>
            <a:r>
              <a:rPr lang="en-US" sz="2400" dirty="0" smtClean="0"/>
              <a:t>Construct </a:t>
            </a:r>
            <a:r>
              <a:rPr lang="en-US" sz="2400" dirty="0"/>
              <a:t>pilot projects to evaluate recharging shallow aquifers via groundwater infiltration.  </a:t>
            </a:r>
            <a:r>
              <a:rPr lang="en-US" sz="2400" dirty="0" smtClean="0"/>
              <a:t>Full-scale </a:t>
            </a:r>
            <a:r>
              <a:rPr lang="en-US" sz="2400" dirty="0"/>
              <a:t>implementation may </a:t>
            </a:r>
            <a:r>
              <a:rPr lang="en-US" sz="2400" dirty="0" smtClean="0"/>
              <a:t>follow.</a:t>
            </a:r>
          </a:p>
          <a:p>
            <a:pPr marL="739775">
              <a:buFont typeface="Arial" panose="020B0604020202020204" pitchFamily="34" charset="0"/>
              <a:buChar char="–"/>
            </a:pPr>
            <a:r>
              <a:rPr lang="en-US" sz="2000" b="1" dirty="0" smtClean="0"/>
              <a:t>Initial siting analysis complete, </a:t>
            </a:r>
            <a:r>
              <a:rPr lang="en-US" sz="2000" b="1" dirty="0"/>
              <a:t>p</a:t>
            </a:r>
            <a:r>
              <a:rPr lang="en-US" sz="2000" b="1" dirty="0" smtClean="0"/>
              <a:t>ilot study in process</a:t>
            </a:r>
          </a:p>
          <a:p>
            <a:r>
              <a:rPr lang="en-US" sz="2400" dirty="0"/>
              <a:t>Build an aquifer storage and recovery facility allowing </a:t>
            </a:r>
            <a:r>
              <a:rPr lang="en-US" sz="2400" dirty="0" smtClean="0"/>
              <a:t>City of Yakima to </a:t>
            </a:r>
            <a:r>
              <a:rPr lang="en-US" sz="2400" dirty="0"/>
              <a:t>withdraw water from the Naches River during </a:t>
            </a:r>
            <a:r>
              <a:rPr lang="en-US" sz="2400" dirty="0" smtClean="0"/>
              <a:t>high-flow </a:t>
            </a:r>
            <a:r>
              <a:rPr lang="en-US" sz="2400" dirty="0"/>
              <a:t>periods and store it </a:t>
            </a:r>
            <a:r>
              <a:rPr lang="en-US" sz="2400" dirty="0" smtClean="0"/>
              <a:t>under-ground </a:t>
            </a:r>
            <a:r>
              <a:rPr lang="en-US" sz="2400" dirty="0"/>
              <a:t>for use during </a:t>
            </a:r>
            <a:r>
              <a:rPr lang="en-US" sz="2400" dirty="0" smtClean="0"/>
              <a:t>low-flow </a:t>
            </a:r>
            <a:r>
              <a:rPr lang="en-US" sz="2400" dirty="0"/>
              <a:t>periods</a:t>
            </a:r>
            <a:r>
              <a:rPr lang="en-US" sz="2400" dirty="0" smtClean="0"/>
              <a:t>.</a:t>
            </a:r>
          </a:p>
          <a:p>
            <a:pPr marL="739775">
              <a:buFont typeface="Arial" panose="020B0604020202020204" pitchFamily="34" charset="0"/>
              <a:buChar char="–"/>
            </a:pPr>
            <a:r>
              <a:rPr lang="en-US" sz="2000" b="1" dirty="0"/>
              <a:t>City of Yakima began recharging water to the aquifer in March </a:t>
            </a:r>
            <a:r>
              <a:rPr lang="en-US" sz="2000" b="1" dirty="0" smtClean="0"/>
              <a:t>2015, </a:t>
            </a:r>
            <a:r>
              <a:rPr lang="en-US" sz="2000" b="1" dirty="0"/>
              <a:t>under a temporary ASR permit issued by Ecology</a:t>
            </a:r>
            <a:r>
              <a:rPr lang="en-US" sz="2000" b="1" dirty="0" smtClean="0"/>
              <a:t>. </a:t>
            </a:r>
            <a:endParaRPr lang="en-US" sz="2000" b="1" dirty="0">
              <a:solidFill>
                <a:srgbClr val="C00000"/>
              </a:solidFill>
            </a:endParaRPr>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2272875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Yakima River Basin:  Overview</a:t>
            </a:r>
            <a:endParaRPr lang="en-US" b="1" dirty="0"/>
          </a:p>
        </p:txBody>
      </p:sp>
      <p:sp>
        <p:nvSpPr>
          <p:cNvPr id="4" name="Text Placeholder 3"/>
          <p:cNvSpPr>
            <a:spLocks noGrp="1"/>
          </p:cNvSpPr>
          <p:nvPr>
            <p:ph type="body" sz="quarter" idx="12"/>
          </p:nvPr>
        </p:nvSpPr>
        <p:spPr/>
        <p:txBody>
          <a:bodyPr/>
          <a:lstStyle/>
          <a:p>
            <a:endParaRPr lang="en-US" dirty="0"/>
          </a:p>
        </p:txBody>
      </p:sp>
      <p:sp>
        <p:nvSpPr>
          <p:cNvPr id="6" name="Text Placeholder 5"/>
          <p:cNvSpPr txBox="1">
            <a:spLocks/>
          </p:cNvSpPr>
          <p:nvPr/>
        </p:nvSpPr>
        <p:spPr>
          <a:xfrm>
            <a:off x="981074" y="1076325"/>
            <a:ext cx="4867276" cy="5029200"/>
          </a:xfrm>
          <a:prstGeom prst="rect">
            <a:avLst/>
          </a:prstGeom>
        </p:spPr>
        <p:txBody>
          <a:bodyPr/>
          <a:lstStyle>
            <a:lvl1pPr marL="342900" indent="-342900" algn="l" defTabSz="914400" rtl="0" eaLnBrk="1" latinLnBrk="0" hangingPunct="1">
              <a:spcBef>
                <a:spcPts val="300"/>
              </a:spcBef>
              <a:buClr>
                <a:schemeClr val="accent1"/>
              </a:buClr>
              <a:buFont typeface="Arial" pitchFamily="34" charset="0"/>
              <a:buChar char="•"/>
              <a:defRPr sz="2600" kern="1200">
                <a:solidFill>
                  <a:schemeClr val="tx1"/>
                </a:solidFill>
                <a:latin typeface="Arial" pitchFamily="34" charset="0"/>
                <a:ea typeface="+mn-ea"/>
                <a:cs typeface="Arial" pitchFamily="34" charset="0"/>
              </a:defRPr>
            </a:lvl1pPr>
            <a:lvl2pPr marL="742950" indent="-285750" algn="l" defTabSz="914400" rtl="0" eaLnBrk="1" latinLnBrk="0" hangingPunct="1">
              <a:spcBef>
                <a:spcPts val="300"/>
              </a:spcBef>
              <a:buClr>
                <a:schemeClr val="accent1"/>
              </a:buClr>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ts val="300"/>
              </a:spcBef>
              <a:buClr>
                <a:schemeClr val="accent1"/>
              </a:buClr>
              <a:buFont typeface="Arial" pitchFamily="34" charset="0"/>
              <a:buChar char="•"/>
              <a:defRPr sz="2200" kern="1200">
                <a:solidFill>
                  <a:schemeClr val="tx1"/>
                </a:solidFill>
                <a:latin typeface="Arial" pitchFamily="34" charset="0"/>
                <a:ea typeface="+mn-ea"/>
                <a:cs typeface="Arial" pitchFamily="34" charset="0"/>
              </a:defRPr>
            </a:lvl3pPr>
            <a:lvl4pPr marL="1600200" indent="-228600" algn="l" defTabSz="914400" rtl="0" eaLnBrk="1" latinLnBrk="0" hangingPunct="1">
              <a:spcBef>
                <a:spcPts val="300"/>
              </a:spcBef>
              <a:buClr>
                <a:schemeClr val="accent1"/>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ts val="300"/>
              </a:spcBef>
              <a:buClr>
                <a:schemeClr val="accent1"/>
              </a:buClr>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600"/>
              </a:spcAft>
              <a:buClrTx/>
              <a:defRPr/>
            </a:pPr>
            <a:r>
              <a:rPr lang="en-US" sz="2400" b="1" dirty="0" smtClean="0"/>
              <a:t>6,155 Square Miles</a:t>
            </a:r>
          </a:p>
          <a:p>
            <a:pPr>
              <a:spcBef>
                <a:spcPts val="600"/>
              </a:spcBef>
              <a:spcAft>
                <a:spcPts val="600"/>
              </a:spcAft>
              <a:buClrTx/>
              <a:defRPr/>
            </a:pPr>
            <a:r>
              <a:rPr lang="en-US" sz="2400" b="1" dirty="0" smtClean="0"/>
              <a:t>Population 360,000</a:t>
            </a:r>
          </a:p>
          <a:p>
            <a:pPr>
              <a:spcBef>
                <a:spcPts val="600"/>
              </a:spcBef>
              <a:spcAft>
                <a:spcPts val="600"/>
              </a:spcAft>
              <a:buClrTx/>
              <a:defRPr/>
            </a:pPr>
            <a:r>
              <a:rPr lang="en-US" sz="2400" b="1" dirty="0" smtClean="0"/>
              <a:t>Second-largest agricultural-producing region in America</a:t>
            </a:r>
          </a:p>
          <a:p>
            <a:pPr marL="915987" lvl="1" indent="-342900">
              <a:spcBef>
                <a:spcPts val="0"/>
              </a:spcBef>
              <a:spcAft>
                <a:spcPts val="300"/>
              </a:spcAft>
              <a:buClrTx/>
              <a:buFont typeface="Courier New" panose="02070309020205020404" pitchFamily="49" charset="0"/>
              <a:buChar char="o"/>
            </a:pPr>
            <a:r>
              <a:rPr lang="en-US" sz="2000" dirty="0" smtClean="0"/>
              <a:t>$1.8 billion Ag; $2.3 billion food-processing industry</a:t>
            </a:r>
          </a:p>
          <a:p>
            <a:pPr marL="915987" lvl="1" indent="-342900">
              <a:spcBef>
                <a:spcPts val="0"/>
              </a:spcBef>
              <a:spcAft>
                <a:spcPts val="300"/>
              </a:spcAft>
              <a:buClrTx/>
              <a:buFont typeface="Courier New" panose="02070309020205020404" pitchFamily="49" charset="0"/>
              <a:buChar char="o"/>
            </a:pPr>
            <a:r>
              <a:rPr lang="en-US" sz="2000" dirty="0" smtClean="0"/>
              <a:t>Apples, wine grapes, hops, hay </a:t>
            </a:r>
          </a:p>
        </p:txBody>
      </p:sp>
      <p:pic>
        <p:nvPicPr>
          <p:cNvPr id="8" name="Picture 2" descr="N:\!users\Danny\41239 - Yakima River Basin - 2012 AWRA IWRM Award Presentation\Downloads from PPT\Slide4_NewMap.png"/>
          <p:cNvPicPr>
            <a:picLocks noChangeAspect="1" noChangeArrowheads="1"/>
          </p:cNvPicPr>
          <p:nvPr/>
        </p:nvPicPr>
        <p:blipFill>
          <a:blip r:embed="rId3" cstate="screen">
            <a:clrChange>
              <a:clrFrom>
                <a:srgbClr val="FFFFFF"/>
              </a:clrFrom>
              <a:clrTo>
                <a:srgbClr val="FFFFFF">
                  <a:alpha val="0"/>
                </a:srgbClr>
              </a:clrTo>
            </a:clrChange>
          </a:blip>
          <a:srcRect/>
          <a:stretch>
            <a:fillRect/>
          </a:stretch>
        </p:blipFill>
        <p:spPr bwMode="auto">
          <a:xfrm>
            <a:off x="5610225" y="1400173"/>
            <a:ext cx="3629026" cy="2419351"/>
          </a:xfrm>
          <a:prstGeom prst="rect">
            <a:avLst/>
          </a:prstGeom>
          <a:noFill/>
        </p:spPr>
      </p:pic>
      <p:sp>
        <p:nvSpPr>
          <p:cNvPr id="7" name="TextBox 6"/>
          <p:cNvSpPr txBox="1"/>
          <p:nvPr/>
        </p:nvSpPr>
        <p:spPr>
          <a:xfrm>
            <a:off x="981074" y="3905249"/>
            <a:ext cx="6858000" cy="1985159"/>
          </a:xfrm>
          <a:prstGeom prst="rect">
            <a:avLst/>
          </a:prstGeom>
          <a:noFill/>
        </p:spPr>
        <p:txBody>
          <a:bodyPr wrap="square" rtlCol="0">
            <a:spAutoFit/>
          </a:bodyPr>
          <a:lstStyle/>
          <a:p>
            <a:pPr marL="342900" indent="-342900">
              <a:spcAft>
                <a:spcPts val="600"/>
              </a:spcAft>
              <a:buClr>
                <a:schemeClr val="tx1"/>
              </a:buClr>
              <a:buFont typeface="Arial" pitchFamily="34" charset="0"/>
              <a:buChar char="•"/>
            </a:pPr>
            <a:r>
              <a:rPr lang="en-US" sz="2400" b="1" dirty="0" smtClean="0">
                <a:latin typeface="Arial" panose="020B0604020202020204" pitchFamily="34" charset="0"/>
                <a:cs typeface="Arial" panose="020B0604020202020204" pitchFamily="34" charset="0"/>
              </a:rPr>
              <a:t>Salmon and Steelhead Runs</a:t>
            </a:r>
          </a:p>
          <a:p>
            <a:pPr marL="800100" lvl="1" indent="-342900">
              <a:spcAft>
                <a:spcPts val="600"/>
              </a:spcAft>
              <a:buClr>
                <a:schemeClr val="tx1"/>
              </a:buClr>
              <a:buFont typeface="Arial" pitchFamily="34" charset="0"/>
              <a:buChar char="•"/>
            </a:pPr>
            <a:r>
              <a:rPr lang="en-US" sz="2000" dirty="0" smtClean="0">
                <a:latin typeface="Arial" panose="020B0604020202020204" pitchFamily="34" charset="0"/>
                <a:cs typeface="Arial" panose="020B0604020202020204" pitchFamily="34" charset="0"/>
              </a:rPr>
              <a:t>Second </a:t>
            </a:r>
            <a:r>
              <a:rPr lang="en-US" sz="2000" dirty="0">
                <a:latin typeface="Arial" panose="020B0604020202020204" pitchFamily="34" charset="0"/>
                <a:cs typeface="Arial" panose="020B0604020202020204" pitchFamily="34" charset="0"/>
              </a:rPr>
              <a:t>only to Snake </a:t>
            </a:r>
            <a:r>
              <a:rPr lang="en-US" sz="2000" dirty="0" smtClean="0">
                <a:latin typeface="Arial" panose="020B0604020202020204" pitchFamily="34" charset="0"/>
                <a:cs typeface="Arial" panose="020B0604020202020204" pitchFamily="34" charset="0"/>
              </a:rPr>
              <a:t>River</a:t>
            </a:r>
          </a:p>
          <a:p>
            <a:pPr marL="342900" indent="-342900">
              <a:spcAft>
                <a:spcPts val="600"/>
              </a:spcAft>
              <a:buClr>
                <a:schemeClr val="tx1"/>
              </a:buClr>
              <a:buFont typeface="Arial" pitchFamily="34" charset="0"/>
              <a:buChar char="•"/>
            </a:pPr>
            <a:r>
              <a:rPr lang="en-US" sz="2400" b="1" dirty="0" smtClean="0">
                <a:latin typeface="Arial" panose="020B0604020202020204" pitchFamily="34" charset="0"/>
                <a:cs typeface="Arial" panose="020B0604020202020204" pitchFamily="34" charset="0"/>
              </a:rPr>
              <a:t>Diverse </a:t>
            </a:r>
            <a:r>
              <a:rPr lang="en-US" sz="2400" b="1" dirty="0">
                <a:latin typeface="Arial" panose="020B0604020202020204" pitchFamily="34" charset="0"/>
                <a:cs typeface="Arial" panose="020B0604020202020204" pitchFamily="34" charset="0"/>
              </a:rPr>
              <a:t>outdoor recreation</a:t>
            </a:r>
          </a:p>
          <a:p>
            <a:pPr marL="742950" lvl="1" indent="-169863">
              <a:spcAft>
                <a:spcPts val="600"/>
              </a:spcAft>
              <a:buClr>
                <a:schemeClr val="tx1"/>
              </a:buClr>
              <a:buFont typeface="Arial" pitchFamily="34" charset="0"/>
              <a:buChar char="•"/>
            </a:pPr>
            <a:r>
              <a:rPr lang="en-US" sz="2000" dirty="0" smtClean="0">
                <a:latin typeface="Arial" panose="020B0604020202020204" pitchFamily="34" charset="0"/>
                <a:cs typeface="Arial" panose="020B0604020202020204" pitchFamily="34" charset="0"/>
              </a:rPr>
              <a:t>Pack and saddle, hiking</a:t>
            </a:r>
            <a:r>
              <a:rPr lang="en-US" sz="2000" dirty="0">
                <a:latin typeface="Arial" panose="020B0604020202020204" pitchFamily="34" charset="0"/>
                <a:cs typeface="Arial" panose="020B0604020202020204" pitchFamily="34" charset="0"/>
              </a:rPr>
              <a:t>, dirt biking, camping, fishing, hunting, </a:t>
            </a:r>
            <a:r>
              <a:rPr lang="en-US" sz="2000" dirty="0" smtClean="0">
                <a:latin typeface="Arial" panose="020B0604020202020204" pitchFamily="34" charset="0"/>
                <a:cs typeface="Arial" panose="020B0604020202020204" pitchFamily="34" charset="0"/>
              </a:rPr>
              <a:t>snowmobiling</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6121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dirty="0"/>
          </a:p>
        </p:txBody>
      </p:sp>
      <p:sp>
        <p:nvSpPr>
          <p:cNvPr id="3" name="Title 2"/>
          <p:cNvSpPr>
            <a:spLocks noGrp="1"/>
          </p:cNvSpPr>
          <p:nvPr>
            <p:ph type="title"/>
          </p:nvPr>
        </p:nvSpPr>
        <p:spPr>
          <a:xfrm>
            <a:off x="0" y="1175009"/>
            <a:ext cx="4505325" cy="2562225"/>
          </a:xfrm>
        </p:spPr>
        <p:txBody>
          <a:bodyPr>
            <a:noAutofit/>
          </a:bodyPr>
          <a:lstStyle/>
          <a:p>
            <a:r>
              <a:rPr lang="en-US" dirty="0" smtClean="0"/>
              <a:t>Enhanced Water Conservation</a:t>
            </a:r>
            <a:endParaRPr lang="en-US" dirty="0"/>
          </a:p>
        </p:txBody>
      </p:sp>
    </p:spTree>
    <p:extLst>
      <p:ext uri="{BB962C8B-B14F-4D97-AF65-F5344CB8AC3E}">
        <p14:creationId xmlns:p14="http://schemas.microsoft.com/office/powerpoint/2010/main" val="42560793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Enhanced Water Conservation</a:t>
            </a:r>
          </a:p>
        </p:txBody>
      </p:sp>
      <p:sp>
        <p:nvSpPr>
          <p:cNvPr id="3" name="Content Placeholder 2"/>
          <p:cNvSpPr>
            <a:spLocks noGrp="1"/>
          </p:cNvSpPr>
          <p:nvPr>
            <p:ph idx="1"/>
          </p:nvPr>
        </p:nvSpPr>
        <p:spPr>
          <a:xfrm>
            <a:off x="1028700" y="1382968"/>
            <a:ext cx="7828935" cy="4857750"/>
          </a:xfrm>
        </p:spPr>
        <p:txBody>
          <a:bodyPr/>
          <a:lstStyle/>
          <a:p>
            <a:r>
              <a:rPr lang="en-US" sz="2400" dirty="0"/>
              <a:t>Implement an agricultural water conservation program designed to conserve up to 170,000 </a:t>
            </a:r>
            <a:r>
              <a:rPr lang="en-US" sz="2400" dirty="0" smtClean="0"/>
              <a:t>acre-feet </a:t>
            </a:r>
            <a:r>
              <a:rPr lang="en-US" sz="2400" dirty="0"/>
              <a:t>of water in </a:t>
            </a:r>
            <a:r>
              <a:rPr lang="en-US" sz="2400" dirty="0" smtClean="0"/>
              <a:t>average water </a:t>
            </a:r>
            <a:r>
              <a:rPr lang="en-US" sz="2400" dirty="0"/>
              <a:t>years</a:t>
            </a:r>
          </a:p>
          <a:p>
            <a:pPr lvl="1" indent="-342900"/>
            <a:r>
              <a:rPr lang="en-US" sz="2000" b="1" dirty="0" smtClean="0"/>
              <a:t>Completed 5 out of 7 projects for 2013-2015</a:t>
            </a:r>
          </a:p>
          <a:p>
            <a:pPr lvl="1" indent="-342900"/>
            <a:r>
              <a:rPr lang="en-US" sz="2000" b="1" dirty="0" smtClean="0"/>
              <a:t>Water savings 2,874 acre-feet,</a:t>
            </a:r>
            <a:r>
              <a:rPr lang="en-US" sz="2000" b="1" dirty="0" smtClean="0">
                <a:solidFill>
                  <a:srgbClr val="C00000"/>
                </a:solidFill>
              </a:rPr>
              <a:t> </a:t>
            </a:r>
            <a:r>
              <a:rPr lang="en-US" sz="2000" b="1" dirty="0" smtClean="0"/>
              <a:t>in </a:t>
            </a:r>
            <a:r>
              <a:rPr lang="en-US" sz="2000" b="1" dirty="0"/>
              <a:t>addition to the 40,000 acre-feet that has been acquired through YRBWEP.</a:t>
            </a:r>
          </a:p>
          <a:p>
            <a:pPr>
              <a:buFont typeface="Arial" panose="020B0604020202020204" pitchFamily="34" charset="0"/>
              <a:buChar char="–"/>
            </a:pPr>
            <a:endParaRPr lang="en-US" sz="2000" b="1" dirty="0"/>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125470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dirty="0"/>
          </a:p>
        </p:txBody>
      </p:sp>
      <p:sp>
        <p:nvSpPr>
          <p:cNvPr id="3" name="Title 2"/>
          <p:cNvSpPr>
            <a:spLocks noGrp="1"/>
          </p:cNvSpPr>
          <p:nvPr>
            <p:ph type="title"/>
          </p:nvPr>
        </p:nvSpPr>
        <p:spPr>
          <a:xfrm>
            <a:off x="0" y="1930608"/>
            <a:ext cx="4514850" cy="1883681"/>
          </a:xfrm>
        </p:spPr>
        <p:txBody>
          <a:bodyPr>
            <a:noAutofit/>
          </a:bodyPr>
          <a:lstStyle/>
          <a:p>
            <a:r>
              <a:rPr lang="en-US" sz="3500" dirty="0" smtClean="0"/>
              <a:t>Habitat/Watershed Protection and  Enhancement</a:t>
            </a:r>
            <a:endParaRPr lang="en-US" sz="3500" dirty="0"/>
          </a:p>
        </p:txBody>
      </p:sp>
    </p:spTree>
    <p:extLst>
      <p:ext uri="{BB962C8B-B14F-4D97-AF65-F5344CB8AC3E}">
        <p14:creationId xmlns:p14="http://schemas.microsoft.com/office/powerpoint/2010/main" val="19781891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4288"/>
            <a:ext cx="8153400" cy="837258"/>
          </a:xfrm>
        </p:spPr>
        <p:txBody>
          <a:bodyPr>
            <a:noAutofit/>
          </a:bodyPr>
          <a:lstStyle/>
          <a:p>
            <a:r>
              <a:rPr lang="en-US" dirty="0" smtClean="0"/>
              <a:t>Habitat/Watershed Protection and Enhancement</a:t>
            </a:r>
            <a:endParaRPr lang="en-US" dirty="0"/>
          </a:p>
        </p:txBody>
      </p:sp>
      <p:sp>
        <p:nvSpPr>
          <p:cNvPr id="3" name="Content Placeholder 2"/>
          <p:cNvSpPr>
            <a:spLocks noGrp="1"/>
          </p:cNvSpPr>
          <p:nvPr>
            <p:ph idx="1"/>
          </p:nvPr>
        </p:nvSpPr>
        <p:spPr>
          <a:xfrm>
            <a:off x="990600" y="1602827"/>
            <a:ext cx="8153400" cy="5255173"/>
          </a:xfrm>
        </p:spPr>
        <p:txBody>
          <a:bodyPr>
            <a:normAutofit/>
          </a:bodyPr>
          <a:lstStyle/>
          <a:p>
            <a:r>
              <a:rPr lang="en-US" sz="2400" dirty="0" smtClean="0"/>
              <a:t>Protect ~ 70,000 acres of land by acquiring high-elevation portions of the watershed and forest and shrub-steppe habitat</a:t>
            </a:r>
          </a:p>
          <a:p>
            <a:pPr marL="857250" indent="-457200">
              <a:buFont typeface="Arial" panose="020B0604020202020204" pitchFamily="34" charset="0"/>
              <a:buChar char="–"/>
            </a:pPr>
            <a:r>
              <a:rPr lang="en-US" sz="2000" b="1" dirty="0" smtClean="0"/>
              <a:t>Over 55,000 acres of land has been acquired</a:t>
            </a:r>
          </a:p>
          <a:p>
            <a:r>
              <a:rPr lang="en-US" sz="2400" dirty="0" smtClean="0"/>
              <a:t>Create a habitat enhancement program to address reach-level floodplain restoration priorities and restore access to key tributaries</a:t>
            </a:r>
            <a:endParaRPr lang="en-US" sz="2000" b="1" dirty="0" smtClean="0"/>
          </a:p>
          <a:p>
            <a:pPr lvl="1" indent="-342900"/>
            <a:r>
              <a:rPr lang="en-US" sz="2000" b="1" dirty="0" smtClean="0"/>
              <a:t>5 out </a:t>
            </a:r>
            <a:r>
              <a:rPr lang="en-US" sz="2000" b="1" dirty="0"/>
              <a:t>of </a:t>
            </a:r>
            <a:r>
              <a:rPr lang="en-US" sz="2000" b="1" dirty="0" smtClean="0"/>
              <a:t>14 projects for 2013-2015 have been completed</a:t>
            </a:r>
          </a:p>
          <a:p>
            <a:pPr lvl="1" indent="-342900"/>
            <a:r>
              <a:rPr lang="en-US" sz="2000" b="1" dirty="0" smtClean="0"/>
              <a:t>3,170 acres of floodplain connectivity</a:t>
            </a:r>
          </a:p>
          <a:p>
            <a:pPr lvl="1" indent="-342900"/>
            <a:r>
              <a:rPr lang="en-US" sz="2000" b="1" dirty="0" smtClean="0"/>
              <a:t>47,921 acres forested lands in little Naches</a:t>
            </a:r>
          </a:p>
          <a:p>
            <a:pPr lvl="1" indent="-342900"/>
            <a:r>
              <a:rPr lang="en-US" sz="2000" b="1" dirty="0" smtClean="0"/>
              <a:t>1.9 cfs winter stock in trust Nov-Mar in Manastash Creek</a:t>
            </a:r>
          </a:p>
          <a:p>
            <a:pPr lvl="1" indent="-342900"/>
            <a:r>
              <a:rPr lang="en-US" sz="2000" b="1" dirty="0" smtClean="0"/>
              <a:t>5 miles of improved instream flow in Cle Elum River side channel</a:t>
            </a:r>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9983663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00"/>
            <a:ext cx="9144000" cy="69342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8724" y="788174"/>
            <a:ext cx="6050639" cy="6019800"/>
          </a:xfrm>
          <a:prstGeom prst="rect">
            <a:avLst/>
          </a:prstGeom>
        </p:spPr>
      </p:pic>
      <p:sp>
        <p:nvSpPr>
          <p:cNvPr id="7" name="Oval 6"/>
          <p:cNvSpPr/>
          <p:nvPr/>
        </p:nvSpPr>
        <p:spPr>
          <a:xfrm>
            <a:off x="7166111" y="5715000"/>
            <a:ext cx="152400" cy="152400"/>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69" tIns="45433" rIns="90869" bIns="45433" rtlCol="0" anchor="ctr"/>
          <a:lstStyle/>
          <a:p>
            <a:pPr algn="ctr" defTabSz="908688"/>
            <a:r>
              <a:rPr lang="en-US" sz="1000" b="1" dirty="0">
                <a:solidFill>
                  <a:prstClr val="white"/>
                </a:solidFill>
                <a:latin typeface="Arial" panose="020B0604020202020204" pitchFamily="34" charset="0"/>
                <a:cs typeface="Arial" panose="020B0604020202020204" pitchFamily="34" charset="0"/>
              </a:rPr>
              <a:t>1</a:t>
            </a:r>
          </a:p>
        </p:txBody>
      </p:sp>
      <p:sp>
        <p:nvSpPr>
          <p:cNvPr id="8" name="Oval 7"/>
          <p:cNvSpPr/>
          <p:nvPr/>
        </p:nvSpPr>
        <p:spPr>
          <a:xfrm>
            <a:off x="3965712" y="4953003"/>
            <a:ext cx="152400" cy="152400"/>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69" tIns="45433" rIns="90869" bIns="45433" rtlCol="0" anchor="ctr"/>
          <a:lstStyle/>
          <a:p>
            <a:pPr algn="ctr" defTabSz="908688"/>
            <a:r>
              <a:rPr lang="en-US" sz="1000" b="1" dirty="0">
                <a:solidFill>
                  <a:prstClr val="white"/>
                </a:solidFill>
                <a:latin typeface="Arial" panose="020B0604020202020204" pitchFamily="34" charset="0"/>
                <a:cs typeface="Arial" panose="020B0604020202020204" pitchFamily="34" charset="0"/>
              </a:rPr>
              <a:t>2</a:t>
            </a:r>
          </a:p>
        </p:txBody>
      </p:sp>
      <p:sp>
        <p:nvSpPr>
          <p:cNvPr id="9" name="Oval 8"/>
          <p:cNvSpPr/>
          <p:nvPr/>
        </p:nvSpPr>
        <p:spPr>
          <a:xfrm>
            <a:off x="3737111" y="4953003"/>
            <a:ext cx="152400" cy="152400"/>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69" tIns="45433" rIns="90869" bIns="45433" rtlCol="0" anchor="ctr"/>
          <a:lstStyle/>
          <a:p>
            <a:pPr algn="ctr" defTabSz="908688"/>
            <a:r>
              <a:rPr lang="en-US" sz="1000" b="1" dirty="0">
                <a:solidFill>
                  <a:prstClr val="white"/>
                </a:solidFill>
                <a:latin typeface="Arial" panose="020B0604020202020204" pitchFamily="34" charset="0"/>
                <a:cs typeface="Arial" panose="020B0604020202020204" pitchFamily="34" charset="0"/>
              </a:rPr>
              <a:t>3</a:t>
            </a:r>
          </a:p>
        </p:txBody>
      </p:sp>
      <p:sp>
        <p:nvSpPr>
          <p:cNvPr id="10" name="Oval 9"/>
          <p:cNvSpPr/>
          <p:nvPr/>
        </p:nvSpPr>
        <p:spPr>
          <a:xfrm>
            <a:off x="3602388" y="2971802"/>
            <a:ext cx="152400" cy="152400"/>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69" tIns="45433" rIns="90869" bIns="45433" rtlCol="0" anchor="ctr"/>
          <a:lstStyle/>
          <a:p>
            <a:pPr algn="ctr" defTabSz="908688"/>
            <a:r>
              <a:rPr lang="en-US" sz="1000" b="1" dirty="0">
                <a:solidFill>
                  <a:prstClr val="white"/>
                </a:solidFill>
                <a:latin typeface="Arial" panose="020B0604020202020204" pitchFamily="34" charset="0"/>
                <a:cs typeface="Arial" panose="020B0604020202020204" pitchFamily="34" charset="0"/>
              </a:rPr>
              <a:t>4</a:t>
            </a:r>
          </a:p>
        </p:txBody>
      </p:sp>
      <p:sp>
        <p:nvSpPr>
          <p:cNvPr id="11" name="Oval 10"/>
          <p:cNvSpPr/>
          <p:nvPr/>
        </p:nvSpPr>
        <p:spPr>
          <a:xfrm>
            <a:off x="3432311" y="2971802"/>
            <a:ext cx="152400" cy="152400"/>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69" tIns="45433" rIns="90869" bIns="45433" rtlCol="0" anchor="ctr"/>
          <a:lstStyle/>
          <a:p>
            <a:pPr algn="ctr" defTabSz="908688"/>
            <a:r>
              <a:rPr lang="en-US" sz="1000" b="1" dirty="0">
                <a:solidFill>
                  <a:prstClr val="white"/>
                </a:solidFill>
                <a:latin typeface="Arial" panose="020B0604020202020204" pitchFamily="34" charset="0"/>
                <a:cs typeface="Arial" panose="020B0604020202020204" pitchFamily="34" charset="0"/>
              </a:rPr>
              <a:t>5</a:t>
            </a:r>
          </a:p>
        </p:txBody>
      </p:sp>
      <p:sp>
        <p:nvSpPr>
          <p:cNvPr id="12" name="Oval 11"/>
          <p:cNvSpPr/>
          <p:nvPr/>
        </p:nvSpPr>
        <p:spPr>
          <a:xfrm>
            <a:off x="3813315" y="4495805"/>
            <a:ext cx="152400" cy="152400"/>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69" tIns="45433" rIns="90869" bIns="45433" rtlCol="0" anchor="ctr"/>
          <a:lstStyle/>
          <a:p>
            <a:pPr algn="ctr" defTabSz="908688"/>
            <a:r>
              <a:rPr lang="en-US" sz="1000" b="1" dirty="0">
                <a:solidFill>
                  <a:prstClr val="white"/>
                </a:solidFill>
                <a:latin typeface="Arial" panose="020B0604020202020204" pitchFamily="34" charset="0"/>
                <a:cs typeface="Arial" panose="020B0604020202020204" pitchFamily="34" charset="0"/>
              </a:rPr>
              <a:t>6</a:t>
            </a:r>
          </a:p>
        </p:txBody>
      </p:sp>
      <p:sp>
        <p:nvSpPr>
          <p:cNvPr id="15" name="Oval 14"/>
          <p:cNvSpPr/>
          <p:nvPr/>
        </p:nvSpPr>
        <p:spPr>
          <a:xfrm>
            <a:off x="4346711" y="4495805"/>
            <a:ext cx="152400" cy="152400"/>
          </a:xfrm>
          <a:prstGeom prst="ellips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69" tIns="45433" rIns="90869" bIns="45433" rtlCol="0" anchor="ctr"/>
          <a:lstStyle/>
          <a:p>
            <a:pPr algn="ctr" defTabSz="908688"/>
            <a:r>
              <a:rPr lang="en-US" sz="1000" b="1" dirty="0">
                <a:solidFill>
                  <a:prstClr val="white"/>
                </a:solidFill>
                <a:latin typeface="Arial" panose="020B0604020202020204" pitchFamily="34" charset="0"/>
                <a:cs typeface="Arial" panose="020B0604020202020204" pitchFamily="34" charset="0"/>
              </a:rPr>
              <a:t>1</a:t>
            </a:r>
          </a:p>
        </p:txBody>
      </p:sp>
      <p:sp>
        <p:nvSpPr>
          <p:cNvPr id="17" name="Oval 16"/>
          <p:cNvSpPr/>
          <p:nvPr/>
        </p:nvSpPr>
        <p:spPr>
          <a:xfrm>
            <a:off x="4041916" y="5334000"/>
            <a:ext cx="152400" cy="152400"/>
          </a:xfrm>
          <a:prstGeom prst="ellips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69" tIns="45433" rIns="90869" bIns="45433" rtlCol="0" anchor="ctr"/>
          <a:lstStyle/>
          <a:p>
            <a:pPr algn="ctr" defTabSz="908688"/>
            <a:r>
              <a:rPr lang="en-US" sz="1000" b="1" dirty="0">
                <a:solidFill>
                  <a:prstClr val="white"/>
                </a:solidFill>
                <a:latin typeface="Arial" panose="020B0604020202020204" pitchFamily="34" charset="0"/>
                <a:cs typeface="Arial" panose="020B0604020202020204" pitchFamily="34" charset="0"/>
              </a:rPr>
              <a:t>2</a:t>
            </a:r>
          </a:p>
        </p:txBody>
      </p:sp>
      <p:sp>
        <p:nvSpPr>
          <p:cNvPr id="19" name="Oval 18"/>
          <p:cNvSpPr/>
          <p:nvPr/>
        </p:nvSpPr>
        <p:spPr>
          <a:xfrm>
            <a:off x="5011308" y="1775134"/>
            <a:ext cx="152400" cy="152400"/>
          </a:xfrm>
          <a:prstGeom prst="ellips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69" tIns="45433" rIns="90869" bIns="45433" rtlCol="0" anchor="ctr"/>
          <a:lstStyle/>
          <a:p>
            <a:pPr algn="ctr" defTabSz="908688"/>
            <a:r>
              <a:rPr lang="en-US" sz="1000" b="1" dirty="0">
                <a:solidFill>
                  <a:prstClr val="white"/>
                </a:solidFill>
                <a:latin typeface="Arial" panose="020B0604020202020204" pitchFamily="34" charset="0"/>
                <a:cs typeface="Arial" panose="020B0604020202020204" pitchFamily="34" charset="0"/>
              </a:rPr>
              <a:t>4</a:t>
            </a:r>
          </a:p>
        </p:txBody>
      </p:sp>
      <p:sp>
        <p:nvSpPr>
          <p:cNvPr id="21" name="Oval 20"/>
          <p:cNvSpPr/>
          <p:nvPr/>
        </p:nvSpPr>
        <p:spPr>
          <a:xfrm>
            <a:off x="3338435" y="3143842"/>
            <a:ext cx="152400" cy="152400"/>
          </a:xfrm>
          <a:prstGeom prst="ellips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69" tIns="45433" rIns="90869" bIns="45433" rtlCol="0" anchor="ctr"/>
          <a:lstStyle/>
          <a:p>
            <a:pPr algn="ctr" defTabSz="908688"/>
            <a:r>
              <a:rPr lang="en-US" sz="1000" b="1" dirty="0">
                <a:solidFill>
                  <a:prstClr val="white"/>
                </a:solidFill>
                <a:latin typeface="Arial" panose="020B0604020202020204" pitchFamily="34" charset="0"/>
                <a:cs typeface="Arial" panose="020B0604020202020204" pitchFamily="34" charset="0"/>
              </a:rPr>
              <a:t>6</a:t>
            </a:r>
          </a:p>
        </p:txBody>
      </p:sp>
      <p:sp>
        <p:nvSpPr>
          <p:cNvPr id="27" name="TextBox 26"/>
          <p:cNvSpPr txBox="1"/>
          <p:nvPr/>
        </p:nvSpPr>
        <p:spPr>
          <a:xfrm>
            <a:off x="5181640" y="1676402"/>
            <a:ext cx="1608583" cy="307197"/>
          </a:xfrm>
          <a:prstGeom prst="rect">
            <a:avLst/>
          </a:prstGeom>
          <a:noFill/>
        </p:spPr>
        <p:txBody>
          <a:bodyPr wrap="none" lIns="90869" tIns="45433" rIns="90869" bIns="45433" rtlCol="0">
            <a:spAutoFit/>
          </a:bodyPr>
          <a:lstStyle/>
          <a:p>
            <a:pPr defTabSz="908688"/>
            <a:r>
              <a:rPr lang="en-US" sz="1400" dirty="0">
                <a:solidFill>
                  <a:prstClr val="black"/>
                </a:solidFill>
                <a:latin typeface="Arial" panose="020B0604020202020204" pitchFamily="34" charset="0"/>
                <a:cs typeface="Arial" panose="020B0604020202020204" pitchFamily="34" charset="0"/>
              </a:rPr>
              <a:t>Basinwide Project</a:t>
            </a:r>
          </a:p>
        </p:txBody>
      </p:sp>
      <p:sp>
        <p:nvSpPr>
          <p:cNvPr id="20" name="Oval 19"/>
          <p:cNvSpPr/>
          <p:nvPr/>
        </p:nvSpPr>
        <p:spPr>
          <a:xfrm>
            <a:off x="2136911" y="1752600"/>
            <a:ext cx="152400" cy="152400"/>
          </a:xfrm>
          <a:prstGeom prst="ellips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69" tIns="45433" rIns="90869" bIns="45433" rtlCol="0" anchor="ctr"/>
          <a:lstStyle/>
          <a:p>
            <a:pPr algn="ctr" defTabSz="908688"/>
            <a:r>
              <a:rPr lang="en-US" sz="1000" b="1" dirty="0">
                <a:solidFill>
                  <a:prstClr val="white"/>
                </a:solidFill>
                <a:latin typeface="Arial" panose="020B0604020202020204" pitchFamily="34" charset="0"/>
                <a:cs typeface="Arial" panose="020B0604020202020204" pitchFamily="34" charset="0"/>
              </a:rPr>
              <a:t>5</a:t>
            </a:r>
          </a:p>
        </p:txBody>
      </p:sp>
      <p:grpSp>
        <p:nvGrpSpPr>
          <p:cNvPr id="6" name="Group 5"/>
          <p:cNvGrpSpPr/>
          <p:nvPr/>
        </p:nvGrpSpPr>
        <p:grpSpPr>
          <a:xfrm>
            <a:off x="7111419" y="5"/>
            <a:ext cx="1991639" cy="5341515"/>
            <a:chOff x="87461" y="0"/>
            <a:chExt cx="1637969" cy="4942570"/>
          </a:xfrm>
        </p:grpSpPr>
        <p:sp>
          <p:nvSpPr>
            <p:cNvPr id="28" name="Rounded Rectangle 27"/>
            <p:cNvSpPr/>
            <p:nvPr/>
          </p:nvSpPr>
          <p:spPr>
            <a:xfrm>
              <a:off x="87461" y="0"/>
              <a:ext cx="1637969" cy="4810539"/>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8688"/>
              <a:endParaRPr lang="en-US">
                <a:solidFill>
                  <a:prstClr val="white"/>
                </a:solidFill>
              </a:endParaRPr>
            </a:p>
          </p:txBody>
        </p:sp>
        <p:sp>
          <p:nvSpPr>
            <p:cNvPr id="25" name="TextBox 24"/>
            <p:cNvSpPr txBox="1"/>
            <p:nvPr/>
          </p:nvSpPr>
          <p:spPr>
            <a:xfrm>
              <a:off x="344141" y="55659"/>
              <a:ext cx="1091854" cy="683495"/>
            </a:xfrm>
            <a:prstGeom prst="rect">
              <a:avLst/>
            </a:prstGeom>
            <a:noFill/>
          </p:spPr>
          <p:txBody>
            <a:bodyPr wrap="none" rtlCol="0">
              <a:spAutoFit/>
            </a:bodyPr>
            <a:lstStyle/>
            <a:p>
              <a:pPr algn="ctr" defTabSz="908688"/>
              <a:r>
                <a:rPr lang="en-US" sz="1400" b="1" dirty="0">
                  <a:solidFill>
                    <a:prstClr val="white"/>
                  </a:solidFill>
                  <a:latin typeface="Arial" panose="020B0604020202020204" pitchFamily="34" charset="0"/>
                  <a:cs typeface="Arial" panose="020B0604020202020204" pitchFamily="34" charset="0"/>
                </a:rPr>
                <a:t>Agricultural</a:t>
              </a:r>
            </a:p>
            <a:p>
              <a:pPr algn="ctr" defTabSz="908688"/>
              <a:r>
                <a:rPr lang="en-US" sz="1400" b="1" dirty="0">
                  <a:solidFill>
                    <a:prstClr val="white"/>
                  </a:solidFill>
                  <a:latin typeface="Arial" panose="020B0604020202020204" pitchFamily="34" charset="0"/>
                  <a:cs typeface="Arial" panose="020B0604020202020204" pitchFamily="34" charset="0"/>
                </a:rPr>
                <a:t>Conservation</a:t>
              </a:r>
            </a:p>
            <a:p>
              <a:pPr algn="ctr" defTabSz="908688"/>
              <a:r>
                <a:rPr lang="en-US" sz="1400" b="1" dirty="0">
                  <a:solidFill>
                    <a:prstClr val="white"/>
                  </a:solidFill>
                  <a:latin typeface="Arial" panose="020B0604020202020204" pitchFamily="34" charset="0"/>
                  <a:cs typeface="Arial" panose="020B0604020202020204" pitchFamily="34" charset="0"/>
                </a:rPr>
                <a:t>Projects</a:t>
              </a:r>
            </a:p>
          </p:txBody>
        </p:sp>
        <p:sp>
          <p:nvSpPr>
            <p:cNvPr id="22" name="TextBox 21"/>
            <p:cNvSpPr txBox="1"/>
            <p:nvPr/>
          </p:nvSpPr>
          <p:spPr>
            <a:xfrm>
              <a:off x="143121" y="727686"/>
              <a:ext cx="1528877" cy="4214884"/>
            </a:xfrm>
            <a:prstGeom prst="rect">
              <a:avLst/>
            </a:prstGeom>
            <a:noFill/>
          </p:spPr>
          <p:txBody>
            <a:bodyPr wrap="square" rtlCol="0">
              <a:spAutoFit/>
            </a:bodyPr>
            <a:lstStyle/>
            <a:p>
              <a:pPr marL="227169" indent="-227169" defTabSz="908688">
                <a:buFontTx/>
                <a:buAutoNum type="arabicPlain"/>
              </a:pPr>
              <a:r>
                <a:rPr lang="en-US" sz="900" b="1" dirty="0">
                  <a:solidFill>
                    <a:prstClr val="white"/>
                  </a:solidFill>
                  <a:latin typeface="Arial" panose="020B0604020202020204" pitchFamily="34" charset="0"/>
                  <a:cs typeface="Arial" panose="020B0604020202020204" pitchFamily="34" charset="0"/>
                </a:rPr>
                <a:t>Kennewick Irrigation District (KID) Division IV Lining</a:t>
              </a:r>
            </a:p>
            <a:p>
              <a:pPr marL="227169" indent="-227169" defTabSz="908688">
                <a:buFontTx/>
                <a:buAutoNum type="arabicPlain"/>
              </a:pPr>
              <a:endParaRPr lang="en-US" sz="900" b="1" dirty="0">
                <a:solidFill>
                  <a:prstClr val="white"/>
                </a:solidFill>
                <a:latin typeface="Arial" panose="020B0604020202020204" pitchFamily="34" charset="0"/>
                <a:cs typeface="Arial" panose="020B0604020202020204" pitchFamily="34" charset="0"/>
              </a:endParaRPr>
            </a:p>
            <a:p>
              <a:pPr marL="227169" indent="-227169" defTabSz="908688">
                <a:buFontTx/>
                <a:buAutoNum type="arabicPlain"/>
              </a:pPr>
              <a:r>
                <a:rPr lang="en-US" sz="900" b="1" dirty="0">
                  <a:solidFill>
                    <a:prstClr val="white"/>
                  </a:solidFill>
                  <a:latin typeface="Arial" panose="020B0604020202020204" pitchFamily="34" charset="0"/>
                  <a:cs typeface="Arial" panose="020B0604020202020204" pitchFamily="34" charset="0"/>
                </a:rPr>
                <a:t>Wapato Irrigation Project (WIP) Piping Lateral 4-414C</a:t>
              </a:r>
            </a:p>
            <a:p>
              <a:pPr marL="227169" indent="-227169" defTabSz="908688">
                <a:buFontTx/>
                <a:buAutoNum type="arabicPlain"/>
              </a:pPr>
              <a:endParaRPr lang="en-US" sz="900" b="1" dirty="0">
                <a:solidFill>
                  <a:prstClr val="white"/>
                </a:solidFill>
                <a:latin typeface="Arial" panose="020B0604020202020204" pitchFamily="34" charset="0"/>
                <a:cs typeface="Arial" panose="020B0604020202020204" pitchFamily="34" charset="0"/>
              </a:endParaRPr>
            </a:p>
            <a:p>
              <a:pPr marL="227169" indent="-227169" defTabSz="908688">
                <a:buFontTx/>
                <a:buAutoNum type="arabicPlain"/>
              </a:pPr>
              <a:r>
                <a:rPr lang="en-US" sz="900" b="1" dirty="0">
                  <a:solidFill>
                    <a:prstClr val="white"/>
                  </a:solidFill>
                  <a:latin typeface="Arial" panose="020B0604020202020204" pitchFamily="34" charset="0"/>
                  <a:cs typeface="Arial" panose="020B0604020202020204" pitchFamily="34" charset="0"/>
                </a:rPr>
                <a:t>Wapato Irrigation Project Piping Satus East Lateral E73</a:t>
              </a:r>
            </a:p>
            <a:p>
              <a:pPr marL="227169" indent="-227169" defTabSz="908688">
                <a:buFontTx/>
                <a:buAutoNum type="arabicPlain"/>
              </a:pPr>
              <a:endParaRPr lang="en-US" sz="900" b="1" dirty="0">
                <a:solidFill>
                  <a:prstClr val="white"/>
                </a:solidFill>
                <a:latin typeface="Arial" panose="020B0604020202020204" pitchFamily="34" charset="0"/>
                <a:cs typeface="Arial" panose="020B0604020202020204" pitchFamily="34" charset="0"/>
              </a:endParaRPr>
            </a:p>
            <a:p>
              <a:pPr marL="227169" indent="-227169" defTabSz="908688">
                <a:buFontTx/>
                <a:buAutoNum type="arabicPlain"/>
              </a:pPr>
              <a:r>
                <a:rPr lang="en-US" sz="900" b="1" dirty="0">
                  <a:solidFill>
                    <a:prstClr val="white"/>
                  </a:solidFill>
                  <a:latin typeface="Arial" panose="020B0604020202020204" pitchFamily="34" charset="0"/>
                  <a:cs typeface="Arial" panose="020B0604020202020204" pitchFamily="34" charset="0"/>
                </a:rPr>
                <a:t>Manastash Creek, Anderson Diversion Irrigation Water Acquisition</a:t>
              </a:r>
            </a:p>
            <a:p>
              <a:pPr marL="227169" indent="-227169" defTabSz="908688">
                <a:buFontTx/>
                <a:buAutoNum type="arabicPlain"/>
              </a:pPr>
              <a:endParaRPr lang="en-US" sz="900" b="1" dirty="0">
                <a:solidFill>
                  <a:prstClr val="white"/>
                </a:solidFill>
                <a:latin typeface="Arial" panose="020B0604020202020204" pitchFamily="34" charset="0"/>
                <a:cs typeface="Arial" panose="020B0604020202020204" pitchFamily="34" charset="0"/>
              </a:endParaRPr>
            </a:p>
            <a:p>
              <a:pPr marL="227169" indent="-227169" defTabSz="908688">
                <a:buFontTx/>
                <a:buAutoNum type="arabicPlain"/>
              </a:pPr>
              <a:r>
                <a:rPr lang="en-US" sz="900" b="1" dirty="0">
                  <a:solidFill>
                    <a:prstClr val="white"/>
                  </a:solidFill>
                  <a:latin typeface="Arial" panose="020B0604020202020204" pitchFamily="34" charset="0"/>
                  <a:cs typeface="Arial" panose="020B0604020202020204" pitchFamily="34" charset="0"/>
                </a:rPr>
                <a:t>Manastash Creek </a:t>
              </a:r>
              <a:r>
                <a:rPr lang="en-US" sz="900" b="1" dirty="0" smtClean="0">
                  <a:solidFill>
                    <a:prstClr val="white"/>
                  </a:solidFill>
                  <a:latin typeface="Arial" panose="020B0604020202020204" pitchFamily="34" charset="0"/>
                  <a:cs typeface="Arial" panose="020B0604020202020204" pitchFamily="34" charset="0"/>
                </a:rPr>
                <a:t> Sprinkler </a:t>
              </a:r>
              <a:r>
                <a:rPr lang="en-US" sz="900" b="1" dirty="0">
                  <a:solidFill>
                    <a:prstClr val="white"/>
                  </a:solidFill>
                  <a:latin typeface="Arial" panose="020B0604020202020204" pitchFamily="34" charset="0"/>
                  <a:cs typeface="Arial" panose="020B0604020202020204" pitchFamily="34" charset="0"/>
                </a:rPr>
                <a:t>Conversions</a:t>
              </a:r>
            </a:p>
            <a:p>
              <a:pPr marL="227169" indent="-227169" defTabSz="908688">
                <a:buFontTx/>
                <a:buAutoNum type="arabicPlain"/>
              </a:pPr>
              <a:endParaRPr lang="en-US" sz="900" b="1" dirty="0">
                <a:solidFill>
                  <a:prstClr val="white"/>
                </a:solidFill>
                <a:latin typeface="Arial" panose="020B0604020202020204" pitchFamily="34" charset="0"/>
                <a:cs typeface="Arial" panose="020B0604020202020204" pitchFamily="34" charset="0"/>
              </a:endParaRPr>
            </a:p>
            <a:p>
              <a:pPr marL="227169" indent="-227169" defTabSz="908688">
                <a:buFontTx/>
                <a:buAutoNum type="arabicPlain"/>
              </a:pPr>
              <a:r>
                <a:rPr lang="en-US" sz="900" b="1" dirty="0">
                  <a:solidFill>
                    <a:prstClr val="white"/>
                  </a:solidFill>
                  <a:latin typeface="Arial" panose="020B0604020202020204" pitchFamily="34" charset="0"/>
                  <a:cs typeface="Arial" panose="020B0604020202020204" pitchFamily="34" charset="0"/>
                </a:rPr>
                <a:t>Yakima-Tieton Irrigation District (YTID) Feasibility Study – Tieton to Ahtanum Exchange</a:t>
              </a:r>
            </a:p>
            <a:p>
              <a:pPr marL="227169" indent="-227169" defTabSz="908688">
                <a:buFontTx/>
                <a:buAutoNum type="arabicPlain"/>
              </a:pPr>
              <a:endParaRPr lang="en-US" sz="900" b="1" dirty="0">
                <a:solidFill>
                  <a:prstClr val="white"/>
                </a:solidFill>
                <a:latin typeface="Arial" panose="020B0604020202020204" pitchFamily="34" charset="0"/>
                <a:cs typeface="Arial" panose="020B0604020202020204" pitchFamily="34" charset="0"/>
              </a:endParaRPr>
            </a:p>
            <a:p>
              <a:pPr marL="227169" indent="-227169" defTabSz="908688">
                <a:buFontTx/>
                <a:buAutoNum type="arabicPlain"/>
              </a:pPr>
              <a:r>
                <a:rPr lang="en-US" sz="900" b="1" dirty="0">
                  <a:solidFill>
                    <a:prstClr val="white"/>
                  </a:solidFill>
                  <a:latin typeface="Arial" panose="020B0604020202020204" pitchFamily="34" charset="0"/>
                  <a:cs typeface="Arial" panose="020B0604020202020204" pitchFamily="34" charset="0"/>
                </a:rPr>
                <a:t>Manastash – Consolidated Pipeline &amp; Manastash Water </a:t>
              </a:r>
              <a:r>
                <a:rPr lang="en-US" sz="900" b="1" dirty="0" smtClean="0">
                  <a:solidFill>
                    <a:prstClr val="white"/>
                  </a:solidFill>
                  <a:latin typeface="Arial" panose="020B0604020202020204" pitchFamily="34" charset="0"/>
                  <a:cs typeface="Arial" panose="020B0604020202020204" pitchFamily="34" charset="0"/>
                </a:rPr>
                <a:t>Ditch </a:t>
              </a:r>
              <a:r>
                <a:rPr lang="en-US" sz="900" b="1" dirty="0">
                  <a:solidFill>
                    <a:prstClr val="white"/>
                  </a:solidFill>
                  <a:latin typeface="Arial" panose="020B0604020202020204" pitchFamily="34" charset="0"/>
                  <a:cs typeface="Arial" panose="020B0604020202020204" pitchFamily="34" charset="0"/>
                </a:rPr>
                <a:t>Association (MWDA) Pipeline Construction</a:t>
              </a:r>
            </a:p>
            <a:p>
              <a:pPr marL="227169" indent="-227169" defTabSz="908688">
                <a:buFontTx/>
                <a:buAutoNum type="arabicPlain"/>
              </a:pPr>
              <a:endParaRPr lang="en-US" sz="1000" b="1" dirty="0">
                <a:solidFill>
                  <a:prstClr val="white"/>
                </a:solidFill>
                <a:latin typeface="Arial" panose="020B0604020202020204" pitchFamily="34" charset="0"/>
                <a:cs typeface="Arial" panose="020B0604020202020204" pitchFamily="34" charset="0"/>
              </a:endParaRPr>
            </a:p>
            <a:p>
              <a:pPr marL="227169" indent="-227169" defTabSz="908688">
                <a:buFontTx/>
                <a:buAutoNum type="arabicPlain"/>
              </a:pPr>
              <a:endParaRPr lang="en-US" sz="1000" b="1" dirty="0">
                <a:solidFill>
                  <a:prstClr val="white"/>
                </a:solidFill>
                <a:latin typeface="Arial" panose="020B0604020202020204" pitchFamily="34" charset="0"/>
                <a:cs typeface="Arial" panose="020B0604020202020204" pitchFamily="34" charset="0"/>
              </a:endParaRPr>
            </a:p>
          </p:txBody>
        </p:sp>
      </p:grpSp>
      <p:sp>
        <p:nvSpPr>
          <p:cNvPr id="18" name="Oval 17"/>
          <p:cNvSpPr/>
          <p:nvPr/>
        </p:nvSpPr>
        <p:spPr>
          <a:xfrm>
            <a:off x="7470913" y="5791204"/>
            <a:ext cx="152400" cy="152400"/>
          </a:xfrm>
          <a:prstGeom prst="ellips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69" tIns="45433" rIns="90869" bIns="45433" rtlCol="0" anchor="ctr"/>
          <a:lstStyle/>
          <a:p>
            <a:pPr algn="ctr" defTabSz="908688"/>
            <a:r>
              <a:rPr lang="en-US" sz="1000" b="1" dirty="0">
                <a:solidFill>
                  <a:prstClr val="white"/>
                </a:solidFill>
                <a:latin typeface="Arial" panose="020B0604020202020204" pitchFamily="34" charset="0"/>
                <a:cs typeface="Arial" panose="020B0604020202020204" pitchFamily="34" charset="0"/>
              </a:rPr>
              <a:t>3</a:t>
            </a:r>
          </a:p>
        </p:txBody>
      </p:sp>
      <p:grpSp>
        <p:nvGrpSpPr>
          <p:cNvPr id="13" name="Group 12"/>
          <p:cNvGrpSpPr/>
          <p:nvPr/>
        </p:nvGrpSpPr>
        <p:grpSpPr>
          <a:xfrm>
            <a:off x="1" y="38"/>
            <a:ext cx="1897039" cy="7391362"/>
            <a:chOff x="7474226" y="0"/>
            <a:chExt cx="1598216" cy="7055123"/>
          </a:xfrm>
        </p:grpSpPr>
        <p:sp>
          <p:nvSpPr>
            <p:cNvPr id="29" name="Rounded Rectangle 28"/>
            <p:cNvSpPr/>
            <p:nvPr/>
          </p:nvSpPr>
          <p:spPr>
            <a:xfrm>
              <a:off x="7529888" y="0"/>
              <a:ext cx="1518699" cy="6512118"/>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8688"/>
              <a:endParaRPr lang="en-US">
                <a:solidFill>
                  <a:prstClr val="white"/>
                </a:solidFill>
              </a:endParaRPr>
            </a:p>
          </p:txBody>
        </p:sp>
        <p:sp>
          <p:nvSpPr>
            <p:cNvPr id="26" name="TextBox 25"/>
            <p:cNvSpPr txBox="1"/>
            <p:nvPr/>
          </p:nvSpPr>
          <p:spPr>
            <a:xfrm>
              <a:off x="7745836" y="0"/>
              <a:ext cx="1144141" cy="726722"/>
            </a:xfrm>
            <a:prstGeom prst="rect">
              <a:avLst/>
            </a:prstGeom>
            <a:noFill/>
          </p:spPr>
          <p:txBody>
            <a:bodyPr wrap="none" rtlCol="0">
              <a:spAutoFit/>
            </a:bodyPr>
            <a:lstStyle/>
            <a:p>
              <a:pPr algn="ctr" defTabSz="908688"/>
              <a:r>
                <a:rPr lang="en-US" sz="1400" b="1" dirty="0">
                  <a:solidFill>
                    <a:prstClr val="white"/>
                  </a:solidFill>
                  <a:latin typeface="Arial" panose="020B0604020202020204" pitchFamily="34" charset="0"/>
                  <a:cs typeface="Arial" panose="020B0604020202020204" pitchFamily="34" charset="0"/>
                </a:rPr>
                <a:t>Habitat</a:t>
              </a:r>
            </a:p>
            <a:p>
              <a:pPr algn="ctr" defTabSz="908688"/>
              <a:r>
                <a:rPr lang="en-US" sz="1400" b="1" dirty="0">
                  <a:solidFill>
                    <a:prstClr val="white"/>
                  </a:solidFill>
                  <a:latin typeface="Arial" panose="020B0604020202020204" pitchFamily="34" charset="0"/>
                  <a:cs typeface="Arial" panose="020B0604020202020204" pitchFamily="34" charset="0"/>
                </a:rPr>
                <a:t>Enhancement</a:t>
              </a:r>
            </a:p>
            <a:p>
              <a:pPr algn="ctr" defTabSz="908688"/>
              <a:r>
                <a:rPr lang="en-US" sz="1400" b="1" dirty="0">
                  <a:solidFill>
                    <a:prstClr val="white"/>
                  </a:solidFill>
                  <a:latin typeface="Arial" panose="020B0604020202020204" pitchFamily="34" charset="0"/>
                  <a:cs typeface="Arial" panose="020B0604020202020204" pitchFamily="34" charset="0"/>
                </a:rPr>
                <a:t>Projects</a:t>
              </a:r>
            </a:p>
          </p:txBody>
        </p:sp>
        <p:sp>
          <p:nvSpPr>
            <p:cNvPr id="23" name="TextBox 22"/>
            <p:cNvSpPr txBox="1"/>
            <p:nvPr/>
          </p:nvSpPr>
          <p:spPr>
            <a:xfrm>
              <a:off x="7474226" y="666026"/>
              <a:ext cx="1598216" cy="6389097"/>
            </a:xfrm>
            <a:prstGeom prst="rect">
              <a:avLst/>
            </a:prstGeom>
            <a:noFill/>
          </p:spPr>
          <p:txBody>
            <a:bodyPr wrap="square" rtlCol="0">
              <a:spAutoFit/>
            </a:bodyPr>
            <a:lstStyle/>
            <a:p>
              <a:pPr marL="227169" indent="-227169" defTabSz="908688">
                <a:buFontTx/>
                <a:buAutoNum type="arabicPlain"/>
              </a:pPr>
              <a:r>
                <a:rPr lang="en-US" sz="900" b="1" dirty="0">
                  <a:solidFill>
                    <a:prstClr val="white"/>
                  </a:solidFill>
                  <a:latin typeface="Arial" panose="020B0604020202020204" pitchFamily="34" charset="0"/>
                  <a:cs typeface="Arial" panose="020B0604020202020204" pitchFamily="34" charset="0"/>
                </a:rPr>
                <a:t>Gap-to-Gap Outfall Relocation</a:t>
              </a:r>
            </a:p>
            <a:p>
              <a:pPr marL="227169" indent="-227169" defTabSz="908688">
                <a:buFontTx/>
                <a:buAutoNum type="arabicPlain"/>
              </a:pPr>
              <a:endParaRPr lang="en-US" sz="900" b="1" dirty="0">
                <a:solidFill>
                  <a:prstClr val="white"/>
                </a:solidFill>
                <a:latin typeface="Arial" panose="020B0604020202020204" pitchFamily="34" charset="0"/>
                <a:cs typeface="Arial" panose="020B0604020202020204" pitchFamily="34" charset="0"/>
              </a:endParaRPr>
            </a:p>
            <a:p>
              <a:pPr marL="227169" indent="-227169" defTabSz="908688">
                <a:buFontTx/>
                <a:buAutoNum type="arabicPlain"/>
              </a:pPr>
              <a:r>
                <a:rPr lang="en-US" sz="900" b="1" dirty="0">
                  <a:solidFill>
                    <a:prstClr val="white"/>
                  </a:solidFill>
                  <a:latin typeface="Arial" panose="020B0604020202020204" pitchFamily="34" charset="0"/>
                  <a:cs typeface="Arial" panose="020B0604020202020204" pitchFamily="34" charset="0"/>
                </a:rPr>
                <a:t>Toppenish Fan</a:t>
              </a:r>
            </a:p>
            <a:p>
              <a:pPr marL="227169" indent="-227169" defTabSz="908688">
                <a:buFontTx/>
                <a:buAutoNum type="arabicPlain"/>
              </a:pPr>
              <a:endParaRPr lang="en-US" sz="900" b="1" dirty="0">
                <a:solidFill>
                  <a:prstClr val="white"/>
                </a:solidFill>
                <a:latin typeface="Arial" panose="020B0604020202020204" pitchFamily="34" charset="0"/>
                <a:cs typeface="Arial" panose="020B0604020202020204" pitchFamily="34" charset="0"/>
              </a:endParaRPr>
            </a:p>
            <a:p>
              <a:pPr marL="227169" indent="-227169" defTabSz="908688">
                <a:buFontTx/>
                <a:buAutoNum type="arabicPlain"/>
              </a:pPr>
              <a:r>
                <a:rPr lang="en-US" sz="900" b="1" dirty="0">
                  <a:solidFill>
                    <a:prstClr val="white"/>
                  </a:solidFill>
                  <a:latin typeface="Arial" panose="020B0604020202020204" pitchFamily="34" charset="0"/>
                  <a:cs typeface="Arial" panose="020B0604020202020204" pitchFamily="34" charset="0"/>
                </a:rPr>
                <a:t>Bateman Island Causeway Modification Conceptual Design</a:t>
              </a:r>
            </a:p>
            <a:p>
              <a:pPr marL="227169" indent="-227169" defTabSz="908688">
                <a:buFontTx/>
                <a:buAutoNum type="arabicPlain"/>
              </a:pPr>
              <a:endParaRPr lang="en-US" sz="900" b="1" dirty="0">
                <a:solidFill>
                  <a:prstClr val="white"/>
                </a:solidFill>
                <a:latin typeface="Arial" panose="020B0604020202020204" pitchFamily="34" charset="0"/>
                <a:cs typeface="Arial" panose="020B0604020202020204" pitchFamily="34" charset="0"/>
              </a:endParaRPr>
            </a:p>
            <a:p>
              <a:pPr marL="227169" indent="-227169" defTabSz="908688">
                <a:buFontTx/>
                <a:buAutoNum type="arabicPlain"/>
              </a:pPr>
              <a:r>
                <a:rPr lang="en-US" sz="900" b="1" dirty="0">
                  <a:solidFill>
                    <a:prstClr val="white"/>
                  </a:solidFill>
                  <a:latin typeface="Arial" panose="020B0604020202020204" pitchFamily="34" charset="0"/>
                  <a:cs typeface="Arial" panose="020B0604020202020204" pitchFamily="34" charset="0"/>
                </a:rPr>
                <a:t>Bull Trout Task Force Habitat Improvements</a:t>
              </a:r>
            </a:p>
            <a:p>
              <a:pPr marL="227169" indent="-227169" defTabSz="908688">
                <a:buFontTx/>
                <a:buAutoNum type="arabicPlain"/>
              </a:pPr>
              <a:endParaRPr lang="en-US" sz="900" b="1" dirty="0">
                <a:solidFill>
                  <a:prstClr val="white"/>
                </a:solidFill>
                <a:latin typeface="Arial" panose="020B0604020202020204" pitchFamily="34" charset="0"/>
                <a:cs typeface="Arial" panose="020B0604020202020204" pitchFamily="34" charset="0"/>
              </a:endParaRPr>
            </a:p>
            <a:p>
              <a:pPr marL="227169" indent="-227169" defTabSz="908688">
                <a:buFontTx/>
                <a:buAutoNum type="arabicPlain"/>
              </a:pPr>
              <a:r>
                <a:rPr lang="en-US" sz="900" b="1" dirty="0">
                  <a:solidFill>
                    <a:prstClr val="white"/>
                  </a:solidFill>
                  <a:latin typeface="Arial" panose="020B0604020202020204" pitchFamily="34" charset="0"/>
                  <a:cs typeface="Arial" panose="020B0604020202020204" pitchFamily="34" charset="0"/>
                </a:rPr>
                <a:t>Gold Creek Habitat </a:t>
              </a:r>
              <a:r>
                <a:rPr lang="en-US" sz="900" b="1" dirty="0" smtClean="0">
                  <a:solidFill>
                    <a:prstClr val="white"/>
                  </a:solidFill>
                  <a:latin typeface="Arial" panose="020B0604020202020204" pitchFamily="34" charset="0"/>
                  <a:cs typeface="Arial" panose="020B0604020202020204" pitchFamily="34" charset="0"/>
                </a:rPr>
                <a:t> Assessment </a:t>
              </a:r>
              <a:r>
                <a:rPr lang="en-US" sz="900" b="1" dirty="0">
                  <a:solidFill>
                    <a:prstClr val="white"/>
                  </a:solidFill>
                  <a:latin typeface="Arial" panose="020B0604020202020204" pitchFamily="34" charset="0"/>
                  <a:cs typeface="Arial" panose="020B0604020202020204" pitchFamily="34" charset="0"/>
                </a:rPr>
                <a:t>and Conceptual Design</a:t>
              </a:r>
            </a:p>
            <a:p>
              <a:pPr marL="227169" indent="-227169" defTabSz="908688">
                <a:buFontTx/>
                <a:buAutoNum type="arabicPlain"/>
              </a:pPr>
              <a:endParaRPr lang="en-US" sz="900" b="1" dirty="0">
                <a:solidFill>
                  <a:prstClr val="white"/>
                </a:solidFill>
                <a:latin typeface="Arial" panose="020B0604020202020204" pitchFamily="34" charset="0"/>
                <a:cs typeface="Arial" panose="020B0604020202020204" pitchFamily="34" charset="0"/>
              </a:endParaRPr>
            </a:p>
            <a:p>
              <a:pPr marL="227169" indent="-227169" defTabSz="908688">
                <a:buFontTx/>
                <a:buAutoNum type="arabicPlain"/>
              </a:pPr>
              <a:r>
                <a:rPr lang="en-US" sz="900" b="1" dirty="0">
                  <a:solidFill>
                    <a:prstClr val="white"/>
                  </a:solidFill>
                  <a:latin typeface="Arial" panose="020B0604020202020204" pitchFamily="34" charset="0"/>
                  <a:cs typeface="Arial" panose="020B0604020202020204" pitchFamily="34" charset="0"/>
                </a:rPr>
                <a:t>Reed Diversion </a:t>
              </a:r>
              <a:r>
                <a:rPr lang="en-US" sz="900" b="1" dirty="0" smtClean="0">
                  <a:solidFill>
                    <a:prstClr val="white"/>
                  </a:solidFill>
                  <a:latin typeface="Arial" panose="020B0604020202020204" pitchFamily="34" charset="0"/>
                  <a:cs typeface="Arial" panose="020B0604020202020204" pitchFamily="34" charset="0"/>
                </a:rPr>
                <a:t>design Barrier Removal  </a:t>
              </a:r>
              <a:endParaRPr lang="en-US" sz="900" b="1" dirty="0">
                <a:solidFill>
                  <a:prstClr val="white"/>
                </a:solidFill>
                <a:latin typeface="Arial" panose="020B0604020202020204" pitchFamily="34" charset="0"/>
                <a:cs typeface="Arial" panose="020B0604020202020204" pitchFamily="34" charset="0"/>
              </a:endParaRPr>
            </a:p>
            <a:p>
              <a:pPr marL="227169" indent="-227169" defTabSz="908688">
                <a:buFontTx/>
                <a:buAutoNum type="arabicPlain"/>
              </a:pPr>
              <a:endParaRPr lang="en-US" sz="900" b="1" dirty="0">
                <a:solidFill>
                  <a:prstClr val="white"/>
                </a:solidFill>
                <a:latin typeface="Arial" panose="020B0604020202020204" pitchFamily="34" charset="0"/>
                <a:cs typeface="Arial" panose="020B0604020202020204" pitchFamily="34" charset="0"/>
              </a:endParaRPr>
            </a:p>
            <a:p>
              <a:pPr marL="227169" indent="-227169" defTabSz="908688">
                <a:buFontTx/>
                <a:buAutoNum type="arabicPlain"/>
              </a:pPr>
              <a:r>
                <a:rPr lang="en-US" sz="900" b="1" dirty="0">
                  <a:solidFill>
                    <a:prstClr val="white"/>
                  </a:solidFill>
                  <a:latin typeface="Arial" panose="020B0604020202020204" pitchFamily="34" charset="0"/>
                  <a:cs typeface="Arial" panose="020B0604020202020204" pitchFamily="34" charset="0"/>
                </a:rPr>
                <a:t>Little Rattlesnake Road Decommissioning</a:t>
              </a:r>
            </a:p>
            <a:p>
              <a:pPr marL="227169" indent="-227169" defTabSz="908688">
                <a:buFontTx/>
                <a:buAutoNum type="arabicPlain"/>
              </a:pPr>
              <a:endParaRPr lang="en-US" sz="900" b="1" dirty="0">
                <a:solidFill>
                  <a:prstClr val="white"/>
                </a:solidFill>
                <a:latin typeface="Arial" panose="020B0604020202020204" pitchFamily="34" charset="0"/>
                <a:cs typeface="Arial" panose="020B0604020202020204" pitchFamily="34" charset="0"/>
              </a:endParaRPr>
            </a:p>
            <a:p>
              <a:pPr marL="227169" indent="-227169" defTabSz="908688">
                <a:buFontTx/>
                <a:buAutoNum type="arabicPlain"/>
              </a:pPr>
              <a:r>
                <a:rPr lang="en-US" sz="900" b="1" dirty="0">
                  <a:solidFill>
                    <a:prstClr val="white"/>
                  </a:solidFill>
                  <a:latin typeface="Arial" panose="020B0604020202020204" pitchFamily="34" charset="0"/>
                  <a:cs typeface="Arial" panose="020B0604020202020204" pitchFamily="34" charset="0"/>
                </a:rPr>
                <a:t>Cle Elum River Side </a:t>
              </a:r>
              <a:r>
                <a:rPr lang="en-US" sz="900" b="1" dirty="0" smtClean="0">
                  <a:solidFill>
                    <a:prstClr val="white"/>
                  </a:solidFill>
                  <a:latin typeface="Arial" panose="020B0604020202020204" pitchFamily="34" charset="0"/>
                  <a:cs typeface="Arial" panose="020B0604020202020204" pitchFamily="34" charset="0"/>
                </a:rPr>
                <a:t> Channel </a:t>
              </a:r>
              <a:r>
                <a:rPr lang="en-US" sz="900" b="1" dirty="0">
                  <a:solidFill>
                    <a:prstClr val="white"/>
                  </a:solidFill>
                  <a:latin typeface="Arial" panose="020B0604020202020204" pitchFamily="34" charset="0"/>
                  <a:cs typeface="Arial" panose="020B0604020202020204" pitchFamily="34" charset="0"/>
                </a:rPr>
                <a:t>Restoration Project, Phase 2</a:t>
              </a:r>
            </a:p>
            <a:p>
              <a:pPr marL="227169" indent="-227169" defTabSz="908688">
                <a:buFontTx/>
                <a:buAutoNum type="arabicPlain"/>
              </a:pPr>
              <a:endParaRPr lang="en-US" sz="900" b="1" dirty="0">
                <a:solidFill>
                  <a:prstClr val="white"/>
                </a:solidFill>
                <a:latin typeface="Arial" panose="020B0604020202020204" pitchFamily="34" charset="0"/>
                <a:cs typeface="Arial" panose="020B0604020202020204" pitchFamily="34" charset="0"/>
              </a:endParaRPr>
            </a:p>
            <a:p>
              <a:pPr marL="227169" indent="-227169" defTabSz="908688">
                <a:buFontTx/>
                <a:buAutoNum type="arabicPlain"/>
              </a:pPr>
              <a:r>
                <a:rPr lang="en-US" sz="900" b="1" dirty="0">
                  <a:solidFill>
                    <a:prstClr val="white"/>
                  </a:solidFill>
                  <a:latin typeface="Arial" panose="020B0604020202020204" pitchFamily="34" charset="0"/>
                  <a:cs typeface="Arial" panose="020B0604020202020204" pitchFamily="34" charset="0"/>
                </a:rPr>
                <a:t>Gap-to-Gap Property Acquisitions</a:t>
              </a:r>
            </a:p>
            <a:p>
              <a:pPr marL="227169" indent="-227169" defTabSz="908688">
                <a:buFontTx/>
                <a:buAutoNum type="arabicPlain"/>
              </a:pPr>
              <a:endParaRPr lang="en-US" sz="900" b="1" dirty="0">
                <a:solidFill>
                  <a:prstClr val="white"/>
                </a:solidFill>
                <a:latin typeface="Arial" panose="020B0604020202020204" pitchFamily="34" charset="0"/>
                <a:cs typeface="Arial" panose="020B0604020202020204" pitchFamily="34" charset="0"/>
              </a:endParaRPr>
            </a:p>
            <a:p>
              <a:pPr marL="227169" indent="-227169" defTabSz="908688">
                <a:buFontTx/>
                <a:buAutoNum type="arabicPlain"/>
              </a:pPr>
              <a:r>
                <a:rPr lang="en-US" sz="900" b="1" dirty="0">
                  <a:solidFill>
                    <a:prstClr val="white"/>
                  </a:solidFill>
                  <a:latin typeface="Arial" panose="020B0604020202020204" pitchFamily="34" charset="0"/>
                  <a:cs typeface="Arial" panose="020B0604020202020204" pitchFamily="34" charset="0"/>
                </a:rPr>
                <a:t>Upper Wapato Riparian Restoration</a:t>
              </a:r>
              <a:br>
                <a:rPr lang="en-US" sz="900" b="1" dirty="0">
                  <a:solidFill>
                    <a:prstClr val="white"/>
                  </a:solidFill>
                  <a:latin typeface="Arial" panose="020B0604020202020204" pitchFamily="34" charset="0"/>
                  <a:cs typeface="Arial" panose="020B0604020202020204" pitchFamily="34" charset="0"/>
                </a:rPr>
              </a:br>
              <a:endParaRPr lang="en-US" sz="900" b="1" dirty="0">
                <a:solidFill>
                  <a:prstClr val="white"/>
                </a:solidFill>
                <a:latin typeface="Arial" panose="020B0604020202020204" pitchFamily="34" charset="0"/>
                <a:cs typeface="Arial" panose="020B0604020202020204" pitchFamily="34" charset="0"/>
              </a:endParaRPr>
            </a:p>
            <a:p>
              <a:pPr marL="227169" indent="-227169" defTabSz="908688">
                <a:buFontTx/>
                <a:buAutoNum type="arabicPlain"/>
              </a:pPr>
              <a:r>
                <a:rPr lang="en-US" sz="900" b="1" dirty="0">
                  <a:solidFill>
                    <a:prstClr val="white"/>
                  </a:solidFill>
                  <a:latin typeface="Arial" panose="020B0604020202020204" pitchFamily="34" charset="0"/>
                  <a:cs typeface="Arial" panose="020B0604020202020204" pitchFamily="34" charset="0"/>
                </a:rPr>
                <a:t>Ellensburg Water Company / Coleman Creek Restoration</a:t>
              </a:r>
            </a:p>
            <a:p>
              <a:pPr marL="227169" indent="-227169" defTabSz="908688">
                <a:buFontTx/>
                <a:buAutoNum type="arabicPlain"/>
              </a:pPr>
              <a:endParaRPr lang="en-US" sz="900" b="1" dirty="0">
                <a:solidFill>
                  <a:prstClr val="white"/>
                </a:solidFill>
                <a:latin typeface="Arial" panose="020B0604020202020204" pitchFamily="34" charset="0"/>
                <a:cs typeface="Arial" panose="020B0604020202020204" pitchFamily="34" charset="0"/>
              </a:endParaRPr>
            </a:p>
            <a:p>
              <a:pPr marL="227169" indent="-227169" defTabSz="908688">
                <a:buFontTx/>
                <a:buAutoNum type="arabicPlain"/>
              </a:pPr>
              <a:r>
                <a:rPr lang="en-US" sz="900" b="1" dirty="0">
                  <a:solidFill>
                    <a:prstClr val="white"/>
                  </a:solidFill>
                  <a:latin typeface="Arial" panose="020B0604020202020204" pitchFamily="34" charset="0"/>
                  <a:cs typeface="Arial" panose="020B0604020202020204" pitchFamily="34" charset="0"/>
                </a:rPr>
                <a:t>Reed Diversion Barrier </a:t>
              </a:r>
              <a:r>
                <a:rPr lang="en-US" sz="900" b="1" dirty="0" smtClean="0">
                  <a:solidFill>
                    <a:prstClr val="white"/>
                  </a:solidFill>
                  <a:latin typeface="Arial" panose="020B0604020202020204" pitchFamily="34" charset="0"/>
                  <a:cs typeface="Arial" panose="020B0604020202020204" pitchFamily="34" charset="0"/>
                </a:rPr>
                <a:t>Removal </a:t>
              </a:r>
              <a:endParaRPr lang="en-US" sz="900" b="1" dirty="0">
                <a:solidFill>
                  <a:prstClr val="white"/>
                </a:solidFill>
                <a:latin typeface="Arial" panose="020B0604020202020204" pitchFamily="34" charset="0"/>
                <a:cs typeface="Arial" panose="020B0604020202020204" pitchFamily="34" charset="0"/>
              </a:endParaRPr>
            </a:p>
            <a:p>
              <a:pPr marL="227169" indent="-227169" defTabSz="908688">
                <a:buFontTx/>
                <a:buAutoNum type="arabicPlain"/>
              </a:pPr>
              <a:endParaRPr lang="en-US" sz="900" b="1" dirty="0">
                <a:solidFill>
                  <a:prstClr val="white"/>
                </a:solidFill>
                <a:latin typeface="Arial" panose="020B0604020202020204" pitchFamily="34" charset="0"/>
                <a:cs typeface="Arial" panose="020B0604020202020204" pitchFamily="34" charset="0"/>
              </a:endParaRPr>
            </a:p>
            <a:p>
              <a:pPr marL="227169" indent="-227169" defTabSz="908688">
                <a:buFontTx/>
                <a:buAutoNum type="arabicPlain"/>
              </a:pPr>
              <a:r>
                <a:rPr lang="en-US" sz="900" b="1" dirty="0">
                  <a:solidFill>
                    <a:prstClr val="white"/>
                  </a:solidFill>
                  <a:latin typeface="Arial" panose="020B0604020202020204" pitchFamily="34" charset="0"/>
                  <a:cs typeface="Arial" panose="020B0604020202020204" pitchFamily="34" charset="0"/>
                </a:rPr>
                <a:t>Trout Meadows Acquisition / Enhancement</a:t>
              </a:r>
            </a:p>
            <a:p>
              <a:pPr marL="227169" indent="-227169" defTabSz="908688">
                <a:buFontTx/>
                <a:buAutoNum type="arabicPlain"/>
              </a:pPr>
              <a:endParaRPr lang="en-US" sz="900" b="1" dirty="0">
                <a:solidFill>
                  <a:prstClr val="white"/>
                </a:solidFill>
                <a:latin typeface="Arial" panose="020B0604020202020204" pitchFamily="34" charset="0"/>
                <a:cs typeface="Arial" panose="020B0604020202020204" pitchFamily="34" charset="0"/>
              </a:endParaRPr>
            </a:p>
            <a:p>
              <a:pPr marL="227169" indent="-227169" defTabSz="908688">
                <a:buFontTx/>
                <a:buAutoNum type="arabicPlain"/>
              </a:pPr>
              <a:r>
                <a:rPr lang="en-US" sz="900" b="1" dirty="0" smtClean="0">
                  <a:solidFill>
                    <a:prstClr val="white"/>
                  </a:solidFill>
                  <a:latin typeface="Arial" panose="020B0604020202020204" pitchFamily="34" charset="0"/>
                  <a:cs typeface="Arial" panose="020B0604020202020204" pitchFamily="34" charset="0"/>
                </a:rPr>
                <a:t>Manastash/ </a:t>
              </a:r>
              <a:r>
                <a:rPr lang="en-US" sz="900" b="1" dirty="0">
                  <a:solidFill>
                    <a:prstClr val="white"/>
                  </a:solidFill>
                  <a:latin typeface="Arial" panose="020B0604020202020204" pitchFamily="34" charset="0"/>
                  <a:cs typeface="Arial" panose="020B0604020202020204" pitchFamily="34" charset="0"/>
                </a:rPr>
                <a:t>Little Naches Land Acquisition</a:t>
              </a:r>
            </a:p>
            <a:p>
              <a:pPr marL="227169" indent="-227169" defTabSz="908688">
                <a:buFontTx/>
                <a:buAutoNum type="arabicPlain"/>
              </a:pPr>
              <a:endParaRPr lang="en-US" sz="1000" b="1" dirty="0">
                <a:solidFill>
                  <a:prstClr val="white"/>
                </a:solidFill>
                <a:latin typeface="Arial" panose="020B0604020202020204" pitchFamily="34" charset="0"/>
                <a:cs typeface="Arial" panose="020B0604020202020204" pitchFamily="34" charset="0"/>
              </a:endParaRPr>
            </a:p>
            <a:p>
              <a:pPr marL="227169" indent="-227169" defTabSz="908688">
                <a:buFontTx/>
                <a:buAutoNum type="arabicPlain"/>
              </a:pPr>
              <a:endParaRPr lang="en-US" sz="1000" b="1" dirty="0">
                <a:solidFill>
                  <a:prstClr val="white"/>
                </a:solidFill>
                <a:latin typeface="Arial" panose="020B0604020202020204" pitchFamily="34" charset="0"/>
                <a:cs typeface="Arial" panose="020B0604020202020204" pitchFamily="34" charset="0"/>
              </a:endParaRPr>
            </a:p>
          </p:txBody>
        </p:sp>
      </p:grpSp>
      <p:sp>
        <p:nvSpPr>
          <p:cNvPr id="30" name="Oval 29"/>
          <p:cNvSpPr/>
          <p:nvPr/>
        </p:nvSpPr>
        <p:spPr>
          <a:xfrm>
            <a:off x="3512884" y="3143842"/>
            <a:ext cx="152400" cy="152400"/>
          </a:xfrm>
          <a:prstGeom prst="ellipse">
            <a:avLst/>
          </a:pr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69" tIns="45433" rIns="90869" bIns="45433" rtlCol="0" anchor="ctr"/>
          <a:lstStyle/>
          <a:p>
            <a:pPr algn="ctr" defTabSz="908688"/>
            <a:r>
              <a:rPr lang="en-US" sz="1000" b="1" dirty="0">
                <a:solidFill>
                  <a:prstClr val="white"/>
                </a:solidFill>
                <a:latin typeface="Arial" panose="020B0604020202020204" pitchFamily="34" charset="0"/>
                <a:cs typeface="Arial" panose="020B0604020202020204" pitchFamily="34" charset="0"/>
              </a:rPr>
              <a:t>7</a:t>
            </a:r>
          </a:p>
        </p:txBody>
      </p:sp>
      <p:sp>
        <p:nvSpPr>
          <p:cNvPr id="31" name="Oval 30"/>
          <p:cNvSpPr/>
          <p:nvPr/>
        </p:nvSpPr>
        <p:spPr>
          <a:xfrm>
            <a:off x="3011553" y="3798074"/>
            <a:ext cx="152400" cy="152400"/>
          </a:xfrm>
          <a:prstGeom prst="ellips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69" tIns="45433" rIns="90869" bIns="45433" rtlCol="0" anchor="ctr"/>
          <a:lstStyle/>
          <a:p>
            <a:pPr algn="ctr" defTabSz="908688"/>
            <a:r>
              <a:rPr lang="en-US" sz="1000" b="1" dirty="0">
                <a:solidFill>
                  <a:prstClr val="white"/>
                </a:solidFill>
                <a:latin typeface="Arial" panose="020B0604020202020204" pitchFamily="34" charset="0"/>
                <a:cs typeface="Arial" panose="020B0604020202020204" pitchFamily="34" charset="0"/>
              </a:rPr>
              <a:t>7</a:t>
            </a:r>
          </a:p>
        </p:txBody>
      </p:sp>
      <p:sp>
        <p:nvSpPr>
          <p:cNvPr id="32" name="Oval 31"/>
          <p:cNvSpPr/>
          <p:nvPr/>
        </p:nvSpPr>
        <p:spPr>
          <a:xfrm>
            <a:off x="3100443" y="2227844"/>
            <a:ext cx="152400" cy="152400"/>
          </a:xfrm>
          <a:prstGeom prst="ellips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69" tIns="45433" rIns="90869" bIns="45433" rtlCol="0" anchor="ctr"/>
          <a:lstStyle/>
          <a:p>
            <a:pPr algn="ctr" defTabSz="908688"/>
            <a:r>
              <a:rPr lang="en-US" sz="1000" b="1" dirty="0">
                <a:solidFill>
                  <a:prstClr val="white"/>
                </a:solidFill>
                <a:latin typeface="Arial" panose="020B0604020202020204" pitchFamily="34" charset="0"/>
                <a:cs typeface="Arial" panose="020B0604020202020204" pitchFamily="34" charset="0"/>
              </a:rPr>
              <a:t>8</a:t>
            </a:r>
          </a:p>
        </p:txBody>
      </p:sp>
      <p:sp>
        <p:nvSpPr>
          <p:cNvPr id="33" name="Oval 32"/>
          <p:cNvSpPr/>
          <p:nvPr/>
        </p:nvSpPr>
        <p:spPr>
          <a:xfrm>
            <a:off x="4601439" y="4574225"/>
            <a:ext cx="152400" cy="152400"/>
          </a:xfrm>
          <a:prstGeom prst="ellips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69" tIns="45433" rIns="90869" bIns="45433" rtlCol="0" anchor="ctr"/>
          <a:lstStyle/>
          <a:p>
            <a:pPr algn="ctr" defTabSz="908688"/>
            <a:r>
              <a:rPr lang="en-US" sz="1000" b="1" dirty="0">
                <a:solidFill>
                  <a:prstClr val="white"/>
                </a:solidFill>
                <a:latin typeface="Arial" panose="020B0604020202020204" pitchFamily="34" charset="0"/>
                <a:cs typeface="Arial" panose="020B0604020202020204" pitchFamily="34" charset="0"/>
              </a:rPr>
              <a:t>9</a:t>
            </a:r>
          </a:p>
        </p:txBody>
      </p:sp>
      <p:sp>
        <p:nvSpPr>
          <p:cNvPr id="35" name="Oval 34"/>
          <p:cNvSpPr/>
          <p:nvPr/>
        </p:nvSpPr>
        <p:spPr>
          <a:xfrm>
            <a:off x="4609769" y="5046431"/>
            <a:ext cx="152400" cy="152400"/>
          </a:xfrm>
          <a:prstGeom prst="ellips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90869" tIns="45433" rIns="90869" bIns="45433" rtlCol="0" anchor="ctr">
            <a:noAutofit/>
          </a:bodyPr>
          <a:lstStyle/>
          <a:p>
            <a:pPr algn="ctr" defTabSz="908688"/>
            <a:r>
              <a:rPr lang="en-US" sz="700" b="1" dirty="0">
                <a:solidFill>
                  <a:prstClr val="white"/>
                </a:solidFill>
                <a:latin typeface="Arial" panose="020B0604020202020204" pitchFamily="34" charset="0"/>
                <a:cs typeface="Arial" panose="020B0604020202020204" pitchFamily="34" charset="0"/>
              </a:rPr>
              <a:t>10</a:t>
            </a:r>
          </a:p>
        </p:txBody>
      </p:sp>
      <p:sp>
        <p:nvSpPr>
          <p:cNvPr id="36" name="Oval 35"/>
          <p:cNvSpPr/>
          <p:nvPr/>
        </p:nvSpPr>
        <p:spPr>
          <a:xfrm>
            <a:off x="4293044" y="2988369"/>
            <a:ext cx="152400" cy="152400"/>
          </a:xfrm>
          <a:prstGeom prst="ellips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90869" tIns="45433" rIns="90869" bIns="45433" rtlCol="0" anchor="ctr">
            <a:noAutofit/>
          </a:bodyPr>
          <a:lstStyle/>
          <a:p>
            <a:pPr algn="ctr" defTabSz="908688"/>
            <a:r>
              <a:rPr lang="en-US" sz="700" b="1" dirty="0">
                <a:solidFill>
                  <a:prstClr val="white"/>
                </a:solidFill>
                <a:latin typeface="Arial" panose="020B0604020202020204" pitchFamily="34" charset="0"/>
                <a:cs typeface="Arial" panose="020B0604020202020204" pitchFamily="34" charset="0"/>
              </a:rPr>
              <a:t>11</a:t>
            </a:r>
          </a:p>
        </p:txBody>
      </p:sp>
      <p:sp>
        <p:nvSpPr>
          <p:cNvPr id="38" name="Oval 37"/>
          <p:cNvSpPr/>
          <p:nvPr/>
        </p:nvSpPr>
        <p:spPr>
          <a:xfrm>
            <a:off x="3712597" y="3143842"/>
            <a:ext cx="152400" cy="152400"/>
          </a:xfrm>
          <a:prstGeom prst="ellips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90869" tIns="45433" rIns="90869" bIns="45433" rtlCol="0" anchor="ctr">
            <a:noAutofit/>
          </a:bodyPr>
          <a:lstStyle/>
          <a:p>
            <a:pPr algn="ctr" defTabSz="908688"/>
            <a:r>
              <a:rPr lang="en-US" sz="700" b="1" dirty="0">
                <a:solidFill>
                  <a:prstClr val="white"/>
                </a:solidFill>
                <a:latin typeface="Arial" panose="020B0604020202020204" pitchFamily="34" charset="0"/>
                <a:cs typeface="Arial" panose="020B0604020202020204" pitchFamily="34" charset="0"/>
              </a:rPr>
              <a:t>12</a:t>
            </a:r>
          </a:p>
        </p:txBody>
      </p:sp>
      <p:sp>
        <p:nvSpPr>
          <p:cNvPr id="39" name="Oval 38"/>
          <p:cNvSpPr/>
          <p:nvPr/>
        </p:nvSpPr>
        <p:spPr>
          <a:xfrm>
            <a:off x="3886200" y="4191000"/>
            <a:ext cx="152400" cy="152400"/>
          </a:xfrm>
          <a:prstGeom prst="ellips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90869" tIns="45433" rIns="90869" bIns="45433" rtlCol="0" anchor="ctr">
            <a:noAutofit/>
          </a:bodyPr>
          <a:lstStyle/>
          <a:p>
            <a:pPr algn="ctr" defTabSz="908688"/>
            <a:r>
              <a:rPr lang="en-US" sz="700" b="1" dirty="0">
                <a:solidFill>
                  <a:prstClr val="white"/>
                </a:solidFill>
                <a:latin typeface="Arial" panose="020B0604020202020204" pitchFamily="34" charset="0"/>
                <a:cs typeface="Arial" panose="020B0604020202020204" pitchFamily="34" charset="0"/>
              </a:rPr>
              <a:t>13</a:t>
            </a:r>
          </a:p>
        </p:txBody>
      </p:sp>
      <p:sp>
        <p:nvSpPr>
          <p:cNvPr id="40" name="Oval 39"/>
          <p:cNvSpPr/>
          <p:nvPr/>
        </p:nvSpPr>
        <p:spPr>
          <a:xfrm>
            <a:off x="2667001" y="2667003"/>
            <a:ext cx="152400" cy="152400"/>
          </a:xfrm>
          <a:prstGeom prst="ellips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90869" tIns="45433" rIns="90869" bIns="45433" rtlCol="0" anchor="ctr">
            <a:noAutofit/>
          </a:bodyPr>
          <a:lstStyle/>
          <a:p>
            <a:pPr algn="ctr" defTabSz="908688"/>
            <a:r>
              <a:rPr lang="en-US" sz="700" b="1" dirty="0">
                <a:solidFill>
                  <a:prstClr val="white"/>
                </a:solidFill>
                <a:latin typeface="Arial" panose="020B0604020202020204" pitchFamily="34" charset="0"/>
                <a:cs typeface="Arial" panose="020B0604020202020204" pitchFamily="34" charset="0"/>
              </a:rPr>
              <a:t>14</a:t>
            </a:r>
          </a:p>
        </p:txBody>
      </p:sp>
      <p:sp>
        <p:nvSpPr>
          <p:cNvPr id="16" name="TextBox 15"/>
          <p:cNvSpPr txBox="1"/>
          <p:nvPr/>
        </p:nvSpPr>
        <p:spPr>
          <a:xfrm>
            <a:off x="1330067" y="-57891"/>
            <a:ext cx="6230753" cy="1569081"/>
          </a:xfrm>
          <a:prstGeom prst="rect">
            <a:avLst/>
          </a:prstGeom>
          <a:noFill/>
        </p:spPr>
        <p:txBody>
          <a:bodyPr wrap="square" lIns="90869" tIns="45433" rIns="90869" bIns="45433" rtlCol="0">
            <a:spAutoFit/>
          </a:bodyPr>
          <a:lstStyle/>
          <a:p>
            <a:pPr algn="ctr" defTabSz="908688"/>
            <a:r>
              <a:rPr lang="en-US" sz="2400" b="1" dirty="0">
                <a:solidFill>
                  <a:prstClr val="black"/>
                </a:solidFill>
                <a:latin typeface="Arial" panose="020B0604020202020204" pitchFamily="34" charset="0"/>
                <a:cs typeface="Arial" panose="020B0604020202020204" pitchFamily="34" charset="0"/>
              </a:rPr>
              <a:t>Yakima Integrated Plan </a:t>
            </a:r>
          </a:p>
          <a:p>
            <a:pPr algn="ctr" defTabSz="908688"/>
            <a:r>
              <a:rPr lang="en-US" sz="2400" b="1" dirty="0">
                <a:solidFill>
                  <a:prstClr val="black"/>
                </a:solidFill>
                <a:latin typeface="Arial" panose="020B0604020202020204" pitchFamily="34" charset="0"/>
                <a:cs typeface="Arial" panose="020B0604020202020204" pitchFamily="34" charset="0"/>
              </a:rPr>
              <a:t>Habitat Enhancement/Enhanced Agricultural Conservation Projects</a:t>
            </a:r>
          </a:p>
          <a:p>
            <a:pPr algn="ctr" defTabSz="908688"/>
            <a:r>
              <a:rPr lang="en-US" sz="2400" b="1" dirty="0">
                <a:solidFill>
                  <a:prstClr val="black"/>
                </a:solidFill>
                <a:latin typeface="Arial" panose="020B0604020202020204" pitchFamily="34" charset="0"/>
                <a:cs typeface="Arial" panose="020B0604020202020204" pitchFamily="34" charset="0"/>
              </a:rPr>
              <a:t> 2013-2015</a:t>
            </a:r>
          </a:p>
        </p:txBody>
      </p:sp>
      <p:pic>
        <p:nvPicPr>
          <p:cNvPr id="1029" name="Picture 5" descr="C:\Users\scrawford\AppData\Local\Microsoft\Windows\Temporary Internet Files\Content.IE5\VMSKJ4AV\check-mark[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1345981"/>
            <a:ext cx="337302" cy="33041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C:\Users\scrawford\AppData\Local\Microsoft\Windows\Temporary Internet Files\Content.IE5\VMSKJ4AV\check-mark[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209800"/>
            <a:ext cx="379315" cy="371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C:\Users\scrawford\AppData\Local\Microsoft\Windows\Temporary Internet Files\Content.IE5\VMSKJ4AV\check-mark[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657600"/>
            <a:ext cx="350043" cy="3429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5" descr="C:\Users\scrawford\AppData\Local\Microsoft\Windows\Temporary Internet Files\Content.IE5\VMSKJ4AV\check-mark[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46395" y="697501"/>
            <a:ext cx="377126" cy="36943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descr="C:\Users\scrawford\AppData\Local\Microsoft\Windows\Temporary Internet Files\Content.IE5\VMSKJ4AV\check-mark[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25370" y="3060188"/>
            <a:ext cx="376495" cy="36881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5" descr="C:\Users\scrawford\AppData\Local\Microsoft\Windows\Temporary Internet Files\Content.IE5\VMSKJ4AV\check-mark[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79097" y="4168334"/>
            <a:ext cx="334288" cy="32746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5" descr="C:\Users\scrawford\AppData\Local\Microsoft\Windows\Temporary Internet Files\Content.IE5\VMSKJ4AV\check-mark[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70" y="685800"/>
            <a:ext cx="337302" cy="33041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044884" y="1066800"/>
            <a:ext cx="1021015" cy="261610"/>
          </a:xfrm>
          <a:prstGeom prst="rect">
            <a:avLst/>
          </a:prstGeom>
          <a:noFill/>
        </p:spPr>
        <p:txBody>
          <a:bodyPr wrap="square" rtlCol="0">
            <a:spAutoFit/>
          </a:bodyPr>
          <a:lstStyle/>
          <a:p>
            <a:r>
              <a:rPr lang="en-US" sz="1100" dirty="0" smtClean="0">
                <a:solidFill>
                  <a:srgbClr val="FFFF00"/>
                </a:solidFill>
              </a:rPr>
              <a:t>(Spring 2016)</a:t>
            </a:r>
            <a:endParaRPr lang="en-US" sz="1100" dirty="0">
              <a:solidFill>
                <a:srgbClr val="FFFF00"/>
              </a:solidFill>
            </a:endParaRPr>
          </a:p>
        </p:txBody>
      </p:sp>
      <p:sp>
        <p:nvSpPr>
          <p:cNvPr id="50" name="TextBox 49"/>
          <p:cNvSpPr txBox="1"/>
          <p:nvPr/>
        </p:nvSpPr>
        <p:spPr>
          <a:xfrm>
            <a:off x="7629525" y="2124075"/>
            <a:ext cx="1021015" cy="276999"/>
          </a:xfrm>
          <a:prstGeom prst="rect">
            <a:avLst/>
          </a:prstGeom>
          <a:noFill/>
        </p:spPr>
        <p:txBody>
          <a:bodyPr wrap="square" rtlCol="0">
            <a:spAutoFit/>
          </a:bodyPr>
          <a:lstStyle/>
          <a:p>
            <a:r>
              <a:rPr lang="en-US" sz="1100" dirty="0" smtClean="0">
                <a:solidFill>
                  <a:srgbClr val="FFFF00"/>
                </a:solidFill>
              </a:rPr>
              <a:t>(Spring 2016</a:t>
            </a:r>
            <a:r>
              <a:rPr lang="en-US" sz="1200" dirty="0" smtClean="0">
                <a:solidFill>
                  <a:srgbClr val="FFFF00"/>
                </a:solidFill>
              </a:rPr>
              <a:t>)</a:t>
            </a:r>
            <a:endParaRPr lang="en-US" sz="1200" dirty="0">
              <a:solidFill>
                <a:srgbClr val="FFFF00"/>
              </a:solidFill>
            </a:endParaRPr>
          </a:p>
        </p:txBody>
      </p:sp>
      <p:sp>
        <p:nvSpPr>
          <p:cNvPr id="51" name="TextBox 50"/>
          <p:cNvSpPr txBox="1"/>
          <p:nvPr/>
        </p:nvSpPr>
        <p:spPr>
          <a:xfrm>
            <a:off x="960185" y="4362314"/>
            <a:ext cx="1021015" cy="261610"/>
          </a:xfrm>
          <a:prstGeom prst="rect">
            <a:avLst/>
          </a:prstGeom>
          <a:noFill/>
        </p:spPr>
        <p:txBody>
          <a:bodyPr wrap="square" rtlCol="0">
            <a:spAutoFit/>
          </a:bodyPr>
          <a:lstStyle/>
          <a:p>
            <a:r>
              <a:rPr lang="en-US" sz="1100" dirty="0" smtClean="0">
                <a:solidFill>
                  <a:srgbClr val="FFFF00"/>
                </a:solidFill>
              </a:rPr>
              <a:t>(Spring 2016)</a:t>
            </a:r>
            <a:endParaRPr lang="en-US" sz="1100" dirty="0">
              <a:solidFill>
                <a:srgbClr val="FFFF00"/>
              </a:solidFill>
            </a:endParaRPr>
          </a:p>
        </p:txBody>
      </p:sp>
      <p:sp>
        <p:nvSpPr>
          <p:cNvPr id="53" name="TextBox 52"/>
          <p:cNvSpPr txBox="1"/>
          <p:nvPr/>
        </p:nvSpPr>
        <p:spPr>
          <a:xfrm>
            <a:off x="1200150" y="3395990"/>
            <a:ext cx="1021015" cy="261610"/>
          </a:xfrm>
          <a:prstGeom prst="rect">
            <a:avLst/>
          </a:prstGeom>
          <a:noFill/>
        </p:spPr>
        <p:txBody>
          <a:bodyPr wrap="square" rtlCol="0">
            <a:spAutoFit/>
          </a:bodyPr>
          <a:lstStyle/>
          <a:p>
            <a:r>
              <a:rPr lang="en-US" sz="1100" dirty="0" smtClean="0">
                <a:solidFill>
                  <a:srgbClr val="FFFF00"/>
                </a:solidFill>
              </a:rPr>
              <a:t>(Fall 2015)</a:t>
            </a:r>
            <a:endParaRPr lang="en-US" sz="1100" dirty="0">
              <a:solidFill>
                <a:srgbClr val="FFFF00"/>
              </a:solidFill>
            </a:endParaRPr>
          </a:p>
        </p:txBody>
      </p:sp>
      <p:sp>
        <p:nvSpPr>
          <p:cNvPr id="54" name="TextBox 53"/>
          <p:cNvSpPr txBox="1"/>
          <p:nvPr/>
        </p:nvSpPr>
        <p:spPr>
          <a:xfrm>
            <a:off x="655385" y="2176790"/>
            <a:ext cx="1021015" cy="261610"/>
          </a:xfrm>
          <a:prstGeom prst="rect">
            <a:avLst/>
          </a:prstGeom>
          <a:noFill/>
        </p:spPr>
        <p:txBody>
          <a:bodyPr wrap="square" rtlCol="0">
            <a:spAutoFit/>
          </a:bodyPr>
          <a:lstStyle/>
          <a:p>
            <a:r>
              <a:rPr lang="en-US" sz="1100" dirty="0" smtClean="0">
                <a:solidFill>
                  <a:srgbClr val="FFFF00"/>
                </a:solidFill>
              </a:rPr>
              <a:t>(Oct 2015)</a:t>
            </a:r>
            <a:endParaRPr lang="en-US" sz="1100" dirty="0">
              <a:solidFill>
                <a:srgbClr val="FFFF00"/>
              </a:solidFill>
            </a:endParaRPr>
          </a:p>
        </p:txBody>
      </p:sp>
      <p:sp>
        <p:nvSpPr>
          <p:cNvPr id="55" name="TextBox 54"/>
          <p:cNvSpPr txBox="1"/>
          <p:nvPr/>
        </p:nvSpPr>
        <p:spPr>
          <a:xfrm>
            <a:off x="914400" y="5314950"/>
            <a:ext cx="1021015" cy="261610"/>
          </a:xfrm>
          <a:prstGeom prst="rect">
            <a:avLst/>
          </a:prstGeom>
          <a:noFill/>
        </p:spPr>
        <p:txBody>
          <a:bodyPr wrap="square" rtlCol="0">
            <a:spAutoFit/>
          </a:bodyPr>
          <a:lstStyle/>
          <a:p>
            <a:r>
              <a:rPr lang="en-US" sz="1100" dirty="0" smtClean="0">
                <a:solidFill>
                  <a:srgbClr val="FFFF00"/>
                </a:solidFill>
              </a:rPr>
              <a:t>(Spring 2016)</a:t>
            </a:r>
            <a:endParaRPr lang="en-US" sz="1100" dirty="0">
              <a:solidFill>
                <a:srgbClr val="FFFF00"/>
              </a:solidFill>
            </a:endParaRPr>
          </a:p>
        </p:txBody>
      </p:sp>
      <p:sp>
        <p:nvSpPr>
          <p:cNvPr id="56" name="TextBox 55"/>
          <p:cNvSpPr txBox="1"/>
          <p:nvPr/>
        </p:nvSpPr>
        <p:spPr>
          <a:xfrm>
            <a:off x="731585" y="6267450"/>
            <a:ext cx="1021015" cy="261610"/>
          </a:xfrm>
          <a:prstGeom prst="rect">
            <a:avLst/>
          </a:prstGeom>
          <a:noFill/>
        </p:spPr>
        <p:txBody>
          <a:bodyPr wrap="square" rtlCol="0">
            <a:spAutoFit/>
          </a:bodyPr>
          <a:lstStyle/>
          <a:p>
            <a:r>
              <a:rPr lang="en-US" sz="1100" dirty="0" smtClean="0">
                <a:solidFill>
                  <a:srgbClr val="FFFF00"/>
                </a:solidFill>
              </a:rPr>
              <a:t>(Spring 2016)</a:t>
            </a:r>
            <a:endParaRPr lang="en-US" sz="1100" dirty="0">
              <a:solidFill>
                <a:srgbClr val="FFFF00"/>
              </a:solidFill>
            </a:endParaRPr>
          </a:p>
        </p:txBody>
      </p:sp>
      <p:sp>
        <p:nvSpPr>
          <p:cNvPr id="57" name="TextBox 56"/>
          <p:cNvSpPr txBox="1"/>
          <p:nvPr/>
        </p:nvSpPr>
        <p:spPr>
          <a:xfrm>
            <a:off x="731585" y="5726892"/>
            <a:ext cx="1021015" cy="237827"/>
          </a:xfrm>
          <a:prstGeom prst="rect">
            <a:avLst/>
          </a:prstGeom>
          <a:noFill/>
        </p:spPr>
        <p:txBody>
          <a:bodyPr wrap="square" rtlCol="0">
            <a:spAutoFit/>
          </a:bodyPr>
          <a:lstStyle/>
          <a:p>
            <a:r>
              <a:rPr lang="en-US" sz="1100" dirty="0" smtClean="0">
                <a:solidFill>
                  <a:srgbClr val="FFFF00"/>
                </a:solidFill>
              </a:rPr>
              <a:t>(Fall 2016)</a:t>
            </a:r>
            <a:endParaRPr lang="en-US" sz="1100" dirty="0">
              <a:solidFill>
                <a:srgbClr val="FFFF00"/>
              </a:solidFill>
            </a:endParaRPr>
          </a:p>
        </p:txBody>
      </p:sp>
      <p:pic>
        <p:nvPicPr>
          <p:cNvPr id="59" name="Picture 5" descr="C:\Users\scrawford\AppData\Local\Microsoft\Windows\Temporary Internet Files\Content.IE5\VMSKJ4AV\check-mark[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295400"/>
            <a:ext cx="337302" cy="33041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 descr="C:\Users\scrawford\AppData\Local\Microsoft\Windows\Temporary Internet Files\Content.IE5\VMSKJ4AV\check-mark[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2800" y="3505200"/>
            <a:ext cx="350043" cy="342900"/>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p:cNvSpPr txBox="1"/>
          <p:nvPr/>
        </p:nvSpPr>
        <p:spPr>
          <a:xfrm>
            <a:off x="8037260" y="2809875"/>
            <a:ext cx="1021015" cy="276999"/>
          </a:xfrm>
          <a:prstGeom prst="rect">
            <a:avLst/>
          </a:prstGeom>
          <a:noFill/>
        </p:spPr>
        <p:txBody>
          <a:bodyPr wrap="square" rtlCol="0">
            <a:spAutoFit/>
          </a:bodyPr>
          <a:lstStyle/>
          <a:p>
            <a:r>
              <a:rPr lang="en-US" sz="1100" dirty="0" smtClean="0">
                <a:solidFill>
                  <a:srgbClr val="FFFF00"/>
                </a:solidFill>
              </a:rPr>
              <a:t>(Spring 2016</a:t>
            </a:r>
            <a:r>
              <a:rPr lang="en-US" sz="1200" dirty="0" smtClean="0">
                <a:solidFill>
                  <a:srgbClr val="FFFF00"/>
                </a:solidFill>
              </a:rPr>
              <a:t>)</a:t>
            </a:r>
            <a:endParaRPr lang="en-US" sz="1200" dirty="0">
              <a:solidFill>
                <a:srgbClr val="FFFF00"/>
              </a:solidFill>
            </a:endParaRPr>
          </a:p>
        </p:txBody>
      </p:sp>
      <p:sp>
        <p:nvSpPr>
          <p:cNvPr id="62" name="TextBox 61"/>
          <p:cNvSpPr txBox="1"/>
          <p:nvPr/>
        </p:nvSpPr>
        <p:spPr>
          <a:xfrm>
            <a:off x="685800" y="3095625"/>
            <a:ext cx="1021015" cy="276999"/>
          </a:xfrm>
          <a:prstGeom prst="rect">
            <a:avLst/>
          </a:prstGeom>
          <a:noFill/>
        </p:spPr>
        <p:txBody>
          <a:bodyPr wrap="square" rtlCol="0">
            <a:spAutoFit/>
          </a:bodyPr>
          <a:lstStyle/>
          <a:p>
            <a:r>
              <a:rPr lang="en-US" sz="1100" dirty="0" smtClean="0">
                <a:solidFill>
                  <a:srgbClr val="FFFF00"/>
                </a:solidFill>
              </a:rPr>
              <a:t>(Fall 2015</a:t>
            </a:r>
            <a:r>
              <a:rPr lang="en-US" sz="1200" dirty="0" smtClean="0">
                <a:solidFill>
                  <a:srgbClr val="FFFF00"/>
                </a:solidFill>
              </a:rPr>
              <a:t>)</a:t>
            </a:r>
            <a:endParaRPr lang="en-US" sz="1200" dirty="0">
              <a:solidFill>
                <a:srgbClr val="FFFF00"/>
              </a:solidFill>
            </a:endParaRPr>
          </a:p>
        </p:txBody>
      </p:sp>
      <p:pic>
        <p:nvPicPr>
          <p:cNvPr id="64" name="Picture 5" descr="C:\Users\scrawford\AppData\Local\Microsoft\Windows\Temporary Internet Files\Content.IE5\VMSKJ4AV\check-mark[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957" y="6362700"/>
            <a:ext cx="350043" cy="342900"/>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885825" y="4767590"/>
            <a:ext cx="1021015" cy="261610"/>
          </a:xfrm>
          <a:prstGeom prst="rect">
            <a:avLst/>
          </a:prstGeom>
          <a:noFill/>
        </p:spPr>
        <p:txBody>
          <a:bodyPr wrap="square" rtlCol="0">
            <a:spAutoFit/>
          </a:bodyPr>
          <a:lstStyle/>
          <a:p>
            <a:r>
              <a:rPr lang="en-US" sz="1100" dirty="0" smtClean="0">
                <a:solidFill>
                  <a:srgbClr val="FFFF00"/>
                </a:solidFill>
              </a:rPr>
              <a:t>(Spring 2016)</a:t>
            </a:r>
            <a:endParaRPr lang="en-US" sz="1100" dirty="0">
              <a:solidFill>
                <a:srgbClr val="FFFF00"/>
              </a:solidFill>
            </a:endParaRPr>
          </a:p>
        </p:txBody>
      </p:sp>
    </p:spTree>
    <p:extLst>
      <p:ext uri="{BB962C8B-B14F-4D97-AF65-F5344CB8AC3E}">
        <p14:creationId xmlns:p14="http://schemas.microsoft.com/office/powerpoint/2010/main" val="325015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Manastash Creek Conservation &amp; Tributary </a:t>
            </a:r>
            <a:r>
              <a:rPr lang="en-US" b="1" dirty="0" smtClean="0"/>
              <a:t>Enhancement</a:t>
            </a:r>
            <a:br>
              <a:rPr lang="en-US" b="1" dirty="0" smtClean="0"/>
            </a:b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82593" y="1263296"/>
            <a:ext cx="7940297" cy="4841644"/>
          </a:xfrm>
        </p:spPr>
      </p:pic>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988973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3946" y="924231"/>
            <a:ext cx="3952906" cy="409693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9820" y="3251495"/>
            <a:ext cx="4277031" cy="284377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2307" y="3195484"/>
            <a:ext cx="3860800" cy="28956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9200" y="914400"/>
            <a:ext cx="3805084" cy="2853813"/>
          </a:xfrm>
          <a:prstGeom prst="rect">
            <a:avLst/>
          </a:prstGeom>
        </p:spPr>
      </p:pic>
      <p:sp>
        <p:nvSpPr>
          <p:cNvPr id="8" name="Title 1"/>
          <p:cNvSpPr>
            <a:spLocks noGrp="1"/>
          </p:cNvSpPr>
          <p:nvPr>
            <p:ph type="title"/>
          </p:nvPr>
        </p:nvSpPr>
        <p:spPr>
          <a:xfrm>
            <a:off x="990600" y="224287"/>
            <a:ext cx="8153400" cy="1069675"/>
          </a:xfrm>
        </p:spPr>
        <p:txBody>
          <a:bodyPr>
            <a:normAutofit fontScale="90000"/>
          </a:bodyPr>
          <a:lstStyle/>
          <a:p>
            <a:r>
              <a:rPr lang="en-US" b="1" dirty="0" err="1"/>
              <a:t>Manastash</a:t>
            </a:r>
            <a:r>
              <a:rPr lang="en-US" b="1" dirty="0"/>
              <a:t> Creek </a:t>
            </a:r>
            <a:r>
              <a:rPr lang="en-US" b="1" dirty="0" smtClean="0"/>
              <a:t>– Before and After</a:t>
            </a:r>
            <a:br>
              <a:rPr lang="en-US" b="1" dirty="0" smtClean="0"/>
            </a:br>
            <a:endParaRPr lang="en-US" dirty="0"/>
          </a:p>
        </p:txBody>
      </p:sp>
    </p:spTree>
    <p:extLst>
      <p:ext uri="{BB962C8B-B14F-4D97-AF65-F5344CB8AC3E}">
        <p14:creationId xmlns:p14="http://schemas.microsoft.com/office/powerpoint/2010/main" val="1564139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dirty="0"/>
          </a:p>
        </p:txBody>
      </p:sp>
      <p:sp>
        <p:nvSpPr>
          <p:cNvPr id="3" name="Title 2"/>
          <p:cNvSpPr>
            <a:spLocks noGrp="1"/>
          </p:cNvSpPr>
          <p:nvPr>
            <p:ph type="title"/>
          </p:nvPr>
        </p:nvSpPr>
        <p:spPr>
          <a:xfrm>
            <a:off x="0" y="2263982"/>
            <a:ext cx="4505325" cy="1520125"/>
          </a:xfrm>
        </p:spPr>
        <p:txBody>
          <a:bodyPr>
            <a:noAutofit/>
          </a:bodyPr>
          <a:lstStyle/>
          <a:p>
            <a:r>
              <a:rPr lang="en-US" sz="3500" dirty="0" smtClean="0"/>
              <a:t>Market Reallocation</a:t>
            </a:r>
            <a:endParaRPr lang="en-US" sz="3500" dirty="0"/>
          </a:p>
        </p:txBody>
      </p:sp>
    </p:spTree>
    <p:extLst>
      <p:ext uri="{BB962C8B-B14F-4D97-AF65-F5344CB8AC3E}">
        <p14:creationId xmlns:p14="http://schemas.microsoft.com/office/powerpoint/2010/main" val="20587557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4288"/>
            <a:ext cx="8153400" cy="837258"/>
          </a:xfrm>
        </p:spPr>
        <p:txBody>
          <a:bodyPr>
            <a:normAutofit/>
          </a:bodyPr>
          <a:lstStyle/>
          <a:p>
            <a:r>
              <a:rPr lang="en-US" dirty="0" smtClean="0"/>
              <a:t>Market Reallocation</a:t>
            </a:r>
            <a:endParaRPr lang="en-US" dirty="0"/>
          </a:p>
        </p:txBody>
      </p:sp>
      <p:sp>
        <p:nvSpPr>
          <p:cNvPr id="3" name="Content Placeholder 2"/>
          <p:cNvSpPr>
            <a:spLocks noGrp="1"/>
          </p:cNvSpPr>
          <p:nvPr>
            <p:ph idx="1"/>
          </p:nvPr>
        </p:nvSpPr>
        <p:spPr>
          <a:xfrm>
            <a:off x="990600" y="1008995"/>
            <a:ext cx="8153400" cy="5255173"/>
          </a:xfrm>
        </p:spPr>
        <p:txBody>
          <a:bodyPr>
            <a:normAutofit fontScale="85000" lnSpcReduction="20000"/>
          </a:bodyPr>
          <a:lstStyle/>
          <a:p>
            <a:r>
              <a:rPr lang="en-US" dirty="0" smtClean="0"/>
              <a:t>Employ a water market and/or a water bank to improve water supply in the Yakima River basin.  Market reallocation would be conducted in two phases.</a:t>
            </a:r>
          </a:p>
          <a:p>
            <a:r>
              <a:rPr lang="en-US" dirty="0" smtClean="0"/>
              <a:t>The near-term phase would continue existing water marketing and banking programs in the basin, but take additional steps to reduce barriers to water transfers.</a:t>
            </a:r>
          </a:p>
          <a:p>
            <a:r>
              <a:rPr lang="en-US" dirty="0" smtClean="0"/>
              <a:t>The long-term program would focus on facilitating water transfers between irrigation districts.  This would allow an irrigation district to fallow land within the district and lease water rights for that land outside the district.</a:t>
            </a:r>
          </a:p>
          <a:p>
            <a:pPr marL="742950" indent="-400050">
              <a:buFont typeface="Arial" panose="020B0604020202020204" pitchFamily="34" charset="0"/>
              <a:buChar char="–"/>
            </a:pPr>
            <a:r>
              <a:rPr lang="en-US" sz="2400" b="1" dirty="0"/>
              <a:t>Yakima County and Kittitas County continue to work on procedures to enable property development that rely, in part, on acquisition of water or mitigation credits from willing sellers.</a:t>
            </a:r>
          </a:p>
          <a:p>
            <a:pPr marL="742950" indent="-400050">
              <a:buFont typeface="Arial" panose="020B0604020202020204" pitchFamily="34" charset="0"/>
              <a:buChar char="–"/>
            </a:pPr>
            <a:r>
              <a:rPr lang="en-US" sz="2400" b="1" dirty="0"/>
              <a:t>Governor Inslee issued a drought declaration affecting the Yakima River basin, and this will enable the Department of Ecology to lease water from willing sellers to meet certain needs within the basin this year.</a:t>
            </a:r>
            <a:endParaRPr lang="en-US" sz="2400" b="1" dirty="0" smtClean="0"/>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4819904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23583" y="183344"/>
            <a:ext cx="8120418" cy="853886"/>
          </a:xfrm>
        </p:spPr>
        <p:txBody>
          <a:bodyPr>
            <a:normAutofit fontScale="90000"/>
          </a:bodyPr>
          <a:lstStyle/>
          <a:p>
            <a:r>
              <a:rPr lang="en-US" sz="3900" b="1" dirty="0"/>
              <a:t>Project Locations</a:t>
            </a:r>
            <a:r>
              <a:rPr lang="en-US" sz="2800" b="1" dirty="0"/>
              <a:t/>
            </a:r>
            <a:br>
              <a:rPr lang="en-US" sz="2800" b="1" dirty="0"/>
            </a:br>
            <a:endParaRPr lang="en-US" sz="2800" b="1" dirty="0"/>
          </a:p>
        </p:txBody>
      </p:sp>
      <p:sp>
        <p:nvSpPr>
          <p:cNvPr id="4" name="Text Placeholder 3"/>
          <p:cNvSpPr>
            <a:spLocks noGrp="1"/>
          </p:cNvSpPr>
          <p:nvPr>
            <p:ph type="body" sz="quarter" idx="12"/>
          </p:nvPr>
        </p:nvSpPr>
        <p:spPr/>
        <p:txBody>
          <a:bodyPr/>
          <a:lstStyle/>
          <a:p>
            <a:endParaRPr lang="en-US" dirty="0"/>
          </a:p>
        </p:txBody>
      </p:sp>
      <p:pic>
        <p:nvPicPr>
          <p:cNvPr id="6" name="Picture 8"/>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868927" y="782764"/>
            <a:ext cx="8275073" cy="535256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ular Callout 6"/>
          <p:cNvSpPr/>
          <p:nvPr/>
        </p:nvSpPr>
        <p:spPr>
          <a:xfrm>
            <a:off x="2060812" y="3482454"/>
            <a:ext cx="1371600" cy="304800"/>
          </a:xfrm>
          <a:prstGeom prst="wedgeRectCallout">
            <a:avLst>
              <a:gd name="adj1" fmla="val 86859"/>
              <a:gd name="adj2" fmla="val -169682"/>
            </a:avLst>
          </a:prstGeom>
          <a:solidFill>
            <a:srgbClr val="FAFCA2"/>
          </a:solidFill>
          <a:ln>
            <a:noFill/>
          </a:ln>
        </p:spPr>
        <p:style>
          <a:lnRef idx="2">
            <a:schemeClr val="accent1">
              <a:shade val="50000"/>
            </a:schemeClr>
          </a:lnRef>
          <a:fillRef idx="1">
            <a:schemeClr val="accent1"/>
          </a:fillRef>
          <a:effectRef idx="0">
            <a:schemeClr val="accent1"/>
          </a:effectRef>
          <a:fontRef idx="minor">
            <a:schemeClr val="lt1"/>
          </a:fontRef>
        </p:style>
        <p:txBody>
          <a:bodyPr lIns="89067" tIns="44535" rIns="89067" bIns="44535" rtlCol="0" anchor="ctr"/>
          <a:lstStyle/>
          <a:p>
            <a:pPr algn="ctr" defTabSz="890642"/>
            <a:r>
              <a:rPr lang="en-US" sz="700" dirty="0">
                <a:solidFill>
                  <a:prstClr val="black"/>
                </a:solidFill>
              </a:rPr>
              <a:t>Keechelus-to-Kachess Conveyance</a:t>
            </a:r>
          </a:p>
        </p:txBody>
      </p:sp>
      <p:sp>
        <p:nvSpPr>
          <p:cNvPr id="8" name="Rectangular Callout 7"/>
          <p:cNvSpPr/>
          <p:nvPr/>
        </p:nvSpPr>
        <p:spPr>
          <a:xfrm>
            <a:off x="3650777" y="4541293"/>
            <a:ext cx="1371600" cy="304800"/>
          </a:xfrm>
          <a:prstGeom prst="wedgeRectCallout">
            <a:avLst>
              <a:gd name="adj1" fmla="val 81730"/>
              <a:gd name="adj2" fmla="val -159792"/>
            </a:avLst>
          </a:prstGeom>
          <a:solidFill>
            <a:srgbClr val="FAFCA2"/>
          </a:solidFill>
          <a:ln>
            <a:noFill/>
          </a:ln>
        </p:spPr>
        <p:style>
          <a:lnRef idx="2">
            <a:schemeClr val="accent1">
              <a:shade val="50000"/>
            </a:schemeClr>
          </a:lnRef>
          <a:fillRef idx="1">
            <a:schemeClr val="accent1"/>
          </a:fillRef>
          <a:effectRef idx="0">
            <a:schemeClr val="accent1"/>
          </a:effectRef>
          <a:fontRef idx="minor">
            <a:schemeClr val="lt1"/>
          </a:fontRef>
        </p:style>
        <p:txBody>
          <a:bodyPr lIns="89067" tIns="44535" rIns="89067" bIns="44535" rtlCol="0" anchor="ctr"/>
          <a:lstStyle/>
          <a:p>
            <a:pPr algn="ctr" defTabSz="890642"/>
            <a:r>
              <a:rPr lang="en-US" sz="700" dirty="0">
                <a:solidFill>
                  <a:prstClr val="black"/>
                </a:solidFill>
              </a:rPr>
              <a:t>Kachess Drought Relief Pumping Plant</a:t>
            </a:r>
          </a:p>
        </p:txBody>
      </p:sp>
      <p:sp>
        <p:nvSpPr>
          <p:cNvPr id="9" name="Rectangular Callout 8"/>
          <p:cNvSpPr/>
          <p:nvPr/>
        </p:nvSpPr>
        <p:spPr>
          <a:xfrm>
            <a:off x="5233916" y="4829033"/>
            <a:ext cx="1371600" cy="304800"/>
          </a:xfrm>
          <a:prstGeom prst="wedgeRectCallout">
            <a:avLst>
              <a:gd name="adj1" fmla="val 81730"/>
              <a:gd name="adj2" fmla="val -159792"/>
            </a:avLst>
          </a:prstGeom>
          <a:solidFill>
            <a:srgbClr val="FAFCA2"/>
          </a:solidFill>
          <a:ln>
            <a:noFill/>
          </a:ln>
        </p:spPr>
        <p:style>
          <a:lnRef idx="2">
            <a:schemeClr val="accent1">
              <a:shade val="50000"/>
            </a:schemeClr>
          </a:lnRef>
          <a:fillRef idx="1">
            <a:schemeClr val="accent1"/>
          </a:fillRef>
          <a:effectRef idx="0">
            <a:schemeClr val="accent1"/>
          </a:effectRef>
          <a:fontRef idx="minor">
            <a:schemeClr val="lt1"/>
          </a:fontRef>
        </p:style>
        <p:txBody>
          <a:bodyPr lIns="89067" tIns="44535" rIns="89067" bIns="44535" rtlCol="0" anchor="ctr"/>
          <a:lstStyle/>
          <a:p>
            <a:pPr algn="ctr" defTabSz="890642"/>
            <a:r>
              <a:rPr lang="en-US" sz="700" dirty="0">
                <a:solidFill>
                  <a:prstClr val="black"/>
                </a:solidFill>
              </a:rPr>
              <a:t>Cle Elum Pool Raise</a:t>
            </a:r>
          </a:p>
          <a:p>
            <a:pPr algn="ctr" defTabSz="890642"/>
            <a:r>
              <a:rPr lang="en-US" sz="700" dirty="0">
                <a:solidFill>
                  <a:prstClr val="black"/>
                </a:solidFill>
              </a:rPr>
              <a:t>Cle Elum Dam Fish Passage</a:t>
            </a:r>
          </a:p>
        </p:txBody>
      </p:sp>
    </p:spTree>
    <p:extLst>
      <p:ext uri="{BB962C8B-B14F-4D97-AF65-F5344CB8AC3E}">
        <p14:creationId xmlns:p14="http://schemas.microsoft.com/office/powerpoint/2010/main" val="3368277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Yakima River Basin Water Management</a:t>
            </a:r>
            <a:endParaRPr lang="en-US" b="1" dirty="0"/>
          </a:p>
        </p:txBody>
      </p:sp>
      <p:sp>
        <p:nvSpPr>
          <p:cNvPr id="4" name="Text Placeholder 3"/>
          <p:cNvSpPr>
            <a:spLocks noGrp="1"/>
          </p:cNvSpPr>
          <p:nvPr>
            <p:ph type="body" sz="quarter" idx="12"/>
          </p:nvPr>
        </p:nvSpPr>
        <p:spPr/>
        <p:txBody>
          <a:bodyPr/>
          <a:lstStyle/>
          <a:p>
            <a:endParaRPr lang="en-US"/>
          </a:p>
        </p:txBody>
      </p:sp>
      <p:sp>
        <p:nvSpPr>
          <p:cNvPr id="7" name="Text Placeholder 2"/>
          <p:cNvSpPr txBox="1">
            <a:spLocks/>
          </p:cNvSpPr>
          <p:nvPr/>
        </p:nvSpPr>
        <p:spPr>
          <a:xfrm>
            <a:off x="990600" y="1110315"/>
            <a:ext cx="4334139" cy="4648200"/>
          </a:xfrm>
          <a:prstGeom prst="rect">
            <a:avLst/>
          </a:prstGeom>
        </p:spPr>
        <p:txBody>
          <a:bodyPr/>
          <a:lstStyle>
            <a:lvl1pPr marL="342900" indent="-342900" algn="l" defTabSz="914400" rtl="0" eaLnBrk="1" latinLnBrk="0" hangingPunct="1">
              <a:spcBef>
                <a:spcPts val="300"/>
              </a:spcBef>
              <a:buClr>
                <a:schemeClr val="accent1"/>
              </a:buClr>
              <a:buFont typeface="Arial" pitchFamily="34" charset="0"/>
              <a:buChar char="•"/>
              <a:defRPr sz="2600" kern="1200">
                <a:solidFill>
                  <a:schemeClr val="tx1"/>
                </a:solidFill>
                <a:latin typeface="Arial" pitchFamily="34" charset="0"/>
                <a:ea typeface="+mn-ea"/>
                <a:cs typeface="Arial" pitchFamily="34" charset="0"/>
              </a:defRPr>
            </a:lvl1pPr>
            <a:lvl2pPr marL="742950" indent="-285750" algn="l" defTabSz="914400" rtl="0" eaLnBrk="1" latinLnBrk="0" hangingPunct="1">
              <a:spcBef>
                <a:spcPts val="300"/>
              </a:spcBef>
              <a:buClr>
                <a:schemeClr val="accent1"/>
              </a:buClr>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ts val="300"/>
              </a:spcBef>
              <a:buClr>
                <a:schemeClr val="accent1"/>
              </a:buClr>
              <a:buFont typeface="Arial" pitchFamily="34" charset="0"/>
              <a:buChar char="•"/>
              <a:defRPr sz="2200" kern="1200">
                <a:solidFill>
                  <a:schemeClr val="tx1"/>
                </a:solidFill>
                <a:latin typeface="Arial" pitchFamily="34" charset="0"/>
                <a:ea typeface="+mn-ea"/>
                <a:cs typeface="Arial" pitchFamily="34" charset="0"/>
              </a:defRPr>
            </a:lvl3pPr>
            <a:lvl4pPr marL="1600200" indent="-228600" algn="l" defTabSz="914400" rtl="0" eaLnBrk="1" latinLnBrk="0" hangingPunct="1">
              <a:spcBef>
                <a:spcPts val="300"/>
              </a:spcBef>
              <a:buClr>
                <a:schemeClr val="accent1"/>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ts val="300"/>
              </a:spcBef>
              <a:buClr>
                <a:schemeClr val="accent1"/>
              </a:buClr>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spcBef>
                <a:spcPts val="0"/>
              </a:spcBef>
              <a:spcAft>
                <a:spcPts val="600"/>
              </a:spcAft>
              <a:buClrTx/>
            </a:pPr>
            <a:r>
              <a:rPr lang="en-US" sz="2400" b="1" dirty="0" smtClean="0"/>
              <a:t>Managed by Bureau of Reclamation</a:t>
            </a:r>
          </a:p>
          <a:p>
            <a:pPr marL="457200" indent="-457200">
              <a:spcBef>
                <a:spcPts val="0"/>
              </a:spcBef>
              <a:spcAft>
                <a:spcPts val="600"/>
              </a:spcAft>
              <a:buClrTx/>
            </a:pPr>
            <a:r>
              <a:rPr lang="en-US" sz="2400" b="1" dirty="0" smtClean="0"/>
              <a:t>5 reservoirs with 1M acre-feet of capacity (average annual runoff 3.3M acre-feet)</a:t>
            </a:r>
          </a:p>
          <a:p>
            <a:pPr marL="457200" indent="-457200">
              <a:spcBef>
                <a:spcPts val="0"/>
              </a:spcBef>
              <a:spcAft>
                <a:spcPts val="600"/>
              </a:spcAft>
              <a:buClrTx/>
            </a:pPr>
            <a:r>
              <a:rPr lang="en-US" sz="2400" b="1" dirty="0" smtClean="0"/>
              <a:t>Snowpack is the “sixth reservoir”</a:t>
            </a:r>
          </a:p>
          <a:p>
            <a:pPr marL="457200" indent="-457200">
              <a:spcBef>
                <a:spcPts val="0"/>
              </a:spcBef>
              <a:spcAft>
                <a:spcPts val="600"/>
              </a:spcAft>
              <a:buClrTx/>
            </a:pPr>
            <a:r>
              <a:rPr lang="en-US" sz="2400" b="1" dirty="0" smtClean="0"/>
              <a:t>Irrigation deliveries:</a:t>
            </a:r>
            <a:br>
              <a:rPr lang="en-US" sz="2400" b="1" dirty="0" smtClean="0"/>
            </a:br>
            <a:r>
              <a:rPr lang="en-US" sz="2400" b="1" dirty="0" smtClean="0"/>
              <a:t>1.7M acre-feet</a:t>
            </a:r>
          </a:p>
          <a:p>
            <a:pPr>
              <a:buClrTx/>
            </a:pPr>
            <a:endParaRPr lang="en-US" dirty="0"/>
          </a:p>
        </p:txBody>
      </p:sp>
      <p:pic>
        <p:nvPicPr>
          <p:cNvPr id="8" name="Picture 2" descr="N:\!users\Danny\41239 - Yakima River Basin - 2012 AWRA IWRM Award Presentation\Photos\BumpingLakeObliqueView.jpg"/>
          <p:cNvPicPr>
            <a:picLocks noChangeAspect="1" noChangeArrowheads="1"/>
          </p:cNvPicPr>
          <p:nvPr/>
        </p:nvPicPr>
        <p:blipFill>
          <a:blip r:embed="rId3" cstate="screen"/>
          <a:srcRect/>
          <a:stretch>
            <a:fillRect/>
          </a:stretch>
        </p:blipFill>
        <p:spPr bwMode="auto">
          <a:xfrm>
            <a:off x="5324739" y="1074384"/>
            <a:ext cx="3162225" cy="2100263"/>
          </a:xfrm>
          <a:prstGeom prst="rect">
            <a:avLst/>
          </a:prstGeom>
          <a:noFill/>
          <a:effectLst>
            <a:outerShdw blurRad="50800" dist="76200" dir="2700000" algn="tl" rotWithShape="0">
              <a:prstClr val="black">
                <a:alpha val="60000"/>
              </a:prstClr>
            </a:outerShdw>
          </a:effectLst>
        </p:spPr>
      </p:pic>
      <p:pic>
        <p:nvPicPr>
          <p:cNvPr id="9" name="Picture 2" descr="N:\!users\Danny\41239 - Yakima River Basin - 2012 AWRA IWRM Award Presentation\Photos\KeechelusLake.jpg"/>
          <p:cNvPicPr>
            <a:picLocks noChangeAspect="1" noChangeArrowheads="1"/>
          </p:cNvPicPr>
          <p:nvPr/>
        </p:nvPicPr>
        <p:blipFill>
          <a:blip r:embed="rId4" cstate="screen"/>
          <a:srcRect/>
          <a:stretch>
            <a:fillRect/>
          </a:stretch>
        </p:blipFill>
        <p:spPr bwMode="auto">
          <a:xfrm>
            <a:off x="5315421" y="3445995"/>
            <a:ext cx="3181350" cy="2112701"/>
          </a:xfrm>
          <a:prstGeom prst="rect">
            <a:avLst/>
          </a:prstGeom>
          <a:noFill/>
          <a:effectLst>
            <a:outerShdw blurRad="50800" dist="76200" dir="2700000" algn="tl" rotWithShape="0">
              <a:prstClr val="black">
                <a:alpha val="60000"/>
              </a:prstClr>
            </a:outerShdw>
          </a:effectLst>
        </p:spPr>
      </p:pic>
    </p:spTree>
    <p:extLst>
      <p:ext uri="{BB962C8B-B14F-4D97-AF65-F5344CB8AC3E}">
        <p14:creationId xmlns:p14="http://schemas.microsoft.com/office/powerpoint/2010/main" val="7917505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7692" y="491612"/>
            <a:ext cx="4186308" cy="5417575"/>
          </a:xfrm>
          <a:prstGeom prst="rect">
            <a:avLst/>
          </a:prstGeom>
        </p:spPr>
      </p:pic>
      <p:sp>
        <p:nvSpPr>
          <p:cNvPr id="2" name="Title 1"/>
          <p:cNvSpPr>
            <a:spLocks noGrp="1"/>
          </p:cNvSpPr>
          <p:nvPr>
            <p:ph type="title"/>
          </p:nvPr>
        </p:nvSpPr>
        <p:spPr>
          <a:xfrm>
            <a:off x="990600" y="224289"/>
            <a:ext cx="8153400" cy="929956"/>
          </a:xfrm>
        </p:spPr>
        <p:txBody>
          <a:bodyPr>
            <a:normAutofit fontScale="90000"/>
          </a:bodyPr>
          <a:lstStyle/>
          <a:p>
            <a:r>
              <a:rPr lang="en-US" b="1" dirty="0" smtClean="0"/>
              <a:t>Kachess Drought Relief Pumping Plant</a:t>
            </a:r>
            <a:r>
              <a:rPr lang="en-US" sz="1800" b="1" dirty="0"/>
              <a:t>    </a:t>
            </a:r>
            <a:br>
              <a:rPr lang="en-US" sz="1800" b="1" dirty="0"/>
            </a:br>
            <a:r>
              <a:rPr lang="en-US" sz="900" b="1" dirty="0"/>
              <a:t/>
            </a:r>
            <a:br>
              <a:rPr lang="en-US" sz="900" b="1" dirty="0"/>
            </a:br>
            <a:r>
              <a:rPr lang="en-US" sz="2200" b="1" dirty="0"/>
              <a:t>Alt. 1 - East Shore Pumping Plant    Alt. 2 - South Pumping Plant</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5626" y="1189705"/>
            <a:ext cx="4058926" cy="4906296"/>
          </a:xfrm>
          <a:prstGeom prst="rect">
            <a:avLst/>
          </a:prstGeom>
        </p:spPr>
      </p:pic>
    </p:spTree>
    <p:extLst>
      <p:ext uri="{BB962C8B-B14F-4D97-AF65-F5344CB8AC3E}">
        <p14:creationId xmlns:p14="http://schemas.microsoft.com/office/powerpoint/2010/main" val="2063187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Kachess</a:t>
            </a:r>
            <a:r>
              <a:rPr lang="en-US" dirty="0" smtClean="0"/>
              <a:t> Drought Relief Pumping Plant	</a:t>
            </a:r>
            <a:br>
              <a:rPr lang="en-US" dirty="0" smtClean="0"/>
            </a:br>
            <a:r>
              <a:rPr lang="en-US" dirty="0" smtClean="0"/>
              <a:t>Area between upper and lower reservoirs</a:t>
            </a:r>
            <a:endParaRPr lang="en-US" dirty="0"/>
          </a:p>
        </p:txBody>
      </p:sp>
      <p:sp>
        <p:nvSpPr>
          <p:cNvPr id="4" name="Text Placeholder 3"/>
          <p:cNvSpPr>
            <a:spLocks noGrp="1"/>
          </p:cNvSpPr>
          <p:nvPr>
            <p:ph type="body" sz="quarter" idx="12"/>
          </p:nvPr>
        </p:nvSpPr>
        <p:spPr/>
        <p:txBody>
          <a:bodyPr/>
          <a:lstStyle/>
          <a:p>
            <a:endParaRPr lang="en-US"/>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03234" y="1214651"/>
            <a:ext cx="8144120" cy="4900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542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4288"/>
            <a:ext cx="8153400" cy="899975"/>
          </a:xfrm>
        </p:spPr>
        <p:txBody>
          <a:bodyPr>
            <a:normAutofit fontScale="90000"/>
          </a:bodyPr>
          <a:lstStyle/>
          <a:p>
            <a:r>
              <a:rPr lang="en-US" sz="3900" b="1" dirty="0"/>
              <a:t>Keechelus-to-Kachess Conveyance </a:t>
            </a:r>
            <a:r>
              <a:rPr lang="en-US" sz="3200" dirty="0"/>
              <a:t/>
            </a:r>
            <a:br>
              <a:rPr lang="en-US" sz="3200" dirty="0"/>
            </a:br>
            <a:r>
              <a:rPr lang="en-US" sz="2700" dirty="0"/>
              <a:t>North Tunnel and South Tunnel Alternative</a:t>
            </a:r>
            <a:r>
              <a:rPr lang="en-US" sz="2800" dirty="0"/>
              <a:t>s</a:t>
            </a: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89350" y="1245759"/>
            <a:ext cx="7359782" cy="553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0364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 name="Picture 49" descr="cle elum forebay.jpg"/>
          <p:cNvPicPr preferRelativeResize="0">
            <a:picLocks/>
          </p:cNvPicPr>
          <p:nvPr/>
        </p:nvPicPr>
        <p:blipFill>
          <a:blip r:embed="rId3" cstate="print">
            <a:lum bright="13000" contrast="-12000"/>
          </a:blip>
          <a:stretch>
            <a:fillRect/>
          </a:stretch>
        </p:blipFill>
        <p:spPr>
          <a:xfrm>
            <a:off x="-2630" y="-11573"/>
            <a:ext cx="9144000" cy="6858000"/>
          </a:xfrm>
          <a:prstGeom prst="rect">
            <a:avLst/>
          </a:prstGeom>
        </p:spPr>
      </p:pic>
      <p:sp>
        <p:nvSpPr>
          <p:cNvPr id="20" name="Rectangle 19"/>
          <p:cNvSpPr>
            <a:spLocks noChangeAspect="1"/>
          </p:cNvSpPr>
          <p:nvPr/>
        </p:nvSpPr>
        <p:spPr>
          <a:xfrm rot="21183453">
            <a:off x="4124415" y="2618222"/>
            <a:ext cx="125775" cy="5837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9805" tIns="44899" rIns="89805" bIns="44899" rtlCol="0" anchor="ctr"/>
          <a:lstStyle/>
          <a:p>
            <a:pPr algn="ctr" defTabSz="898025"/>
            <a:endParaRPr lang="en-US" dirty="0">
              <a:solidFill>
                <a:prstClr val="white"/>
              </a:solidFill>
            </a:endParaRPr>
          </a:p>
        </p:txBody>
      </p:sp>
      <p:sp>
        <p:nvSpPr>
          <p:cNvPr id="29" name="Freeform 28"/>
          <p:cNvSpPr/>
          <p:nvPr/>
        </p:nvSpPr>
        <p:spPr>
          <a:xfrm>
            <a:off x="1117800" y="1069777"/>
            <a:ext cx="2971800" cy="1524000"/>
          </a:xfrm>
          <a:custGeom>
            <a:avLst/>
            <a:gdLst>
              <a:gd name="connsiteX0" fmla="*/ 2734408 w 2734408"/>
              <a:gd name="connsiteY0" fmla="*/ 1301262 h 1301262"/>
              <a:gd name="connsiteX1" fmla="*/ 2664069 w 2734408"/>
              <a:gd name="connsiteY1" fmla="*/ 1116623 h 1301262"/>
              <a:gd name="connsiteX2" fmla="*/ 2426677 w 2734408"/>
              <a:gd name="connsiteY2" fmla="*/ 984739 h 1301262"/>
              <a:gd name="connsiteX3" fmla="*/ 2022231 w 2734408"/>
              <a:gd name="connsiteY3" fmla="*/ 879231 h 1301262"/>
              <a:gd name="connsiteX4" fmla="*/ 536331 w 2734408"/>
              <a:gd name="connsiteY4" fmla="*/ 140677 h 1301262"/>
              <a:gd name="connsiteX5" fmla="*/ 228600 w 2734408"/>
              <a:gd name="connsiteY5" fmla="*/ 35170 h 1301262"/>
              <a:gd name="connsiteX6" fmla="*/ 96715 w 2734408"/>
              <a:gd name="connsiteY6" fmla="*/ 61547 h 1301262"/>
              <a:gd name="connsiteX7" fmla="*/ 0 w 2734408"/>
              <a:gd name="connsiteY7" fmla="*/ 114300 h 130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4408" h="1301262">
                <a:moveTo>
                  <a:pt x="2734408" y="1301262"/>
                </a:moveTo>
                <a:cubicBezTo>
                  <a:pt x="2724882" y="1235319"/>
                  <a:pt x="2715357" y="1169377"/>
                  <a:pt x="2664069" y="1116623"/>
                </a:cubicBezTo>
                <a:cubicBezTo>
                  <a:pt x="2612781" y="1063869"/>
                  <a:pt x="2533650" y="1024304"/>
                  <a:pt x="2426677" y="984739"/>
                </a:cubicBezTo>
                <a:cubicBezTo>
                  <a:pt x="2319704" y="945174"/>
                  <a:pt x="2337289" y="1019908"/>
                  <a:pt x="2022231" y="879231"/>
                </a:cubicBezTo>
                <a:cubicBezTo>
                  <a:pt x="1707173" y="738554"/>
                  <a:pt x="835270" y="281354"/>
                  <a:pt x="536331" y="140677"/>
                </a:cubicBezTo>
                <a:cubicBezTo>
                  <a:pt x="237393" y="0"/>
                  <a:pt x="301869" y="48358"/>
                  <a:pt x="228600" y="35170"/>
                </a:cubicBezTo>
                <a:cubicBezTo>
                  <a:pt x="155331" y="21982"/>
                  <a:pt x="134815" y="48359"/>
                  <a:pt x="96715" y="61547"/>
                </a:cubicBezTo>
                <a:cubicBezTo>
                  <a:pt x="58615" y="74735"/>
                  <a:pt x="29307" y="94517"/>
                  <a:pt x="0" y="114300"/>
                </a:cubicBezTo>
              </a:path>
            </a:pathLst>
          </a:custGeom>
          <a:ln w="57150">
            <a:solidFill>
              <a:srgbClr val="FFFF00"/>
            </a:solidFill>
          </a:ln>
        </p:spPr>
        <p:style>
          <a:lnRef idx="1">
            <a:schemeClr val="accent1"/>
          </a:lnRef>
          <a:fillRef idx="0">
            <a:schemeClr val="accent1"/>
          </a:fillRef>
          <a:effectRef idx="0">
            <a:schemeClr val="accent1"/>
          </a:effectRef>
          <a:fontRef idx="minor">
            <a:schemeClr val="tx1"/>
          </a:fontRef>
        </p:style>
        <p:txBody>
          <a:bodyPr lIns="89805" tIns="44899" rIns="89805" bIns="44899" rtlCol="0" anchor="ctr"/>
          <a:lstStyle/>
          <a:p>
            <a:pPr algn="ctr" defTabSz="898025"/>
            <a:endParaRPr lang="en-US" dirty="0">
              <a:solidFill>
                <a:prstClr val="black"/>
              </a:solidFill>
            </a:endParaRPr>
          </a:p>
        </p:txBody>
      </p:sp>
      <p:sp>
        <p:nvSpPr>
          <p:cNvPr id="21" name="Oval 20"/>
          <p:cNvSpPr>
            <a:spLocks noChangeAspect="1"/>
          </p:cNvSpPr>
          <p:nvPr/>
        </p:nvSpPr>
        <p:spPr>
          <a:xfrm>
            <a:off x="4023361" y="2420797"/>
            <a:ext cx="182880" cy="18288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9805" tIns="44899" rIns="89805" bIns="44899" rtlCol="0" anchor="ctr"/>
          <a:lstStyle/>
          <a:p>
            <a:pPr algn="ctr" defTabSz="898025"/>
            <a:endParaRPr lang="en-US" dirty="0">
              <a:solidFill>
                <a:prstClr val="white"/>
              </a:solidFill>
            </a:endParaRPr>
          </a:p>
        </p:txBody>
      </p:sp>
      <p:cxnSp>
        <p:nvCxnSpPr>
          <p:cNvPr id="36" name="Straight Arrow Connector 35"/>
          <p:cNvCxnSpPr/>
          <p:nvPr/>
        </p:nvCxnSpPr>
        <p:spPr>
          <a:xfrm flipH="1" flipV="1">
            <a:off x="4244244" y="3027992"/>
            <a:ext cx="3070961" cy="326399"/>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49" idx="2"/>
          </p:cNvCxnSpPr>
          <p:nvPr/>
        </p:nvCxnSpPr>
        <p:spPr>
          <a:xfrm rot="5400000">
            <a:off x="3373343" y="1049239"/>
            <a:ext cx="1140024" cy="11811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276600" y="762002"/>
            <a:ext cx="2514600" cy="307776"/>
          </a:xfrm>
          <a:prstGeom prst="rect">
            <a:avLst/>
          </a:prstGeom>
          <a:noFill/>
        </p:spPr>
        <p:txBody>
          <a:bodyPr wrap="square" lIns="89805" tIns="44899" rIns="89805" bIns="44899" rtlCol="0">
            <a:spAutoFit/>
          </a:bodyPr>
          <a:lstStyle/>
          <a:p>
            <a:pPr algn="ctr" defTabSz="898025"/>
            <a:r>
              <a:rPr lang="en-US" sz="1400" b="1" dirty="0">
                <a:solidFill>
                  <a:prstClr val="white"/>
                </a:solidFill>
              </a:rPr>
              <a:t>Downstream Passage Conduit </a:t>
            </a:r>
          </a:p>
        </p:txBody>
      </p:sp>
      <p:cxnSp>
        <p:nvCxnSpPr>
          <p:cNvPr id="52" name="Straight Arrow Connector 51"/>
          <p:cNvCxnSpPr>
            <a:endCxn id="21" idx="6"/>
          </p:cNvCxnSpPr>
          <p:nvPr/>
        </p:nvCxnSpPr>
        <p:spPr>
          <a:xfrm rot="10800000" flipV="1">
            <a:off x="4206242" y="1304957"/>
            <a:ext cx="2699892" cy="120728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rot="18070615">
            <a:off x="1379102" y="3576413"/>
            <a:ext cx="1698833" cy="312798"/>
          </a:xfrm>
          <a:prstGeom prst="rect">
            <a:avLst/>
          </a:prstGeom>
          <a:noFill/>
        </p:spPr>
        <p:txBody>
          <a:bodyPr wrap="square" lIns="89805" tIns="44899" rIns="89805" bIns="44899" rtlCol="0">
            <a:spAutoFit/>
          </a:bodyPr>
          <a:lstStyle/>
          <a:p>
            <a:pPr algn="ctr" defTabSz="898025"/>
            <a:r>
              <a:rPr lang="en-US" sz="1400" b="1" dirty="0">
                <a:solidFill>
                  <a:prstClr val="white"/>
                </a:solidFill>
              </a:rPr>
              <a:t>Cle Elum Dam </a:t>
            </a:r>
          </a:p>
        </p:txBody>
      </p:sp>
      <p:sp>
        <p:nvSpPr>
          <p:cNvPr id="69" name="Rounded Rectangle 68"/>
          <p:cNvSpPr/>
          <p:nvPr/>
        </p:nvSpPr>
        <p:spPr>
          <a:xfrm rot="1923356">
            <a:off x="898362" y="1088319"/>
            <a:ext cx="266764" cy="166652"/>
          </a:xfrm>
          <a:prstGeom prst="roundRect">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9805" tIns="44899" rIns="89805" bIns="44899" rtlCol="0" anchor="ctr"/>
          <a:lstStyle/>
          <a:p>
            <a:pPr algn="ctr" defTabSz="898025"/>
            <a:endParaRPr lang="en-US" dirty="0">
              <a:solidFill>
                <a:prstClr val="white"/>
              </a:solidFill>
            </a:endParaRPr>
          </a:p>
        </p:txBody>
      </p:sp>
      <p:sp>
        <p:nvSpPr>
          <p:cNvPr id="70" name="Rounded Rectangle 69"/>
          <p:cNvSpPr>
            <a:spLocks/>
          </p:cNvSpPr>
          <p:nvPr/>
        </p:nvSpPr>
        <p:spPr>
          <a:xfrm rot="18097110">
            <a:off x="930682" y="1306901"/>
            <a:ext cx="161948" cy="71101"/>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9805" tIns="44899" rIns="89805" bIns="44899" rtlCol="0" anchor="ctr"/>
          <a:lstStyle/>
          <a:p>
            <a:pPr algn="ctr" defTabSz="898025"/>
            <a:endParaRPr lang="en-US" dirty="0">
              <a:solidFill>
                <a:prstClr val="white"/>
              </a:solidFill>
            </a:endParaRPr>
          </a:p>
        </p:txBody>
      </p:sp>
      <p:sp>
        <p:nvSpPr>
          <p:cNvPr id="71" name="TextBox 70"/>
          <p:cNvSpPr txBox="1"/>
          <p:nvPr/>
        </p:nvSpPr>
        <p:spPr>
          <a:xfrm>
            <a:off x="990600" y="304802"/>
            <a:ext cx="2057400" cy="307776"/>
          </a:xfrm>
          <a:prstGeom prst="rect">
            <a:avLst/>
          </a:prstGeom>
          <a:noFill/>
        </p:spPr>
        <p:txBody>
          <a:bodyPr wrap="square" lIns="89805" tIns="44899" rIns="89805" bIns="44899" rtlCol="0">
            <a:spAutoFit/>
          </a:bodyPr>
          <a:lstStyle/>
          <a:p>
            <a:pPr algn="ctr" defTabSz="898025"/>
            <a:r>
              <a:rPr lang="en-US" sz="1400" b="1" dirty="0">
                <a:solidFill>
                  <a:prstClr val="white"/>
                </a:solidFill>
              </a:rPr>
              <a:t>Adult Collection Facility  </a:t>
            </a:r>
          </a:p>
        </p:txBody>
      </p:sp>
      <p:cxnSp>
        <p:nvCxnSpPr>
          <p:cNvPr id="73" name="Straight Arrow Connector 72"/>
          <p:cNvCxnSpPr>
            <a:stCxn id="71" idx="2"/>
          </p:cNvCxnSpPr>
          <p:nvPr/>
        </p:nvCxnSpPr>
        <p:spPr>
          <a:xfrm rot="5400000">
            <a:off x="1354043" y="401650"/>
            <a:ext cx="454224" cy="876293"/>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rot="2011695">
            <a:off x="-191712" y="1141380"/>
            <a:ext cx="1371600" cy="307776"/>
          </a:xfrm>
          <a:prstGeom prst="rect">
            <a:avLst/>
          </a:prstGeom>
          <a:noFill/>
        </p:spPr>
        <p:txBody>
          <a:bodyPr wrap="square" lIns="89805" tIns="44899" rIns="89805" bIns="44899" rtlCol="0">
            <a:spAutoFit/>
          </a:bodyPr>
          <a:lstStyle/>
          <a:p>
            <a:pPr algn="ctr" defTabSz="898025"/>
            <a:r>
              <a:rPr lang="en-US" sz="1400" b="1" dirty="0">
                <a:solidFill>
                  <a:prstClr val="white"/>
                </a:solidFill>
              </a:rPr>
              <a:t>Cle Elum River</a:t>
            </a:r>
          </a:p>
        </p:txBody>
      </p:sp>
      <p:sp>
        <p:nvSpPr>
          <p:cNvPr id="77" name="TextBox 76"/>
          <p:cNvSpPr txBox="1"/>
          <p:nvPr/>
        </p:nvSpPr>
        <p:spPr>
          <a:xfrm>
            <a:off x="3733802" y="4191002"/>
            <a:ext cx="1981200" cy="523220"/>
          </a:xfrm>
          <a:prstGeom prst="rect">
            <a:avLst/>
          </a:prstGeom>
          <a:noFill/>
        </p:spPr>
        <p:txBody>
          <a:bodyPr wrap="square" lIns="89805" tIns="44899" rIns="89805" bIns="44899" rtlCol="0">
            <a:spAutoFit/>
          </a:bodyPr>
          <a:lstStyle/>
          <a:p>
            <a:pPr algn="ctr" defTabSz="898025"/>
            <a:r>
              <a:rPr lang="en-US" sz="1400" b="1" dirty="0">
                <a:solidFill>
                  <a:prstClr val="white"/>
                </a:solidFill>
              </a:rPr>
              <a:t>Cle Elum Reservoir Forebay</a:t>
            </a:r>
          </a:p>
        </p:txBody>
      </p:sp>
      <p:sp>
        <p:nvSpPr>
          <p:cNvPr id="78" name="TextBox 77"/>
          <p:cNvSpPr txBox="1"/>
          <p:nvPr/>
        </p:nvSpPr>
        <p:spPr>
          <a:xfrm rot="2014232">
            <a:off x="1347584" y="2048062"/>
            <a:ext cx="1371600" cy="307776"/>
          </a:xfrm>
          <a:prstGeom prst="rect">
            <a:avLst/>
          </a:prstGeom>
          <a:noFill/>
        </p:spPr>
        <p:txBody>
          <a:bodyPr wrap="square" lIns="89805" tIns="44899" rIns="89805" bIns="44899" rtlCol="0">
            <a:spAutoFit/>
          </a:bodyPr>
          <a:lstStyle/>
          <a:p>
            <a:pPr algn="ctr" defTabSz="898025"/>
            <a:r>
              <a:rPr lang="en-US" sz="1400" b="1" dirty="0">
                <a:solidFill>
                  <a:prstClr val="white"/>
                </a:solidFill>
              </a:rPr>
              <a:t>Spillway</a:t>
            </a:r>
          </a:p>
        </p:txBody>
      </p:sp>
      <p:pic>
        <p:nvPicPr>
          <p:cNvPr id="23" name="Picture 22" descr="Cle Elum Helix.jpeg"/>
          <p:cNvPicPr>
            <a:picLocks noChangeAspect="1"/>
          </p:cNvPicPr>
          <p:nvPr/>
        </p:nvPicPr>
        <p:blipFill>
          <a:blip r:embed="rId4" cstate="print"/>
          <a:stretch>
            <a:fillRect/>
          </a:stretch>
        </p:blipFill>
        <p:spPr>
          <a:xfrm>
            <a:off x="6705599" y="9213"/>
            <a:ext cx="2438400" cy="1828800"/>
          </a:xfrm>
          <a:prstGeom prst="rect">
            <a:avLst/>
          </a:prstGeom>
          <a:ln w="15875" cmpd="thinThick">
            <a:solidFill>
              <a:schemeClr val="tx1"/>
            </a:solidFill>
          </a:ln>
        </p:spPr>
      </p:pic>
      <p:pic>
        <p:nvPicPr>
          <p:cNvPr id="24" name="Picture 23" descr="Inlet.jpeg"/>
          <p:cNvPicPr>
            <a:picLocks noChangeAspect="1"/>
          </p:cNvPicPr>
          <p:nvPr/>
        </p:nvPicPr>
        <p:blipFill>
          <a:blip r:embed="rId5" cstate="print"/>
          <a:stretch>
            <a:fillRect/>
          </a:stretch>
        </p:blipFill>
        <p:spPr>
          <a:xfrm>
            <a:off x="6707601" y="3276602"/>
            <a:ext cx="2438400" cy="1828800"/>
          </a:xfrm>
          <a:prstGeom prst="rect">
            <a:avLst/>
          </a:prstGeom>
          <a:solidFill>
            <a:schemeClr val="tx1">
              <a:lumMod val="95000"/>
              <a:lumOff val="5000"/>
            </a:schemeClr>
          </a:solidFill>
          <a:ln w="15875" cmpd="thinThick">
            <a:solidFill>
              <a:schemeClr val="tx1"/>
            </a:solidFill>
          </a:ln>
        </p:spPr>
      </p:pic>
      <p:sp>
        <p:nvSpPr>
          <p:cNvPr id="46" name="TextBox 45"/>
          <p:cNvSpPr txBox="1"/>
          <p:nvPr/>
        </p:nvSpPr>
        <p:spPr>
          <a:xfrm>
            <a:off x="7326745" y="3326734"/>
            <a:ext cx="1295400" cy="307776"/>
          </a:xfrm>
          <a:prstGeom prst="rect">
            <a:avLst/>
          </a:prstGeom>
          <a:noFill/>
        </p:spPr>
        <p:txBody>
          <a:bodyPr wrap="square" lIns="89805" tIns="44899" rIns="89805" bIns="44899" rtlCol="0">
            <a:spAutoFit/>
          </a:bodyPr>
          <a:lstStyle/>
          <a:p>
            <a:pPr algn="ctr" defTabSz="898025"/>
            <a:r>
              <a:rPr lang="en-US" sz="1400" dirty="0">
                <a:solidFill>
                  <a:prstClr val="black">
                    <a:lumMod val="95000"/>
                    <a:lumOff val="5000"/>
                  </a:prstClr>
                </a:solidFill>
              </a:rPr>
              <a:t>Inlet Ramp</a:t>
            </a:r>
          </a:p>
        </p:txBody>
      </p:sp>
      <p:sp>
        <p:nvSpPr>
          <p:cNvPr id="47" name="TextBox 46"/>
          <p:cNvSpPr txBox="1"/>
          <p:nvPr/>
        </p:nvSpPr>
        <p:spPr>
          <a:xfrm>
            <a:off x="6924965" y="-9262"/>
            <a:ext cx="1905000" cy="307776"/>
          </a:xfrm>
          <a:prstGeom prst="rect">
            <a:avLst/>
          </a:prstGeom>
          <a:noFill/>
        </p:spPr>
        <p:txBody>
          <a:bodyPr wrap="square" lIns="89805" tIns="44899" rIns="89805" bIns="44899" rtlCol="0">
            <a:spAutoFit/>
          </a:bodyPr>
          <a:lstStyle/>
          <a:p>
            <a:pPr algn="ctr" defTabSz="898025"/>
            <a:r>
              <a:rPr lang="en-US" sz="1400" dirty="0">
                <a:solidFill>
                  <a:prstClr val="black">
                    <a:lumMod val="95000"/>
                    <a:lumOff val="5000"/>
                  </a:prstClr>
                </a:solidFill>
              </a:rPr>
              <a:t>Helix Conduit Structure </a:t>
            </a:r>
          </a:p>
        </p:txBody>
      </p:sp>
      <p:sp>
        <p:nvSpPr>
          <p:cNvPr id="25" name="TextBox 24"/>
          <p:cNvSpPr txBox="1"/>
          <p:nvPr/>
        </p:nvSpPr>
        <p:spPr>
          <a:xfrm>
            <a:off x="7631546" y="6858002"/>
            <a:ext cx="1981200" cy="307776"/>
          </a:xfrm>
          <a:prstGeom prst="rect">
            <a:avLst/>
          </a:prstGeom>
          <a:noFill/>
        </p:spPr>
        <p:txBody>
          <a:bodyPr wrap="square" lIns="89805" tIns="44899" rIns="89805" bIns="44899" rtlCol="0">
            <a:spAutoFit/>
          </a:bodyPr>
          <a:lstStyle/>
          <a:p>
            <a:pPr algn="ctr" defTabSz="898025"/>
            <a:r>
              <a:rPr lang="en-US" sz="1400" dirty="0">
                <a:solidFill>
                  <a:prstClr val="white"/>
                </a:solidFill>
              </a:rPr>
              <a:t>May 24, 2013</a:t>
            </a:r>
          </a:p>
        </p:txBody>
      </p:sp>
      <p:pic>
        <p:nvPicPr>
          <p:cNvPr id="27" name="Picture 2" descr="E:\DCIM\260_0305\IMG_293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9916" y="1371611"/>
            <a:ext cx="2441447" cy="162365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E:\DCIM\261_0306\IMG_294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02557" y="4921040"/>
            <a:ext cx="2441447" cy="16236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jhubble\AppData\Local\Temp\1\SNAGHTMLb6ac92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982" y="2612760"/>
            <a:ext cx="2441447" cy="14279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152400" y="4191000"/>
            <a:ext cx="2286000" cy="523220"/>
          </a:xfrm>
          <a:prstGeom prst="rect">
            <a:avLst/>
          </a:prstGeom>
          <a:noFill/>
        </p:spPr>
        <p:txBody>
          <a:bodyPr wrap="square" lIns="89805" tIns="44899" rIns="89805" bIns="44899" rtlCol="0">
            <a:spAutoFit/>
          </a:bodyPr>
          <a:lstStyle/>
          <a:p>
            <a:pPr algn="ctr" defTabSz="898025"/>
            <a:r>
              <a:rPr lang="en-US" sz="1400" b="1" dirty="0">
                <a:solidFill>
                  <a:prstClr val="white"/>
                </a:solidFill>
              </a:rPr>
              <a:t>Splitter Wall to reduce recirculation</a:t>
            </a:r>
          </a:p>
        </p:txBody>
      </p:sp>
      <p:cxnSp>
        <p:nvCxnSpPr>
          <p:cNvPr id="31" name="Straight Arrow Connector 30"/>
          <p:cNvCxnSpPr/>
          <p:nvPr/>
        </p:nvCxnSpPr>
        <p:spPr>
          <a:xfrm flipH="1" flipV="1">
            <a:off x="879560" y="3211023"/>
            <a:ext cx="204822" cy="97998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76" idx="3"/>
          </p:cNvCxnSpPr>
          <p:nvPr/>
        </p:nvCxnSpPr>
        <p:spPr>
          <a:xfrm flipV="1">
            <a:off x="609601" y="1674068"/>
            <a:ext cx="456180" cy="93869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ight Triangle 6"/>
          <p:cNvSpPr/>
          <p:nvPr/>
        </p:nvSpPr>
        <p:spPr>
          <a:xfrm rot="8108230">
            <a:off x="5156674" y="5675776"/>
            <a:ext cx="914400" cy="9144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lIns="89805" tIns="44899" rIns="89805" bIns="44899" rtlCol="0" anchor="ctr"/>
          <a:lstStyle/>
          <a:p>
            <a:pPr algn="ctr" defTabSz="898025"/>
            <a:endParaRPr lang="en-US" dirty="0">
              <a:solidFill>
                <a:prstClr val="white"/>
              </a:solidFill>
            </a:endParaRPr>
          </a:p>
        </p:txBody>
      </p:sp>
      <p:cxnSp>
        <p:nvCxnSpPr>
          <p:cNvPr id="37" name="Straight Arrow Connector 36"/>
          <p:cNvCxnSpPr/>
          <p:nvPr/>
        </p:nvCxnSpPr>
        <p:spPr>
          <a:xfrm flipH="1" flipV="1">
            <a:off x="2590802" y="2517249"/>
            <a:ext cx="762000" cy="4092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4038595" y="5791200"/>
            <a:ext cx="1066800"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rot="1780417">
            <a:off x="3253962" y="2874037"/>
            <a:ext cx="590115" cy="307911"/>
          </a:xfrm>
          <a:prstGeom prst="rect">
            <a:avLst/>
          </a:prstGeom>
        </p:spPr>
        <p:txBody>
          <a:bodyPr wrap="none" lIns="89805" tIns="44899" rIns="89805" bIns="44899">
            <a:spAutoFit/>
          </a:bodyPr>
          <a:lstStyle/>
          <a:p>
            <a:pPr defTabSz="898025"/>
            <a:r>
              <a:rPr lang="en-US" sz="1400" b="1" dirty="0">
                <a:solidFill>
                  <a:prstClr val="white"/>
                </a:solidFill>
              </a:rPr>
              <a:t>Flow </a:t>
            </a:r>
            <a:endParaRPr lang="en-US" sz="1400" dirty="0">
              <a:solidFill>
                <a:prstClr val="black"/>
              </a:solidFill>
            </a:endParaRPr>
          </a:p>
        </p:txBody>
      </p:sp>
      <p:sp>
        <p:nvSpPr>
          <p:cNvPr id="48" name="Rectangle 47"/>
          <p:cNvSpPr/>
          <p:nvPr/>
        </p:nvSpPr>
        <p:spPr>
          <a:xfrm>
            <a:off x="3534621" y="5638907"/>
            <a:ext cx="590115" cy="307911"/>
          </a:xfrm>
          <a:prstGeom prst="rect">
            <a:avLst/>
          </a:prstGeom>
        </p:spPr>
        <p:txBody>
          <a:bodyPr wrap="none" lIns="89805" tIns="44899" rIns="89805" bIns="44899">
            <a:spAutoFit/>
          </a:bodyPr>
          <a:lstStyle/>
          <a:p>
            <a:pPr defTabSz="898025"/>
            <a:r>
              <a:rPr lang="en-US" sz="1400" b="1" dirty="0">
                <a:solidFill>
                  <a:prstClr val="white"/>
                </a:solidFill>
              </a:rPr>
              <a:t>Flow </a:t>
            </a:r>
            <a:endParaRPr lang="en-US" sz="1400" dirty="0">
              <a:solidFill>
                <a:prstClr val="black"/>
              </a:solidFill>
            </a:endParaRPr>
          </a:p>
        </p:txBody>
      </p:sp>
      <p:sp>
        <p:nvSpPr>
          <p:cNvPr id="16" name="Freeform 15"/>
          <p:cNvSpPr/>
          <p:nvPr/>
        </p:nvSpPr>
        <p:spPr>
          <a:xfrm>
            <a:off x="5136773" y="5414682"/>
            <a:ext cx="1132645" cy="378006"/>
          </a:xfrm>
          <a:custGeom>
            <a:avLst/>
            <a:gdLst>
              <a:gd name="connsiteX0" fmla="*/ 0 w 1111623"/>
              <a:gd name="connsiteY0" fmla="*/ 358589 h 358589"/>
              <a:gd name="connsiteX1" fmla="*/ 44823 w 1111623"/>
              <a:gd name="connsiteY1" fmla="*/ 331694 h 358589"/>
              <a:gd name="connsiteX2" fmla="*/ 71717 w 1111623"/>
              <a:gd name="connsiteY2" fmla="*/ 322730 h 358589"/>
              <a:gd name="connsiteX3" fmla="*/ 89647 w 1111623"/>
              <a:gd name="connsiteY3" fmla="*/ 304800 h 358589"/>
              <a:gd name="connsiteX4" fmla="*/ 161364 w 1111623"/>
              <a:gd name="connsiteY4" fmla="*/ 251012 h 358589"/>
              <a:gd name="connsiteX5" fmla="*/ 170329 w 1111623"/>
              <a:gd name="connsiteY5" fmla="*/ 224118 h 358589"/>
              <a:gd name="connsiteX6" fmla="*/ 224117 w 1111623"/>
              <a:gd name="connsiteY6" fmla="*/ 197224 h 358589"/>
              <a:gd name="connsiteX7" fmla="*/ 242047 w 1111623"/>
              <a:gd name="connsiteY7" fmla="*/ 179294 h 358589"/>
              <a:gd name="connsiteX8" fmla="*/ 295835 w 1111623"/>
              <a:gd name="connsiteY8" fmla="*/ 143436 h 358589"/>
              <a:gd name="connsiteX9" fmla="*/ 331694 w 1111623"/>
              <a:gd name="connsiteY9" fmla="*/ 107577 h 358589"/>
              <a:gd name="connsiteX10" fmla="*/ 349623 w 1111623"/>
              <a:gd name="connsiteY10" fmla="*/ 89647 h 358589"/>
              <a:gd name="connsiteX11" fmla="*/ 385482 w 1111623"/>
              <a:gd name="connsiteY11" fmla="*/ 44824 h 358589"/>
              <a:gd name="connsiteX12" fmla="*/ 403411 w 1111623"/>
              <a:gd name="connsiteY12" fmla="*/ 26894 h 358589"/>
              <a:gd name="connsiteX13" fmla="*/ 457200 w 1111623"/>
              <a:gd name="connsiteY13" fmla="*/ 8965 h 358589"/>
              <a:gd name="connsiteX14" fmla="*/ 484094 w 1111623"/>
              <a:gd name="connsiteY14" fmla="*/ 0 h 358589"/>
              <a:gd name="connsiteX15" fmla="*/ 573741 w 1111623"/>
              <a:gd name="connsiteY15" fmla="*/ 17930 h 358589"/>
              <a:gd name="connsiteX16" fmla="*/ 627529 w 1111623"/>
              <a:gd name="connsiteY16" fmla="*/ 35859 h 358589"/>
              <a:gd name="connsiteX17" fmla="*/ 654423 w 1111623"/>
              <a:gd name="connsiteY17" fmla="*/ 80683 h 358589"/>
              <a:gd name="connsiteX18" fmla="*/ 690282 w 1111623"/>
              <a:gd name="connsiteY18" fmla="*/ 116542 h 358589"/>
              <a:gd name="connsiteX19" fmla="*/ 708211 w 1111623"/>
              <a:gd name="connsiteY19" fmla="*/ 170330 h 358589"/>
              <a:gd name="connsiteX20" fmla="*/ 717176 w 1111623"/>
              <a:gd name="connsiteY20" fmla="*/ 197224 h 358589"/>
              <a:gd name="connsiteX21" fmla="*/ 726141 w 1111623"/>
              <a:gd name="connsiteY21" fmla="*/ 233083 h 358589"/>
              <a:gd name="connsiteX22" fmla="*/ 762000 w 1111623"/>
              <a:gd name="connsiteY22" fmla="*/ 277906 h 358589"/>
              <a:gd name="connsiteX23" fmla="*/ 770964 w 1111623"/>
              <a:gd name="connsiteY23" fmla="*/ 304800 h 358589"/>
              <a:gd name="connsiteX24" fmla="*/ 914400 w 1111623"/>
              <a:gd name="connsiteY24" fmla="*/ 331694 h 358589"/>
              <a:gd name="connsiteX25" fmla="*/ 941294 w 1111623"/>
              <a:gd name="connsiteY25" fmla="*/ 340659 h 358589"/>
              <a:gd name="connsiteX26" fmla="*/ 1111623 w 1111623"/>
              <a:gd name="connsiteY26" fmla="*/ 349624 h 35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11623" h="358589">
                <a:moveTo>
                  <a:pt x="0" y="358589"/>
                </a:moveTo>
                <a:cubicBezTo>
                  <a:pt x="14941" y="349624"/>
                  <a:pt x="29238" y="339486"/>
                  <a:pt x="44823" y="331694"/>
                </a:cubicBezTo>
                <a:cubicBezTo>
                  <a:pt x="53275" y="327468"/>
                  <a:pt x="63614" y="327592"/>
                  <a:pt x="71717" y="322730"/>
                </a:cubicBezTo>
                <a:cubicBezTo>
                  <a:pt x="78965" y="318381"/>
                  <a:pt x="82885" y="309871"/>
                  <a:pt x="89647" y="304800"/>
                </a:cubicBezTo>
                <a:cubicBezTo>
                  <a:pt x="170737" y="243983"/>
                  <a:pt x="120248" y="292130"/>
                  <a:pt x="161364" y="251012"/>
                </a:cubicBezTo>
                <a:cubicBezTo>
                  <a:pt x="164352" y="242047"/>
                  <a:pt x="164426" y="231497"/>
                  <a:pt x="170329" y="224118"/>
                </a:cubicBezTo>
                <a:cubicBezTo>
                  <a:pt x="182967" y="208320"/>
                  <a:pt x="206401" y="203130"/>
                  <a:pt x="224117" y="197224"/>
                </a:cubicBezTo>
                <a:cubicBezTo>
                  <a:pt x="230094" y="191247"/>
                  <a:pt x="235285" y="184365"/>
                  <a:pt x="242047" y="179294"/>
                </a:cubicBezTo>
                <a:cubicBezTo>
                  <a:pt x="259286" y="166365"/>
                  <a:pt x="280598" y="158673"/>
                  <a:pt x="295835" y="143436"/>
                </a:cubicBezTo>
                <a:lnTo>
                  <a:pt x="331694" y="107577"/>
                </a:lnTo>
                <a:lnTo>
                  <a:pt x="349623" y="89647"/>
                </a:lnTo>
                <a:cubicBezTo>
                  <a:pt x="363843" y="46988"/>
                  <a:pt x="348618" y="74315"/>
                  <a:pt x="385482" y="44824"/>
                </a:cubicBezTo>
                <a:cubicBezTo>
                  <a:pt x="392082" y="39544"/>
                  <a:pt x="395851" y="30674"/>
                  <a:pt x="403411" y="26894"/>
                </a:cubicBezTo>
                <a:cubicBezTo>
                  <a:pt x="420315" y="18442"/>
                  <a:pt x="439270" y="14941"/>
                  <a:pt x="457200" y="8965"/>
                </a:cubicBezTo>
                <a:lnTo>
                  <a:pt x="484094" y="0"/>
                </a:lnTo>
                <a:cubicBezTo>
                  <a:pt x="558669" y="24859"/>
                  <a:pt x="439838" y="-12971"/>
                  <a:pt x="573741" y="17930"/>
                </a:cubicBezTo>
                <a:cubicBezTo>
                  <a:pt x="592156" y="22180"/>
                  <a:pt x="627529" y="35859"/>
                  <a:pt x="627529" y="35859"/>
                </a:cubicBezTo>
                <a:cubicBezTo>
                  <a:pt x="693781" y="102115"/>
                  <a:pt x="596228" y="-789"/>
                  <a:pt x="654423" y="80683"/>
                </a:cubicBezTo>
                <a:cubicBezTo>
                  <a:pt x="664248" y="94438"/>
                  <a:pt x="690282" y="116542"/>
                  <a:pt x="690282" y="116542"/>
                </a:cubicBezTo>
                <a:lnTo>
                  <a:pt x="708211" y="170330"/>
                </a:lnTo>
                <a:cubicBezTo>
                  <a:pt x="711199" y="179295"/>
                  <a:pt x="714884" y="188057"/>
                  <a:pt x="717176" y="197224"/>
                </a:cubicBezTo>
                <a:cubicBezTo>
                  <a:pt x="720164" y="209177"/>
                  <a:pt x="721288" y="221758"/>
                  <a:pt x="726141" y="233083"/>
                </a:cubicBezTo>
                <a:cubicBezTo>
                  <a:pt x="734623" y="252876"/>
                  <a:pt x="747540" y="263447"/>
                  <a:pt x="762000" y="277906"/>
                </a:cubicBezTo>
                <a:cubicBezTo>
                  <a:pt x="764988" y="286871"/>
                  <a:pt x="763275" y="299308"/>
                  <a:pt x="770964" y="304800"/>
                </a:cubicBezTo>
                <a:cubicBezTo>
                  <a:pt x="802218" y="327125"/>
                  <a:pt x="887025" y="328957"/>
                  <a:pt x="914400" y="331694"/>
                </a:cubicBezTo>
                <a:cubicBezTo>
                  <a:pt x="923365" y="334682"/>
                  <a:pt x="931887" y="339763"/>
                  <a:pt x="941294" y="340659"/>
                </a:cubicBezTo>
                <a:cubicBezTo>
                  <a:pt x="1037164" y="349790"/>
                  <a:pt x="1052586" y="349624"/>
                  <a:pt x="1111623" y="349624"/>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9805" tIns="44899" rIns="89805" bIns="44899" rtlCol="0" anchor="ctr"/>
          <a:lstStyle/>
          <a:p>
            <a:pPr algn="ctr" defTabSz="898025"/>
            <a:endParaRPr lang="en-US" dirty="0">
              <a:solidFill>
                <a:prstClr val="white"/>
              </a:solidFill>
            </a:endParaRPr>
          </a:p>
        </p:txBody>
      </p:sp>
      <p:cxnSp>
        <p:nvCxnSpPr>
          <p:cNvPr id="51" name="Straight Arrow Connector 50"/>
          <p:cNvCxnSpPr/>
          <p:nvPr/>
        </p:nvCxnSpPr>
        <p:spPr>
          <a:xfrm>
            <a:off x="6278376" y="5813596"/>
            <a:ext cx="290498" cy="177806"/>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5802144" y="5414688"/>
            <a:ext cx="1513059" cy="23935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4640342" y="6172203"/>
            <a:ext cx="1918435" cy="279057"/>
          </a:xfrm>
          <a:prstGeom prst="rect">
            <a:avLst/>
          </a:prstGeom>
          <a:noFill/>
        </p:spPr>
        <p:txBody>
          <a:bodyPr wrap="square" lIns="89805" tIns="44899" rIns="89805" bIns="44899" rtlCol="0">
            <a:spAutoFit/>
          </a:bodyPr>
          <a:lstStyle/>
          <a:p>
            <a:pPr algn="ctr" defTabSz="898025"/>
            <a:r>
              <a:rPr lang="en-US" sz="1200" dirty="0">
                <a:solidFill>
                  <a:prstClr val="white"/>
                </a:solidFill>
              </a:rPr>
              <a:t>Ramped Weir Crest Design</a:t>
            </a:r>
          </a:p>
        </p:txBody>
      </p:sp>
      <p:sp>
        <p:nvSpPr>
          <p:cNvPr id="3" name="TextBox 2"/>
          <p:cNvSpPr txBox="1"/>
          <p:nvPr/>
        </p:nvSpPr>
        <p:spPr>
          <a:xfrm>
            <a:off x="69542" y="5414688"/>
            <a:ext cx="3873813" cy="1077218"/>
          </a:xfrm>
          <a:prstGeom prst="rect">
            <a:avLst/>
          </a:prstGeom>
          <a:noFill/>
        </p:spPr>
        <p:txBody>
          <a:bodyPr wrap="square" rtlCol="0">
            <a:spAutoFit/>
          </a:bodyPr>
          <a:lstStyle/>
          <a:p>
            <a:r>
              <a:rPr lang="en-US" sz="3200" b="1" dirty="0" smtClean="0">
                <a:solidFill>
                  <a:schemeClr val="bg1"/>
                </a:solidFill>
              </a:rPr>
              <a:t>Cle </a:t>
            </a:r>
            <a:r>
              <a:rPr lang="en-US" sz="3200" b="1" dirty="0" err="1" smtClean="0">
                <a:solidFill>
                  <a:schemeClr val="bg1"/>
                </a:solidFill>
              </a:rPr>
              <a:t>Elum</a:t>
            </a:r>
            <a:r>
              <a:rPr lang="en-US" sz="3200" b="1" dirty="0" smtClean="0">
                <a:solidFill>
                  <a:schemeClr val="bg1"/>
                </a:solidFill>
              </a:rPr>
              <a:t> Dam </a:t>
            </a:r>
          </a:p>
          <a:p>
            <a:r>
              <a:rPr lang="en-US" sz="3200" b="1" dirty="0" smtClean="0">
                <a:solidFill>
                  <a:schemeClr val="bg1"/>
                </a:solidFill>
              </a:rPr>
              <a:t>Fish Passage Facilities</a:t>
            </a:r>
            <a:endParaRPr lang="en-US" sz="3200" b="1" dirty="0">
              <a:solidFill>
                <a:schemeClr val="bg1"/>
              </a:solidFill>
            </a:endParaRPr>
          </a:p>
        </p:txBody>
      </p:sp>
    </p:spTree>
    <p:extLst>
      <p:ext uri="{BB962C8B-B14F-4D97-AF65-F5344CB8AC3E}">
        <p14:creationId xmlns:p14="http://schemas.microsoft.com/office/powerpoint/2010/main" val="1770365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9111" y="327258"/>
            <a:ext cx="8984745" cy="5813659"/>
          </a:xfrm>
        </p:spPr>
      </p:pic>
      <p:sp>
        <p:nvSpPr>
          <p:cNvPr id="4" name="Text Placeholder 3"/>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676758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Autofit/>
          </a:bodyPr>
          <a:lstStyle/>
          <a:p>
            <a:r>
              <a:rPr lang="en-US" sz="2200" dirty="0" smtClean="0"/>
              <a:t>2013 - First Sockeye to be born and raised in the Yakima River Basin in over 100 years to return, released into Cle Elum Lake</a:t>
            </a:r>
            <a:endParaRPr lang="en-US" sz="2200" dirty="0"/>
          </a:p>
        </p:txBody>
      </p:sp>
      <p:pic>
        <p:nvPicPr>
          <p:cNvPr id="7" name="Picture 6" descr="MIR-1 (4).tif"/>
          <p:cNvPicPr>
            <a:picLocks noChangeAspect="1"/>
          </p:cNvPicPr>
          <p:nvPr/>
        </p:nvPicPr>
        <p:blipFill>
          <a:blip r:embed="rId3" cstate="print"/>
          <a:stretch>
            <a:fillRect/>
          </a:stretch>
        </p:blipFill>
        <p:spPr>
          <a:xfrm>
            <a:off x="1995778" y="1289205"/>
            <a:ext cx="6992790" cy="464446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6050" y="1170357"/>
            <a:ext cx="2542225" cy="169481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366" y="4867275"/>
            <a:ext cx="3565536" cy="1860764"/>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385013130"/>
              </p:ext>
            </p:extLst>
          </p:nvPr>
        </p:nvGraphicFramePr>
        <p:xfrm>
          <a:off x="316158" y="1289205"/>
          <a:ext cx="3146384" cy="1922368"/>
        </p:xfrm>
        <a:graphic>
          <a:graphicData uri="http://schemas.openxmlformats.org/drawingml/2006/table">
            <a:tbl>
              <a:tblPr firstRow="1" firstCol="1" bandRow="1">
                <a:tableStyleId>{5C22544A-7EE6-4342-B048-85BDC9FD1C3A}</a:tableStyleId>
              </a:tblPr>
              <a:tblGrid>
                <a:gridCol w="597911"/>
                <a:gridCol w="1323246"/>
                <a:gridCol w="1225227"/>
              </a:tblGrid>
              <a:tr h="371604">
                <a:tc>
                  <a:txBody>
                    <a:bodyPr/>
                    <a:lstStyle/>
                    <a:p>
                      <a:pPr marL="0" marR="0">
                        <a:lnSpc>
                          <a:spcPct val="115000"/>
                        </a:lnSpc>
                        <a:spcBef>
                          <a:spcPts val="0"/>
                        </a:spcBef>
                        <a:spcAft>
                          <a:spcPts val="0"/>
                        </a:spcAft>
                      </a:pPr>
                      <a:r>
                        <a:rPr lang="en-US" sz="1100">
                          <a:effectLst/>
                        </a:rPr>
                        <a:t>Year</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rPr>
                        <a:t>Spawning sockeye released </a:t>
                      </a:r>
                      <a:r>
                        <a:rPr lang="en-US" sz="1100" dirty="0">
                          <a:effectLst/>
                        </a:rPr>
                        <a:t>in reservoir</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Returning Sockeye</a:t>
                      </a:r>
                      <a:endParaRPr lang="en-US" sz="1100">
                        <a:effectLst/>
                        <a:latin typeface="Calibri"/>
                        <a:ea typeface="Calibri"/>
                        <a:cs typeface="Times New Roman"/>
                      </a:endParaRPr>
                    </a:p>
                  </a:txBody>
                  <a:tcPr marL="68580" marR="68580" marT="0" marB="0"/>
                </a:tc>
              </a:tr>
              <a:tr h="191413">
                <a:tc>
                  <a:txBody>
                    <a:bodyPr/>
                    <a:lstStyle/>
                    <a:p>
                      <a:pPr marL="0" marR="0">
                        <a:lnSpc>
                          <a:spcPct val="115000"/>
                        </a:lnSpc>
                        <a:spcBef>
                          <a:spcPts val="0"/>
                        </a:spcBef>
                        <a:spcAft>
                          <a:spcPts val="0"/>
                        </a:spcAft>
                      </a:pPr>
                      <a:r>
                        <a:rPr lang="en-US" sz="1100">
                          <a:effectLst/>
                        </a:rPr>
                        <a:t>2009</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1,000</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80" marR="68580" marT="0" marB="0"/>
                </a:tc>
              </a:tr>
              <a:tr h="191413">
                <a:tc>
                  <a:txBody>
                    <a:bodyPr/>
                    <a:lstStyle/>
                    <a:p>
                      <a:pPr marL="0" marR="0">
                        <a:lnSpc>
                          <a:spcPct val="115000"/>
                        </a:lnSpc>
                        <a:spcBef>
                          <a:spcPts val="0"/>
                        </a:spcBef>
                        <a:spcAft>
                          <a:spcPts val="0"/>
                        </a:spcAft>
                      </a:pPr>
                      <a:r>
                        <a:rPr lang="en-US" sz="1100">
                          <a:effectLst/>
                        </a:rPr>
                        <a:t>2010</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2,500</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80" marR="68580" marT="0" marB="0"/>
                </a:tc>
              </a:tr>
              <a:tr h="191413">
                <a:tc>
                  <a:txBody>
                    <a:bodyPr/>
                    <a:lstStyle/>
                    <a:p>
                      <a:pPr marL="0" marR="0">
                        <a:lnSpc>
                          <a:spcPct val="115000"/>
                        </a:lnSpc>
                        <a:spcBef>
                          <a:spcPts val="0"/>
                        </a:spcBef>
                        <a:spcAft>
                          <a:spcPts val="0"/>
                        </a:spcAft>
                      </a:pPr>
                      <a:r>
                        <a:rPr lang="en-US" sz="1100">
                          <a:effectLst/>
                        </a:rPr>
                        <a:t>2011</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4,100</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80" marR="68580" marT="0" marB="0"/>
                </a:tc>
              </a:tr>
              <a:tr h="191413">
                <a:tc>
                  <a:txBody>
                    <a:bodyPr/>
                    <a:lstStyle/>
                    <a:p>
                      <a:pPr marL="0" marR="0">
                        <a:lnSpc>
                          <a:spcPct val="115000"/>
                        </a:lnSpc>
                        <a:spcBef>
                          <a:spcPts val="0"/>
                        </a:spcBef>
                        <a:spcAft>
                          <a:spcPts val="0"/>
                        </a:spcAft>
                      </a:pPr>
                      <a:r>
                        <a:rPr lang="en-US" sz="1100">
                          <a:effectLst/>
                        </a:rPr>
                        <a:t>2012</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10,000</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80" marR="68580" marT="0" marB="0"/>
                </a:tc>
              </a:tr>
              <a:tr h="382826">
                <a:tc>
                  <a:txBody>
                    <a:bodyPr/>
                    <a:lstStyle/>
                    <a:p>
                      <a:pPr marL="0" marR="0">
                        <a:lnSpc>
                          <a:spcPct val="115000"/>
                        </a:lnSpc>
                        <a:spcBef>
                          <a:spcPts val="0"/>
                        </a:spcBef>
                        <a:spcAft>
                          <a:spcPts val="0"/>
                        </a:spcAft>
                      </a:pPr>
                      <a:r>
                        <a:rPr lang="en-US" sz="1100">
                          <a:effectLst/>
                        </a:rPr>
                        <a:t>2013</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rPr>
                        <a:t>4,000</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rPr>
                        <a:t>800 </a:t>
                      </a:r>
                      <a:endParaRPr lang="en-US" sz="1100" dirty="0">
                        <a:effectLst/>
                        <a:latin typeface="Calibri"/>
                        <a:ea typeface="Calibri"/>
                        <a:cs typeface="Times New Roman"/>
                      </a:endParaRPr>
                    </a:p>
                  </a:txBody>
                  <a:tcPr marL="68580" marR="68580" marT="0" marB="0"/>
                </a:tc>
              </a:tr>
              <a:tr h="382826">
                <a:tc>
                  <a:txBody>
                    <a:bodyPr/>
                    <a:lstStyle/>
                    <a:p>
                      <a:pPr marL="0" marR="0">
                        <a:lnSpc>
                          <a:spcPct val="115000"/>
                        </a:lnSpc>
                        <a:spcBef>
                          <a:spcPts val="0"/>
                        </a:spcBef>
                        <a:spcAft>
                          <a:spcPts val="0"/>
                        </a:spcAft>
                      </a:pPr>
                      <a:r>
                        <a:rPr lang="en-US" sz="1100">
                          <a:effectLst/>
                        </a:rPr>
                        <a:t>2014</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10,000</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2,600</a:t>
                      </a:r>
                      <a:endParaRPr lang="en-US"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242522407"/>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270740" y="224287"/>
            <a:ext cx="3873260" cy="1984075"/>
          </a:xfrm>
        </p:spPr>
        <p:txBody>
          <a:bodyPr>
            <a:normAutofit/>
          </a:bodyPr>
          <a:lstStyle/>
          <a:p>
            <a:r>
              <a:rPr lang="en-US" sz="3200" dirty="0" smtClean="0"/>
              <a:t>Cle Elum</a:t>
            </a:r>
            <a:br>
              <a:rPr lang="en-US" sz="3200" dirty="0" smtClean="0"/>
            </a:br>
            <a:r>
              <a:rPr lang="en-US" sz="3200" dirty="0" smtClean="0"/>
              <a:t>Pool Raise</a:t>
            </a:r>
            <a:endParaRPr lang="en-US" sz="3200" dirty="0"/>
          </a:p>
        </p:txBody>
      </p:sp>
      <p:sp>
        <p:nvSpPr>
          <p:cNvPr id="4" name="Text Placeholder 3"/>
          <p:cNvSpPr>
            <a:spLocks noGrp="1"/>
          </p:cNvSpPr>
          <p:nvPr>
            <p:ph type="body" sz="quarter" idx="12"/>
          </p:nvPr>
        </p:nvSpPr>
        <p:spPr/>
        <p:txBody>
          <a:bodyPr/>
          <a:lstStyle/>
          <a:p>
            <a:endParaRPr lang="en-US"/>
          </a:p>
        </p:txBody>
      </p:sp>
      <p:pic>
        <p:nvPicPr>
          <p:cNvPr id="5" name="Picture 2"/>
          <p:cNvPicPr>
            <a:picLocks noChangeAspect="1" noChangeArrowheads="1"/>
          </p:cNvPicPr>
          <p:nvPr/>
        </p:nvPicPr>
        <p:blipFill>
          <a:blip r:embed="rId3" cstate="print"/>
          <a:stretch>
            <a:fillRect/>
          </a:stretch>
        </p:blipFill>
        <p:spPr bwMode="auto">
          <a:xfrm>
            <a:off x="1030545" y="166711"/>
            <a:ext cx="4328631" cy="6691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241397" y="4492213"/>
            <a:ext cx="2768707"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Cle Elum Radial Gates - Modifications</a:t>
            </a:r>
            <a:endParaRPr lang="en-US" sz="1200" dirty="0">
              <a:latin typeface="Arial" panose="020B0604020202020204" pitchFamily="34" charset="0"/>
              <a:cs typeface="Arial" panose="020B0604020202020204" pitchFamily="34" charset="0"/>
            </a:endParaRP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187961" y="1523985"/>
            <a:ext cx="3956039" cy="2968228"/>
          </a:xfrm>
        </p:spPr>
      </p:pic>
    </p:spTree>
    <p:extLst>
      <p:ext uri="{BB962C8B-B14F-4D97-AF65-F5344CB8AC3E}">
        <p14:creationId xmlns:p14="http://schemas.microsoft.com/office/powerpoint/2010/main" val="425233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about </a:t>
            </a:r>
            <a:r>
              <a:rPr lang="en-US" dirty="0" err="1" smtClean="0"/>
              <a:t>Wymer</a:t>
            </a:r>
            <a:r>
              <a:rPr lang="en-US" dirty="0" smtClean="0"/>
              <a:t> and Bumping?</a:t>
            </a:r>
            <a:endParaRPr lang="en-US" dirty="0"/>
          </a:p>
        </p:txBody>
      </p:sp>
      <p:sp>
        <p:nvSpPr>
          <p:cNvPr id="3" name="Content Placeholder 2"/>
          <p:cNvSpPr>
            <a:spLocks noGrp="1"/>
          </p:cNvSpPr>
          <p:nvPr>
            <p:ph idx="1"/>
          </p:nvPr>
        </p:nvSpPr>
        <p:spPr/>
        <p:txBody>
          <a:bodyPr/>
          <a:lstStyle/>
          <a:p>
            <a:r>
              <a:rPr lang="en-US" dirty="0" smtClean="0"/>
              <a:t>Not included in the Initial Development Phase</a:t>
            </a:r>
          </a:p>
          <a:p>
            <a:r>
              <a:rPr lang="en-US" dirty="0" smtClean="0"/>
              <a:t>Ongoing Analysis:</a:t>
            </a:r>
          </a:p>
          <a:p>
            <a:pPr lvl="1"/>
            <a:r>
              <a:rPr lang="en-US" dirty="0" smtClean="0"/>
              <a:t>Key Consideration Analysis - Engineering</a:t>
            </a:r>
          </a:p>
          <a:p>
            <a:pPr lvl="1"/>
            <a:r>
              <a:rPr lang="en-US" dirty="0" smtClean="0"/>
              <a:t>Geologic Investigations</a:t>
            </a:r>
          </a:p>
          <a:p>
            <a:pPr lvl="1"/>
            <a:r>
              <a:rPr lang="en-US" dirty="0" smtClean="0"/>
              <a:t>Seismic Evaluation</a:t>
            </a:r>
          </a:p>
          <a:p>
            <a:pPr lvl="1"/>
            <a:r>
              <a:rPr lang="en-US" dirty="0" smtClean="0"/>
              <a:t>State and Federal Endangered Species Surveys</a:t>
            </a:r>
          </a:p>
          <a:p>
            <a:r>
              <a:rPr lang="en-US" dirty="0" smtClean="0"/>
              <a:t>Next steps</a:t>
            </a:r>
          </a:p>
          <a:p>
            <a:pPr lvl="1"/>
            <a:r>
              <a:rPr lang="en-US" dirty="0" smtClean="0"/>
              <a:t>Decision which project to advance first</a:t>
            </a:r>
            <a:endParaRPr lang="en-US" dirty="0"/>
          </a:p>
          <a:p>
            <a:pPr lvl="1"/>
            <a:r>
              <a:rPr lang="en-US" dirty="0" smtClean="0"/>
              <a:t>Feasibility Study</a:t>
            </a:r>
          </a:p>
          <a:p>
            <a:pPr lvl="1"/>
            <a:r>
              <a:rPr lang="en-US" dirty="0" smtClean="0"/>
              <a:t>Environmental Compliance</a:t>
            </a:r>
          </a:p>
          <a:p>
            <a:pPr lvl="1"/>
            <a:r>
              <a:rPr lang="en-US" dirty="0" smtClean="0"/>
              <a:t>Authorization/Appropriations</a:t>
            </a:r>
          </a:p>
          <a:p>
            <a:endParaRPr lang="en-US" dirty="0"/>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304221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228600" y="1600200"/>
            <a:ext cx="8153400" cy="4267200"/>
          </a:xfrm>
          <a:prstGeom prst="rect">
            <a:avLst/>
          </a:prstGeom>
        </p:spPr>
        <p:txBody>
          <a:bodyPr/>
          <a:lstStyle/>
          <a:p>
            <a:pPr marL="342900" indent="-342900" fontAlgn="base">
              <a:lnSpc>
                <a:spcPct val="90000"/>
              </a:lnSpc>
              <a:spcBef>
                <a:spcPct val="20000"/>
              </a:spcBef>
              <a:spcAft>
                <a:spcPct val="0"/>
              </a:spcAft>
              <a:buFont typeface="Arial" pitchFamily="34" charset="0"/>
              <a:buChar char="•"/>
              <a:defRPr/>
            </a:pPr>
            <a:r>
              <a:rPr lang="en-US" sz="2400" b="1" dirty="0">
                <a:solidFill>
                  <a:srgbClr val="FFFFFF"/>
                </a:solidFill>
              </a:rPr>
              <a:t>Adjudication </a:t>
            </a:r>
            <a:r>
              <a:rPr lang="en-US" sz="2400" dirty="0">
                <a:solidFill>
                  <a:srgbClr val="FFFFFF"/>
                </a:solidFill>
                <a:cs typeface="Arial" charset="0"/>
              </a:rPr>
              <a:t>►</a:t>
            </a:r>
            <a:r>
              <a:rPr lang="en-US" sz="2400" dirty="0">
                <a:solidFill>
                  <a:srgbClr val="FFFFFF"/>
                </a:solidFill>
              </a:rPr>
              <a:t> 30+ year effort to determine </a:t>
            </a:r>
            <a:r>
              <a:rPr lang="en-US" sz="2400" dirty="0" smtClean="0">
                <a:solidFill>
                  <a:srgbClr val="FFFFFF"/>
                </a:solidFill>
              </a:rPr>
              <a:t>rights</a:t>
            </a:r>
          </a:p>
          <a:p>
            <a:pPr marL="342900" indent="-342900" fontAlgn="base">
              <a:lnSpc>
                <a:spcPct val="90000"/>
              </a:lnSpc>
              <a:spcBef>
                <a:spcPct val="20000"/>
              </a:spcBef>
              <a:spcAft>
                <a:spcPct val="0"/>
              </a:spcAft>
              <a:buFont typeface="Arial" pitchFamily="34" charset="0"/>
              <a:buChar char="•"/>
              <a:defRPr/>
            </a:pPr>
            <a:endParaRPr lang="en-US" sz="2400" b="1" dirty="0">
              <a:solidFill>
                <a:srgbClr val="FFFFFF"/>
              </a:solidFill>
            </a:endParaRPr>
          </a:p>
          <a:p>
            <a:pPr marL="342900" indent="-342900">
              <a:lnSpc>
                <a:spcPct val="90000"/>
              </a:lnSpc>
              <a:spcBef>
                <a:spcPct val="20000"/>
              </a:spcBef>
              <a:buFont typeface="Arial" pitchFamily="34" charset="0"/>
              <a:buChar char="•"/>
              <a:defRPr/>
            </a:pPr>
            <a:r>
              <a:rPr lang="en-US" sz="2400" b="1" dirty="0">
                <a:solidFill>
                  <a:srgbClr val="FFFFFF"/>
                </a:solidFill>
              </a:rPr>
              <a:t>Droughts/Water Shortages </a:t>
            </a:r>
            <a:r>
              <a:rPr lang="en-US" sz="2400" dirty="0">
                <a:solidFill>
                  <a:srgbClr val="FFFFFF"/>
                </a:solidFill>
                <a:cs typeface="Arial" charset="0"/>
              </a:rPr>
              <a:t>►</a:t>
            </a:r>
            <a:r>
              <a:rPr lang="en-US" sz="2400" dirty="0">
                <a:solidFill>
                  <a:srgbClr val="FFFFFF"/>
                </a:solidFill>
              </a:rPr>
              <a:t> 1 year out of 4 since 1990</a:t>
            </a:r>
          </a:p>
          <a:p>
            <a:pPr marL="342900" indent="-342900">
              <a:lnSpc>
                <a:spcPct val="90000"/>
              </a:lnSpc>
              <a:spcBef>
                <a:spcPts val="1800"/>
              </a:spcBef>
              <a:buFont typeface="Arial" pitchFamily="34" charset="0"/>
              <a:buChar char="•"/>
              <a:defRPr/>
            </a:pPr>
            <a:r>
              <a:rPr lang="en-US" sz="2400" b="1" dirty="0" smtClean="0">
                <a:solidFill>
                  <a:srgbClr val="FFFFFF"/>
                </a:solidFill>
              </a:rPr>
              <a:t>Anadromous </a:t>
            </a:r>
            <a:r>
              <a:rPr lang="en-US" sz="2400" b="1" dirty="0">
                <a:solidFill>
                  <a:srgbClr val="FFFFFF"/>
                </a:solidFill>
              </a:rPr>
              <a:t>fish runs </a:t>
            </a:r>
            <a:r>
              <a:rPr lang="en-US" sz="2400" dirty="0">
                <a:solidFill>
                  <a:srgbClr val="FFFFFF"/>
                </a:solidFill>
                <a:cs typeface="Arial" charset="0"/>
              </a:rPr>
              <a:t>►</a:t>
            </a:r>
            <a:r>
              <a:rPr lang="en-US" sz="2400" dirty="0">
                <a:solidFill>
                  <a:srgbClr val="FFFFFF"/>
                </a:solidFill>
              </a:rPr>
              <a:t> Not sustainable</a:t>
            </a:r>
          </a:p>
          <a:p>
            <a:pPr marL="1082675" lvl="2" indent="-285750">
              <a:lnSpc>
                <a:spcPct val="90000"/>
              </a:lnSpc>
              <a:spcBef>
                <a:spcPct val="20000"/>
              </a:spcBef>
              <a:buFont typeface="Arial" pitchFamily="34" charset="0"/>
              <a:buChar char="–"/>
              <a:defRPr/>
            </a:pPr>
            <a:r>
              <a:rPr lang="en-US" sz="2200" b="1" dirty="0">
                <a:solidFill>
                  <a:srgbClr val="FFFFFF"/>
                </a:solidFill>
              </a:rPr>
              <a:t>Sockeye, Chinook, coho, steelhead, bull trout </a:t>
            </a:r>
            <a:r>
              <a:rPr lang="en-US" sz="2200" dirty="0">
                <a:solidFill>
                  <a:srgbClr val="FFFFFF"/>
                </a:solidFill>
                <a:cs typeface="Arial" charset="0"/>
              </a:rPr>
              <a:t>►</a:t>
            </a:r>
            <a:r>
              <a:rPr lang="en-US" sz="2200" dirty="0">
                <a:solidFill>
                  <a:srgbClr val="FFFFFF"/>
                </a:solidFill>
              </a:rPr>
              <a:t> Extirpated, reduced, and/or threatened </a:t>
            </a:r>
            <a:r>
              <a:rPr lang="en-US" sz="2200" dirty="0" smtClean="0">
                <a:solidFill>
                  <a:srgbClr val="FFFFFF"/>
                </a:solidFill>
              </a:rPr>
              <a:t>(800,000 historical; </a:t>
            </a:r>
            <a:r>
              <a:rPr lang="en-US" sz="2200" dirty="0">
                <a:solidFill>
                  <a:srgbClr val="FFFFFF"/>
                </a:solidFill>
              </a:rPr>
              <a:t>now averaging </a:t>
            </a:r>
            <a:r>
              <a:rPr lang="en-US" sz="2200" dirty="0" smtClean="0">
                <a:solidFill>
                  <a:srgbClr val="FFFFFF"/>
                </a:solidFill>
              </a:rPr>
              <a:t>15,000-20,000).</a:t>
            </a:r>
            <a:endParaRPr lang="en-US" sz="2200" dirty="0">
              <a:solidFill>
                <a:srgbClr val="FFFFFF"/>
              </a:solidFill>
            </a:endParaRPr>
          </a:p>
          <a:p>
            <a:pPr marL="342900" indent="-342900" fontAlgn="base">
              <a:lnSpc>
                <a:spcPct val="90000"/>
              </a:lnSpc>
              <a:spcBef>
                <a:spcPts val="1800"/>
              </a:spcBef>
              <a:spcAft>
                <a:spcPct val="0"/>
              </a:spcAft>
              <a:buFont typeface="Arial" pitchFamily="34" charset="0"/>
              <a:buChar char="•"/>
              <a:defRPr/>
            </a:pPr>
            <a:r>
              <a:rPr lang="en-US" sz="2400" b="1" dirty="0">
                <a:solidFill>
                  <a:srgbClr val="FFFFFF"/>
                </a:solidFill>
              </a:rPr>
              <a:t>Climate change </a:t>
            </a:r>
            <a:r>
              <a:rPr lang="en-US" sz="2400" dirty="0">
                <a:solidFill>
                  <a:srgbClr val="FFFFFF"/>
                </a:solidFill>
                <a:cs typeface="Arial" charset="0"/>
              </a:rPr>
              <a:t>►</a:t>
            </a:r>
            <a:r>
              <a:rPr lang="en-US" sz="2400" dirty="0">
                <a:solidFill>
                  <a:srgbClr val="FFFFFF"/>
                </a:solidFill>
              </a:rPr>
              <a:t> Runoff timing changed and </a:t>
            </a:r>
            <a:r>
              <a:rPr lang="en-US" sz="2400" dirty="0" smtClean="0">
                <a:solidFill>
                  <a:srgbClr val="FFFFFF"/>
                </a:solidFill>
              </a:rPr>
              <a:t>changing; </a:t>
            </a:r>
            <a:r>
              <a:rPr lang="en-US" sz="2400" dirty="0">
                <a:solidFill>
                  <a:srgbClr val="FFFFFF"/>
                </a:solidFill>
              </a:rPr>
              <a:t>creating less snow and less summer water</a:t>
            </a:r>
          </a:p>
          <a:p>
            <a:pPr marL="342900" indent="-342900">
              <a:lnSpc>
                <a:spcPct val="90000"/>
              </a:lnSpc>
              <a:spcBef>
                <a:spcPct val="20000"/>
              </a:spcBef>
              <a:buFont typeface="Arial" pitchFamily="34" charset="0"/>
              <a:buChar char="•"/>
              <a:defRPr/>
            </a:pPr>
            <a:endParaRPr lang="en-US" sz="2800" dirty="0">
              <a:solidFill>
                <a:srgbClr val="99CCFF"/>
              </a:solidFill>
            </a:endParaRPr>
          </a:p>
        </p:txBody>
      </p:sp>
      <p:sp>
        <p:nvSpPr>
          <p:cNvPr id="4099" name="Text Box 3"/>
          <p:cNvSpPr txBox="1">
            <a:spLocks noChangeArrowheads="1"/>
          </p:cNvSpPr>
          <p:nvPr/>
        </p:nvSpPr>
        <p:spPr bwMode="auto">
          <a:xfrm>
            <a:off x="304800" y="330200"/>
            <a:ext cx="8839200" cy="1200329"/>
          </a:xfrm>
          <a:prstGeom prst="rect">
            <a:avLst/>
          </a:prstGeom>
          <a:noFill/>
          <a:ln w="9525">
            <a:noFill/>
            <a:miter lim="800000"/>
            <a:headEnd/>
            <a:tailEnd/>
          </a:ln>
        </p:spPr>
        <p:txBody>
          <a:bodyPr>
            <a:spAutoFit/>
          </a:bodyPr>
          <a:lstStyle/>
          <a:p>
            <a:pPr fontAlgn="base">
              <a:spcBef>
                <a:spcPct val="50000"/>
              </a:spcBef>
              <a:spcAft>
                <a:spcPct val="0"/>
              </a:spcAft>
            </a:pPr>
            <a:r>
              <a:rPr lang="en-US" sz="3600" b="1" dirty="0">
                <a:solidFill>
                  <a:srgbClr val="FFFFFF"/>
                </a:solidFill>
              </a:rPr>
              <a:t>Water Problems in the Yakima River Basin</a:t>
            </a:r>
            <a:endParaRPr lang="en-US" sz="3600" b="1" dirty="0">
              <a:solidFill>
                <a:srgbClr val="000000"/>
              </a:solidFill>
            </a:endParaRPr>
          </a:p>
        </p:txBody>
      </p:sp>
    </p:spTree>
    <p:extLst>
      <p:ext uri="{BB962C8B-B14F-4D97-AF65-F5344CB8AC3E}">
        <p14:creationId xmlns:p14="http://schemas.microsoft.com/office/powerpoint/2010/main" val="18442878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4" y="262387"/>
            <a:ext cx="8153400" cy="1069675"/>
          </a:xfrm>
        </p:spPr>
        <p:txBody>
          <a:bodyPr/>
          <a:lstStyle/>
          <a:p>
            <a:r>
              <a:rPr lang="en-US" b="1" dirty="0" smtClean="0"/>
              <a:t>Declining Water Supply</a:t>
            </a:r>
            <a:endParaRPr lang="en-US" b="1" dirty="0"/>
          </a:p>
        </p:txBody>
      </p:sp>
      <p:sp>
        <p:nvSpPr>
          <p:cNvPr id="4" name="Text Placeholder 3"/>
          <p:cNvSpPr>
            <a:spLocks noGrp="1"/>
          </p:cNvSpPr>
          <p:nvPr>
            <p:ph type="body" sz="quarter" idx="12"/>
          </p:nvPr>
        </p:nvSpPr>
        <p:spPr/>
        <p:txBody>
          <a:bodyPr/>
          <a:lstStyle/>
          <a:p>
            <a:endParaRPr lang="en-US"/>
          </a:p>
        </p:txBody>
      </p:sp>
      <p:sp>
        <p:nvSpPr>
          <p:cNvPr id="7" name="Text Placeholder 4"/>
          <p:cNvSpPr txBox="1">
            <a:spLocks/>
          </p:cNvSpPr>
          <p:nvPr/>
        </p:nvSpPr>
        <p:spPr>
          <a:xfrm>
            <a:off x="1000124" y="1238250"/>
            <a:ext cx="4562476" cy="3200400"/>
          </a:xfrm>
          <a:prstGeom prst="rect">
            <a:avLst/>
          </a:prstGeom>
        </p:spPr>
        <p:txBody>
          <a:bodyPr/>
          <a:lstStyle>
            <a:lvl1pPr marL="342900" indent="-342900" algn="l" rtl="0" eaLnBrk="0" fontAlgn="base" hangingPunct="0">
              <a:spcBef>
                <a:spcPct val="20000"/>
              </a:spcBef>
              <a:spcAft>
                <a:spcPct val="0"/>
              </a:spcAft>
              <a:defRPr sz="2800">
                <a:solidFill>
                  <a:srgbClr val="477E27"/>
                </a:solidFill>
                <a:latin typeface="Arno Pro"/>
                <a:ea typeface="ＭＳ Ｐゴシック" charset="-128"/>
                <a:cs typeface="Arno Pro"/>
              </a:defRPr>
            </a:lvl1pPr>
            <a:lvl2pPr marL="742950" indent="-285750" algn="l" rtl="0" eaLnBrk="0" fontAlgn="base" hangingPunct="0">
              <a:spcBef>
                <a:spcPct val="20000"/>
              </a:spcBef>
              <a:spcAft>
                <a:spcPct val="0"/>
              </a:spcAft>
              <a:buChar char="–"/>
              <a:defRPr sz="2400">
                <a:solidFill>
                  <a:srgbClr val="477E27"/>
                </a:solidFill>
                <a:latin typeface="Arno Pro"/>
                <a:ea typeface="ＭＳ Ｐゴシック" charset="-128"/>
                <a:cs typeface="Arno Pro"/>
              </a:defRPr>
            </a:lvl2pPr>
            <a:lvl3pPr marL="1143000" indent="-228600" algn="l" rtl="0" eaLnBrk="0" fontAlgn="base" hangingPunct="0">
              <a:spcBef>
                <a:spcPct val="20000"/>
              </a:spcBef>
              <a:spcAft>
                <a:spcPct val="0"/>
              </a:spcAft>
              <a:buChar char="•"/>
              <a:defRPr sz="2200">
                <a:solidFill>
                  <a:srgbClr val="477E27"/>
                </a:solidFill>
                <a:latin typeface="Arno Pro"/>
                <a:ea typeface="ＭＳ Ｐゴシック" charset="-128"/>
                <a:cs typeface="Arno Pro"/>
              </a:defRPr>
            </a:lvl3pPr>
            <a:lvl4pPr marL="1600200" indent="-228600" algn="l" rtl="0" eaLnBrk="0" fontAlgn="base" hangingPunct="0">
              <a:spcBef>
                <a:spcPct val="20000"/>
              </a:spcBef>
              <a:spcAft>
                <a:spcPct val="0"/>
              </a:spcAft>
              <a:buChar char="–"/>
              <a:defRPr sz="2000">
                <a:solidFill>
                  <a:srgbClr val="477E27"/>
                </a:solidFill>
                <a:latin typeface="Arno Pro"/>
                <a:ea typeface="ＭＳ Ｐゴシック" charset="-128"/>
                <a:cs typeface="Arno Pro"/>
              </a:defRPr>
            </a:lvl4pPr>
            <a:lvl5pPr marL="2057400" indent="-228600" algn="l" rtl="0" eaLnBrk="0" fontAlgn="base" hangingPunct="0">
              <a:spcBef>
                <a:spcPct val="20000"/>
              </a:spcBef>
              <a:spcAft>
                <a:spcPct val="0"/>
              </a:spcAft>
              <a:buChar char="»"/>
              <a:defRPr sz="2000">
                <a:solidFill>
                  <a:srgbClr val="477E27"/>
                </a:solidFill>
                <a:latin typeface="Arno Pro"/>
                <a:ea typeface="ＭＳ Ｐゴシック" charset="-128"/>
                <a:cs typeface="Arno Pro"/>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457200" indent="-457200">
              <a:spcBef>
                <a:spcPts val="0"/>
              </a:spcBef>
              <a:spcAft>
                <a:spcPts val="600"/>
              </a:spcAft>
              <a:buFont typeface="Arial" pitchFamily="34" charset="0"/>
              <a:buChar char="•"/>
            </a:pPr>
            <a:r>
              <a:rPr lang="en-US" sz="2400" b="1" dirty="0" smtClean="0">
                <a:solidFill>
                  <a:schemeClr val="tx1"/>
                </a:solidFill>
                <a:latin typeface="Arial" panose="020B0604020202020204" pitchFamily="34" charset="0"/>
                <a:cs typeface="Arial" panose="020B0604020202020204" pitchFamily="34" charset="0"/>
              </a:rPr>
              <a:t>Surface </a:t>
            </a:r>
            <a:r>
              <a:rPr lang="en-US" sz="2400" b="1" dirty="0">
                <a:solidFill>
                  <a:schemeClr val="tx1"/>
                </a:solidFill>
                <a:latin typeface="Arial" panose="020B0604020202020204" pitchFamily="34" charset="0"/>
                <a:cs typeface="Arial" panose="020B0604020202020204" pitchFamily="34" charset="0"/>
              </a:rPr>
              <a:t>water is </a:t>
            </a:r>
            <a:r>
              <a:rPr lang="en-US" sz="2400" b="1" dirty="0" smtClean="0">
                <a:solidFill>
                  <a:schemeClr val="tx1"/>
                </a:solidFill>
                <a:latin typeface="Arial" panose="020B0604020202020204" pitchFamily="34" charset="0"/>
                <a:cs typeface="Arial" panose="020B0604020202020204" pitchFamily="34" charset="0"/>
              </a:rPr>
              <a:t>over-appropriated</a:t>
            </a:r>
            <a:endParaRPr lang="en-US" sz="2400" b="1" dirty="0">
              <a:solidFill>
                <a:schemeClr val="tx1"/>
              </a:solidFill>
              <a:latin typeface="Arial" panose="020B0604020202020204" pitchFamily="34" charset="0"/>
              <a:cs typeface="Arial" panose="020B0604020202020204" pitchFamily="34" charset="0"/>
            </a:endParaRPr>
          </a:p>
          <a:p>
            <a:pPr marL="457200" indent="-457200">
              <a:spcBef>
                <a:spcPts val="0"/>
              </a:spcBef>
              <a:spcAft>
                <a:spcPts val="600"/>
              </a:spcAft>
              <a:buFont typeface="Arial" pitchFamily="34" charset="0"/>
              <a:buChar char="•"/>
            </a:pPr>
            <a:r>
              <a:rPr lang="en-US" sz="2400" b="1" dirty="0" smtClean="0">
                <a:solidFill>
                  <a:schemeClr val="tx1"/>
                </a:solidFill>
                <a:latin typeface="Arial" panose="020B0604020202020204" pitchFamily="34" charset="0"/>
                <a:cs typeface="Arial" panose="020B0604020202020204" pitchFamily="34" charset="0"/>
              </a:rPr>
              <a:t>Droughts </a:t>
            </a:r>
            <a:r>
              <a:rPr lang="en-US" sz="2400" b="1" dirty="0">
                <a:solidFill>
                  <a:schemeClr val="tx1"/>
                </a:solidFill>
                <a:latin typeface="Arial" panose="020B0604020202020204" pitchFamily="34" charset="0"/>
                <a:cs typeface="Arial" panose="020B0604020202020204" pitchFamily="34" charset="0"/>
              </a:rPr>
              <a:t>in 1992-1994, </a:t>
            </a:r>
            <a:r>
              <a:rPr lang="en-US" sz="2400" b="1" dirty="0" smtClean="0">
                <a:solidFill>
                  <a:schemeClr val="tx1"/>
                </a:solidFill>
                <a:latin typeface="Arial" panose="020B0604020202020204" pitchFamily="34" charset="0"/>
                <a:cs typeface="Arial" panose="020B0604020202020204" pitchFamily="34" charset="0"/>
              </a:rPr>
              <a:t>2001 and </a:t>
            </a:r>
            <a:r>
              <a:rPr lang="en-US" sz="2400" b="1" dirty="0">
                <a:solidFill>
                  <a:schemeClr val="tx1"/>
                </a:solidFill>
                <a:latin typeface="Arial" panose="020B0604020202020204" pitchFamily="34" charset="0"/>
                <a:cs typeface="Arial" panose="020B0604020202020204" pitchFamily="34" charset="0"/>
              </a:rPr>
              <a:t>2005</a:t>
            </a:r>
          </a:p>
          <a:p>
            <a:pPr marL="457200" indent="-457200">
              <a:spcBef>
                <a:spcPts val="0"/>
              </a:spcBef>
              <a:spcAft>
                <a:spcPts val="600"/>
              </a:spcAft>
              <a:buFont typeface="Arial" pitchFamily="34" charset="0"/>
              <a:buChar char="•"/>
            </a:pPr>
            <a:r>
              <a:rPr lang="en-US" sz="2400" b="1" dirty="0" smtClean="0">
                <a:solidFill>
                  <a:schemeClr val="tx1"/>
                </a:solidFill>
                <a:latin typeface="Arial" panose="020B0604020202020204" pitchFamily="34" charset="0"/>
                <a:cs typeface="Arial" panose="020B0604020202020204" pitchFamily="34" charset="0"/>
              </a:rPr>
              <a:t>Proratable </a:t>
            </a:r>
            <a:r>
              <a:rPr lang="en-US" sz="2400" b="1" dirty="0">
                <a:solidFill>
                  <a:schemeClr val="tx1"/>
                </a:solidFill>
                <a:latin typeface="Arial" panose="020B0604020202020204" pitchFamily="34" charset="0"/>
                <a:cs typeface="Arial" panose="020B0604020202020204" pitchFamily="34" charset="0"/>
              </a:rPr>
              <a:t>irrigation districts reduced to as little as 37% of </a:t>
            </a:r>
            <a:r>
              <a:rPr lang="en-US" sz="2400" b="1" dirty="0" smtClean="0">
                <a:solidFill>
                  <a:schemeClr val="tx1"/>
                </a:solidFill>
                <a:latin typeface="Arial" panose="020B0604020202020204" pitchFamily="34" charset="0"/>
                <a:cs typeface="Arial" panose="020B0604020202020204" pitchFamily="34" charset="0"/>
              </a:rPr>
              <a:t>allotments</a:t>
            </a:r>
          </a:p>
          <a:p>
            <a:pPr marL="457200" indent="-457200">
              <a:spcBef>
                <a:spcPts val="0"/>
              </a:spcBef>
              <a:spcAft>
                <a:spcPts val="600"/>
              </a:spcAft>
              <a:buFont typeface="Arial" pitchFamily="34" charset="0"/>
              <a:buChar char="•"/>
            </a:pPr>
            <a:r>
              <a:rPr lang="en-US" sz="2400" b="1" dirty="0" smtClean="0">
                <a:solidFill>
                  <a:schemeClr val="tx1"/>
                </a:solidFill>
                <a:latin typeface="Arial" panose="020B0604020202020204" pitchFamily="34" charset="0"/>
                <a:cs typeface="Arial" panose="020B0604020202020204" pitchFamily="34" charset="0"/>
              </a:rPr>
              <a:t>Snowpack declining       (12-71</a:t>
            </a:r>
            <a:r>
              <a:rPr lang="en-US" sz="2400" b="1" dirty="0">
                <a:solidFill>
                  <a:schemeClr val="tx1"/>
                </a:solidFill>
                <a:latin typeface="Arial" panose="020B0604020202020204" pitchFamily="34" charset="0"/>
                <a:cs typeface="Arial" panose="020B0604020202020204" pitchFamily="34" charset="0"/>
              </a:rPr>
              <a:t>% runoff</a:t>
            </a:r>
            <a:r>
              <a:rPr lang="en-US" sz="2400" b="1" dirty="0" smtClean="0">
                <a:solidFill>
                  <a:schemeClr val="tx1"/>
                </a:solidFill>
                <a:latin typeface="Arial" panose="020B0604020202020204" pitchFamily="34" charset="0"/>
                <a:cs typeface="Arial" panose="020B0604020202020204" pitchFamily="34" charset="0"/>
              </a:rPr>
              <a:t>)</a:t>
            </a:r>
            <a:endParaRPr lang="en-US" sz="2400" b="1" dirty="0">
              <a:solidFill>
                <a:schemeClr val="tx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val="0"/>
              </a:ext>
            </a:extLst>
          </a:blip>
          <a:srcRect l="25512" t="10343" r="36154"/>
          <a:stretch/>
        </p:blipFill>
        <p:spPr>
          <a:xfrm>
            <a:off x="5772150" y="1047750"/>
            <a:ext cx="3138849" cy="4875986"/>
          </a:xfrm>
          <a:prstGeom prst="rect">
            <a:avLst/>
          </a:prstGeom>
        </p:spPr>
      </p:pic>
    </p:spTree>
    <p:extLst>
      <p:ext uri="{BB962C8B-B14F-4D97-AF65-F5344CB8AC3E}">
        <p14:creationId xmlns:p14="http://schemas.microsoft.com/office/powerpoint/2010/main" val="27256088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Reduced Fisheries</a:t>
            </a:r>
            <a:endParaRPr lang="en-US" b="1" dirty="0"/>
          </a:p>
        </p:txBody>
      </p:sp>
      <p:sp>
        <p:nvSpPr>
          <p:cNvPr id="4" name="Text Placeholder 3"/>
          <p:cNvSpPr>
            <a:spLocks noGrp="1"/>
          </p:cNvSpPr>
          <p:nvPr>
            <p:ph type="body" sz="quarter" idx="12"/>
          </p:nvPr>
        </p:nvSpPr>
        <p:spPr/>
        <p:txBody>
          <a:bodyPr/>
          <a:lstStyle/>
          <a:p>
            <a:endParaRPr lang="en-US" dirty="0"/>
          </a:p>
        </p:txBody>
      </p:sp>
      <p:sp>
        <p:nvSpPr>
          <p:cNvPr id="7" name="Text Placeholder 4"/>
          <p:cNvSpPr txBox="1">
            <a:spLocks/>
          </p:cNvSpPr>
          <p:nvPr/>
        </p:nvSpPr>
        <p:spPr>
          <a:xfrm>
            <a:off x="1009648" y="990600"/>
            <a:ext cx="4613773" cy="3409950"/>
          </a:xfrm>
          <a:prstGeom prst="rect">
            <a:avLst/>
          </a:prstGeom>
        </p:spPr>
        <p:txBody>
          <a:bodyPr/>
          <a:lstStyle>
            <a:lvl1pPr marL="342900" indent="-342900" algn="l" rtl="0" eaLnBrk="0" fontAlgn="base" hangingPunct="0">
              <a:spcBef>
                <a:spcPct val="20000"/>
              </a:spcBef>
              <a:spcAft>
                <a:spcPct val="0"/>
              </a:spcAft>
              <a:defRPr sz="2800">
                <a:solidFill>
                  <a:srgbClr val="477E27"/>
                </a:solidFill>
                <a:latin typeface="Arno Pro"/>
                <a:ea typeface="ＭＳ Ｐゴシック" charset="-128"/>
                <a:cs typeface="Arno Pro"/>
              </a:defRPr>
            </a:lvl1pPr>
            <a:lvl2pPr marL="742950" indent="-285750" algn="l" rtl="0" eaLnBrk="0" fontAlgn="base" hangingPunct="0">
              <a:spcBef>
                <a:spcPct val="20000"/>
              </a:spcBef>
              <a:spcAft>
                <a:spcPct val="0"/>
              </a:spcAft>
              <a:buChar char="–"/>
              <a:defRPr sz="2400">
                <a:solidFill>
                  <a:srgbClr val="477E27"/>
                </a:solidFill>
                <a:latin typeface="Arno Pro"/>
                <a:ea typeface="ＭＳ Ｐゴシック" charset="-128"/>
                <a:cs typeface="Arno Pro"/>
              </a:defRPr>
            </a:lvl2pPr>
            <a:lvl3pPr marL="1143000" indent="-228600" algn="l" rtl="0" eaLnBrk="0" fontAlgn="base" hangingPunct="0">
              <a:spcBef>
                <a:spcPct val="20000"/>
              </a:spcBef>
              <a:spcAft>
                <a:spcPct val="0"/>
              </a:spcAft>
              <a:buChar char="•"/>
              <a:defRPr sz="2200">
                <a:solidFill>
                  <a:srgbClr val="477E27"/>
                </a:solidFill>
                <a:latin typeface="Arno Pro"/>
                <a:ea typeface="ＭＳ Ｐゴシック" charset="-128"/>
                <a:cs typeface="Arno Pro"/>
              </a:defRPr>
            </a:lvl3pPr>
            <a:lvl4pPr marL="1600200" indent="-228600" algn="l" rtl="0" eaLnBrk="0" fontAlgn="base" hangingPunct="0">
              <a:spcBef>
                <a:spcPct val="20000"/>
              </a:spcBef>
              <a:spcAft>
                <a:spcPct val="0"/>
              </a:spcAft>
              <a:buChar char="–"/>
              <a:defRPr sz="2000">
                <a:solidFill>
                  <a:srgbClr val="477E27"/>
                </a:solidFill>
                <a:latin typeface="Arno Pro"/>
                <a:ea typeface="ＭＳ Ｐゴシック" charset="-128"/>
                <a:cs typeface="Arno Pro"/>
              </a:defRPr>
            </a:lvl4pPr>
            <a:lvl5pPr marL="2057400" indent="-228600" algn="l" rtl="0" eaLnBrk="0" fontAlgn="base" hangingPunct="0">
              <a:spcBef>
                <a:spcPct val="20000"/>
              </a:spcBef>
              <a:spcAft>
                <a:spcPct val="0"/>
              </a:spcAft>
              <a:buChar char="»"/>
              <a:defRPr sz="2000">
                <a:solidFill>
                  <a:srgbClr val="477E27"/>
                </a:solidFill>
                <a:latin typeface="Arno Pro"/>
                <a:ea typeface="ＭＳ Ｐゴシック" charset="-128"/>
                <a:cs typeface="Arno Pro"/>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a:spcBef>
                <a:spcPts val="0"/>
              </a:spcBef>
              <a:spcAft>
                <a:spcPts val="300"/>
              </a:spcAft>
              <a:buFont typeface="Arial" panose="020B0604020202020204" pitchFamily="34" charset="0"/>
              <a:buChar char="•"/>
            </a:pPr>
            <a:r>
              <a:rPr lang="en-US" sz="2400" b="1" dirty="0">
                <a:solidFill>
                  <a:schemeClr val="tx1"/>
                </a:solidFill>
                <a:latin typeface="Arial" panose="020B0604020202020204" pitchFamily="34" charset="0"/>
                <a:cs typeface="Arial" panose="020B0604020202020204" pitchFamily="34" charset="0"/>
              </a:rPr>
              <a:t>Historic salmon and steelhead </a:t>
            </a:r>
            <a:r>
              <a:rPr lang="en-US" sz="2400" b="1" dirty="0" smtClean="0">
                <a:solidFill>
                  <a:schemeClr val="tx1"/>
                </a:solidFill>
                <a:latin typeface="Arial" panose="020B0604020202020204" pitchFamily="34" charset="0"/>
                <a:cs typeface="Arial" panose="020B0604020202020204" pitchFamily="34" charset="0"/>
              </a:rPr>
              <a:t>run</a:t>
            </a:r>
          </a:p>
          <a:p>
            <a:pPr marL="914400" lvl="1">
              <a:spcBef>
                <a:spcPts val="0"/>
              </a:spcBef>
              <a:spcAft>
                <a:spcPts val="300"/>
              </a:spcAft>
              <a:buFont typeface="Courier New" panose="02070309020205020404" pitchFamily="49" charset="0"/>
              <a:buChar char="o"/>
            </a:pPr>
            <a:r>
              <a:rPr lang="en-US" sz="1800" dirty="0" smtClean="0">
                <a:solidFill>
                  <a:schemeClr val="tx1"/>
                </a:solidFill>
                <a:latin typeface="Arial" panose="020B0604020202020204" pitchFamily="34" charset="0"/>
                <a:cs typeface="Arial" panose="020B0604020202020204" pitchFamily="34" charset="0"/>
              </a:rPr>
              <a:t>800,000 </a:t>
            </a:r>
            <a:r>
              <a:rPr lang="en-US" sz="1800" dirty="0">
                <a:solidFill>
                  <a:schemeClr val="tx1"/>
                </a:solidFill>
                <a:latin typeface="Arial" panose="020B0604020202020204" pitchFamily="34" charset="0"/>
                <a:cs typeface="Arial" panose="020B0604020202020204" pitchFamily="34" charset="0"/>
              </a:rPr>
              <a:t>fish</a:t>
            </a:r>
          </a:p>
          <a:p>
            <a:pPr>
              <a:spcBef>
                <a:spcPts val="0"/>
              </a:spcBef>
              <a:spcAft>
                <a:spcPts val="300"/>
              </a:spcAft>
              <a:buFont typeface="Arial" panose="020B0604020202020204" pitchFamily="34" charset="0"/>
              <a:buChar char="•"/>
            </a:pPr>
            <a:r>
              <a:rPr lang="en-US" sz="2400" b="1" dirty="0" smtClean="0">
                <a:solidFill>
                  <a:schemeClr val="tx1"/>
                </a:solidFill>
                <a:latin typeface="Arial" panose="020B0604020202020204" pitchFamily="34" charset="0"/>
                <a:cs typeface="Arial" panose="020B0604020202020204" pitchFamily="34" charset="0"/>
              </a:rPr>
              <a:t>Average </a:t>
            </a:r>
            <a:r>
              <a:rPr lang="en-US" sz="2400" b="1" dirty="0">
                <a:solidFill>
                  <a:schemeClr val="tx1"/>
                </a:solidFill>
                <a:latin typeface="Arial" panose="020B0604020202020204" pitchFamily="34" charset="0"/>
                <a:cs typeface="Arial" panose="020B0604020202020204" pitchFamily="34" charset="0"/>
              </a:rPr>
              <a:t>run size last 10-15 </a:t>
            </a:r>
            <a:r>
              <a:rPr lang="en-US" sz="2400" b="1" dirty="0" smtClean="0">
                <a:solidFill>
                  <a:schemeClr val="tx1"/>
                </a:solidFill>
                <a:latin typeface="Arial" panose="020B0604020202020204" pitchFamily="34" charset="0"/>
                <a:cs typeface="Arial" panose="020B0604020202020204" pitchFamily="34" charset="0"/>
              </a:rPr>
              <a:t>years</a:t>
            </a:r>
          </a:p>
          <a:p>
            <a:pPr marL="914400" lvl="1">
              <a:spcBef>
                <a:spcPts val="0"/>
              </a:spcBef>
              <a:spcAft>
                <a:spcPts val="300"/>
              </a:spcAft>
              <a:buFont typeface="Courier New" panose="02070309020205020404" pitchFamily="49" charset="0"/>
              <a:buChar char="o"/>
            </a:pPr>
            <a:r>
              <a:rPr lang="en-US" sz="1800" dirty="0" smtClean="0">
                <a:solidFill>
                  <a:schemeClr val="tx1"/>
                </a:solidFill>
                <a:latin typeface="Arial" panose="020B0604020202020204" pitchFamily="34" charset="0"/>
                <a:cs typeface="Arial" panose="020B0604020202020204" pitchFamily="34" charset="0"/>
              </a:rPr>
              <a:t>15,000-20,000 </a:t>
            </a:r>
            <a:r>
              <a:rPr lang="en-US" sz="1800" dirty="0">
                <a:solidFill>
                  <a:schemeClr val="tx1"/>
                </a:solidFill>
                <a:latin typeface="Arial" panose="020B0604020202020204" pitchFamily="34" charset="0"/>
                <a:cs typeface="Arial" panose="020B0604020202020204" pitchFamily="34" charset="0"/>
              </a:rPr>
              <a:t>fish </a:t>
            </a:r>
          </a:p>
          <a:p>
            <a:pPr>
              <a:spcBef>
                <a:spcPts val="0"/>
              </a:spcBef>
              <a:spcAft>
                <a:spcPts val="300"/>
              </a:spcAft>
              <a:buFont typeface="Arial" panose="020B0604020202020204" pitchFamily="34" charset="0"/>
              <a:buChar char="•"/>
            </a:pPr>
            <a:r>
              <a:rPr lang="en-US" sz="2400" b="1" dirty="0">
                <a:solidFill>
                  <a:schemeClr val="tx1"/>
                </a:solidFill>
                <a:latin typeface="Arial" panose="020B0604020202020204" pitchFamily="34" charset="0"/>
                <a:cs typeface="Arial" panose="020B0604020202020204" pitchFamily="34" charset="0"/>
              </a:rPr>
              <a:t>Native coho, sockeye and summer Chinook </a:t>
            </a:r>
            <a:r>
              <a:rPr lang="en-US" sz="2400" b="1" dirty="0" smtClean="0">
                <a:solidFill>
                  <a:schemeClr val="tx1"/>
                </a:solidFill>
                <a:latin typeface="Arial" panose="020B0604020202020204" pitchFamily="34" charset="0"/>
                <a:cs typeface="Arial" panose="020B0604020202020204" pitchFamily="34" charset="0"/>
              </a:rPr>
              <a:t>extirpated</a:t>
            </a:r>
          </a:p>
          <a:p>
            <a:pPr marL="914400" lvl="1">
              <a:spcBef>
                <a:spcPts val="0"/>
              </a:spcBef>
              <a:spcAft>
                <a:spcPts val="300"/>
              </a:spcAft>
              <a:buFont typeface="Courier New" panose="02070309020205020404" pitchFamily="49" charset="0"/>
              <a:buChar char="o"/>
            </a:pPr>
            <a:r>
              <a:rPr lang="en-US" sz="1800" dirty="0" smtClean="0">
                <a:solidFill>
                  <a:schemeClr val="tx1"/>
                </a:solidFill>
                <a:latin typeface="Arial" panose="020B0604020202020204" pitchFamily="34" charset="0"/>
                <a:cs typeface="Arial" panose="020B0604020202020204" pitchFamily="34" charset="0"/>
              </a:rPr>
              <a:t>Coho </a:t>
            </a:r>
            <a:r>
              <a:rPr lang="en-US" sz="1800" dirty="0">
                <a:solidFill>
                  <a:schemeClr val="tx1"/>
                </a:solidFill>
                <a:latin typeface="Arial" panose="020B0604020202020204" pitchFamily="34" charset="0"/>
                <a:cs typeface="Arial" panose="020B0604020202020204" pitchFamily="34" charset="0"/>
              </a:rPr>
              <a:t>reestablished, sockeye being reestablished</a:t>
            </a:r>
          </a:p>
          <a:p>
            <a:pPr>
              <a:spcBef>
                <a:spcPts val="0"/>
              </a:spcBef>
              <a:spcAft>
                <a:spcPts val="300"/>
              </a:spcAft>
              <a:buFont typeface="Arial" panose="020B0604020202020204" pitchFamily="34" charset="0"/>
              <a:buChar char="•"/>
            </a:pPr>
            <a:r>
              <a:rPr lang="en-US" sz="2400" b="1" dirty="0">
                <a:solidFill>
                  <a:schemeClr val="tx1"/>
                </a:solidFill>
                <a:latin typeface="Arial" panose="020B0604020202020204" pitchFamily="34" charset="0"/>
                <a:cs typeface="Arial" panose="020B0604020202020204" pitchFamily="34" charset="0"/>
              </a:rPr>
              <a:t>Spring and fall </a:t>
            </a:r>
            <a:r>
              <a:rPr lang="en-US" sz="2400" b="1" dirty="0" smtClean="0">
                <a:solidFill>
                  <a:schemeClr val="tx1"/>
                </a:solidFill>
                <a:latin typeface="Arial" panose="020B0604020202020204" pitchFamily="34" charset="0"/>
                <a:cs typeface="Arial" panose="020B0604020202020204" pitchFamily="34" charset="0"/>
              </a:rPr>
              <a:t>Chinook</a:t>
            </a:r>
          </a:p>
          <a:p>
            <a:pPr marL="914400" lvl="1">
              <a:spcBef>
                <a:spcPts val="0"/>
              </a:spcBef>
              <a:spcAft>
                <a:spcPts val="300"/>
              </a:spcAft>
              <a:buFont typeface="Courier New" panose="02070309020205020404" pitchFamily="49" charset="0"/>
              <a:buChar char="o"/>
            </a:pPr>
            <a:r>
              <a:rPr lang="en-US" sz="1800" dirty="0" smtClean="0">
                <a:solidFill>
                  <a:schemeClr val="tx1"/>
                </a:solidFill>
                <a:latin typeface="Arial" panose="020B0604020202020204" pitchFamily="34" charset="0"/>
                <a:cs typeface="Arial" panose="020B0604020202020204" pitchFamily="34" charset="0"/>
              </a:rPr>
              <a:t>Seriously </a:t>
            </a:r>
            <a:r>
              <a:rPr lang="en-US" sz="1800" dirty="0">
                <a:solidFill>
                  <a:schemeClr val="tx1"/>
                </a:solidFill>
                <a:latin typeface="Arial" panose="020B0604020202020204" pitchFamily="34" charset="0"/>
                <a:cs typeface="Arial" panose="020B0604020202020204" pitchFamily="34" charset="0"/>
              </a:rPr>
              <a:t>reduced</a:t>
            </a:r>
          </a:p>
          <a:p>
            <a:pPr>
              <a:spcBef>
                <a:spcPts val="0"/>
              </a:spcBef>
              <a:spcAft>
                <a:spcPts val="300"/>
              </a:spcAft>
              <a:buFont typeface="Arial" panose="020B0604020202020204" pitchFamily="34" charset="0"/>
              <a:buChar char="•"/>
            </a:pPr>
            <a:r>
              <a:rPr lang="en-US" sz="2400" b="1" dirty="0">
                <a:solidFill>
                  <a:schemeClr val="tx1"/>
                </a:solidFill>
                <a:latin typeface="Arial" panose="020B0604020202020204" pitchFamily="34" charset="0"/>
                <a:cs typeface="Arial" panose="020B0604020202020204" pitchFamily="34" charset="0"/>
              </a:rPr>
              <a:t>Steelhead and bull </a:t>
            </a:r>
            <a:r>
              <a:rPr lang="en-US" sz="2400" b="1" dirty="0" smtClean="0">
                <a:solidFill>
                  <a:schemeClr val="tx1"/>
                </a:solidFill>
                <a:latin typeface="Arial" panose="020B0604020202020204" pitchFamily="34" charset="0"/>
                <a:cs typeface="Arial" panose="020B0604020202020204" pitchFamily="34" charset="0"/>
              </a:rPr>
              <a:t>trout</a:t>
            </a:r>
          </a:p>
          <a:p>
            <a:pPr marL="914400" lvl="1">
              <a:spcBef>
                <a:spcPts val="0"/>
              </a:spcBef>
              <a:spcAft>
                <a:spcPts val="300"/>
              </a:spcAft>
              <a:buFont typeface="Courier New" panose="02070309020205020404" pitchFamily="49" charset="0"/>
              <a:buChar char="o"/>
            </a:pPr>
            <a:r>
              <a:rPr lang="en-US" sz="1800" dirty="0" smtClean="0">
                <a:solidFill>
                  <a:schemeClr val="tx1"/>
                </a:solidFill>
                <a:latin typeface="Arial" panose="020B0604020202020204" pitchFamily="34" charset="0"/>
                <a:cs typeface="Arial" panose="020B0604020202020204" pitchFamily="34" charset="0"/>
              </a:rPr>
              <a:t>ESA </a:t>
            </a:r>
            <a:r>
              <a:rPr lang="en-US" sz="1800" dirty="0">
                <a:solidFill>
                  <a:schemeClr val="tx1"/>
                </a:solidFill>
                <a:latin typeface="Arial" panose="020B0604020202020204" pitchFamily="34" charset="0"/>
                <a:cs typeface="Arial" panose="020B0604020202020204" pitchFamily="34" charset="0"/>
              </a:rPr>
              <a:t>Threatened species</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val="0"/>
              </a:ext>
            </a:extLst>
          </a:blip>
          <a:srcRect r="4170" b="882"/>
          <a:stretch/>
        </p:blipFill>
        <p:spPr>
          <a:xfrm>
            <a:off x="5623422" y="552450"/>
            <a:ext cx="3501528" cy="5410200"/>
          </a:xfrm>
          <a:prstGeom prst="rect">
            <a:avLst/>
          </a:prstGeom>
        </p:spPr>
      </p:pic>
    </p:spTree>
    <p:extLst>
      <p:ext uri="{BB962C8B-B14F-4D97-AF65-F5344CB8AC3E}">
        <p14:creationId xmlns:p14="http://schemas.microsoft.com/office/powerpoint/2010/main" val="35801644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 Emerging Solution</a:t>
            </a:r>
            <a:endParaRPr lang="en-US" b="1" dirty="0"/>
          </a:p>
        </p:txBody>
      </p:sp>
      <p:sp>
        <p:nvSpPr>
          <p:cNvPr id="4" name="Text Placeholder 3"/>
          <p:cNvSpPr>
            <a:spLocks noGrp="1"/>
          </p:cNvSpPr>
          <p:nvPr>
            <p:ph type="body" sz="quarter" idx="12"/>
          </p:nvPr>
        </p:nvSpPr>
        <p:spPr/>
        <p:txBody>
          <a:bodyPr/>
          <a:lstStyle/>
          <a:p>
            <a:endParaRPr lang="en-US"/>
          </a:p>
        </p:txBody>
      </p:sp>
      <p:sp>
        <p:nvSpPr>
          <p:cNvPr id="6" name="Text Placeholder 2"/>
          <p:cNvSpPr>
            <a:spLocks noGrp="1"/>
          </p:cNvSpPr>
          <p:nvPr>
            <p:ph idx="1"/>
          </p:nvPr>
        </p:nvSpPr>
        <p:spPr>
          <a:xfrm>
            <a:off x="1019175" y="1181100"/>
            <a:ext cx="7086600" cy="5029200"/>
          </a:xfrm>
          <a:prstGeom prst="rect">
            <a:avLst/>
          </a:prstGeom>
        </p:spPr>
        <p:txBody>
          <a:bodyPr/>
          <a:lstStyle/>
          <a:p>
            <a:pPr>
              <a:spcBef>
                <a:spcPts val="0"/>
              </a:spcBef>
              <a:spcAft>
                <a:spcPts val="600"/>
              </a:spcAft>
              <a:buClrTx/>
              <a:defRPr/>
            </a:pPr>
            <a:r>
              <a:rPr kumimoji="0" lang="en-US" sz="2400" b="1" i="0" u="none" strike="noStrike" kern="0" cap="none" spc="0" normalizeH="0" baseline="0" noProof="0" dirty="0" smtClean="0">
                <a:ln>
                  <a:noFill/>
                </a:ln>
                <a:solidFill>
                  <a:sysClr val="windowText" lastClr="000000"/>
                </a:solidFill>
                <a:effectLst/>
                <a:uLnTx/>
                <a:uFillTx/>
              </a:rPr>
              <a:t>Yakima River Basin Integrated Plan Goals:</a:t>
            </a:r>
          </a:p>
          <a:p>
            <a:pPr marL="857250" lvl="1" indent="-457200">
              <a:spcBef>
                <a:spcPts val="0"/>
              </a:spcBef>
              <a:spcAft>
                <a:spcPts val="600"/>
              </a:spcAft>
              <a:buClrTx/>
              <a:buFont typeface="Courier New" panose="02070309020205020404" pitchFamily="49" charset="0"/>
              <a:buChar char="o"/>
              <a:defRPr/>
            </a:pPr>
            <a:r>
              <a:rPr kumimoji="0" lang="en-US" sz="2000" b="0" i="0" u="none" strike="noStrike" kern="0" cap="none" spc="0" normalizeH="0" baseline="0" noProof="0" dirty="0" smtClean="0">
                <a:ln>
                  <a:noFill/>
                </a:ln>
                <a:solidFill>
                  <a:sysClr val="windowText" lastClr="000000"/>
                </a:solidFill>
                <a:effectLst/>
                <a:uLnTx/>
                <a:uFillTx/>
              </a:rPr>
              <a:t>Provide </a:t>
            </a:r>
            <a:r>
              <a:rPr kumimoji="0" lang="en-US" sz="2000" b="0" i="0" u="none" strike="noStrike" kern="0" cap="none" spc="0" normalizeH="0" baseline="0" noProof="0" dirty="0">
                <a:ln>
                  <a:noFill/>
                </a:ln>
                <a:solidFill>
                  <a:sysClr val="windowText" lastClr="000000"/>
                </a:solidFill>
                <a:effectLst/>
                <a:uLnTx/>
                <a:uFillTx/>
              </a:rPr>
              <a:t>opportunities for ecological restoration and enhancement, including fish passage</a:t>
            </a:r>
          </a:p>
          <a:p>
            <a:pPr marL="857250" lvl="1" indent="-457200">
              <a:spcBef>
                <a:spcPts val="0"/>
              </a:spcBef>
              <a:spcAft>
                <a:spcPts val="600"/>
              </a:spcAft>
              <a:buClrTx/>
              <a:buFont typeface="Courier New" panose="02070309020205020404" pitchFamily="49" charset="0"/>
              <a:buChar char="o"/>
              <a:defRPr/>
            </a:pPr>
            <a:r>
              <a:rPr kumimoji="0" lang="en-US" sz="2000" b="0" i="0" u="none" strike="noStrike" kern="0" cap="none" spc="0" normalizeH="0" baseline="0" noProof="0" dirty="0">
                <a:ln>
                  <a:noFill/>
                </a:ln>
                <a:solidFill>
                  <a:sysClr val="windowText" lastClr="000000"/>
                </a:solidFill>
                <a:effectLst/>
                <a:uLnTx/>
                <a:uFillTx/>
              </a:rPr>
              <a:t>Improve water supply during drought years</a:t>
            </a:r>
            <a:br>
              <a:rPr kumimoji="0" lang="en-US" sz="2000" b="0" i="0" u="none" strike="noStrike" kern="0" cap="none" spc="0" normalizeH="0" baseline="0" noProof="0" dirty="0">
                <a:ln>
                  <a:noFill/>
                </a:ln>
                <a:solidFill>
                  <a:sysClr val="windowText" lastClr="000000"/>
                </a:solidFill>
                <a:effectLst/>
                <a:uLnTx/>
                <a:uFillTx/>
              </a:rPr>
            </a:br>
            <a:r>
              <a:rPr kumimoji="0" lang="en-US" sz="2000" b="0" i="0" u="none" strike="noStrike" kern="0" cap="none" spc="0" normalizeH="0" baseline="0" noProof="0" dirty="0">
                <a:ln>
                  <a:noFill/>
                </a:ln>
                <a:solidFill>
                  <a:sysClr val="windowText" lastClr="000000"/>
                </a:solidFill>
                <a:effectLst/>
                <a:uLnTx/>
                <a:uFillTx/>
              </a:rPr>
              <a:t>(70% proratable supply)</a:t>
            </a:r>
          </a:p>
          <a:p>
            <a:pPr marL="857250" lvl="1" indent="-457200">
              <a:spcBef>
                <a:spcPts val="0"/>
              </a:spcBef>
              <a:spcAft>
                <a:spcPts val="600"/>
              </a:spcAft>
              <a:buClrTx/>
              <a:buFont typeface="Courier New" panose="02070309020205020404" pitchFamily="49" charset="0"/>
              <a:buChar char="o"/>
              <a:defRPr/>
            </a:pPr>
            <a:r>
              <a:rPr kumimoji="0" lang="en-US" sz="2000" b="0" i="0" u="none" strike="noStrike" kern="0" cap="none" spc="0" normalizeH="0" baseline="0" noProof="0" dirty="0">
                <a:ln>
                  <a:noFill/>
                </a:ln>
                <a:solidFill>
                  <a:sysClr val="windowText" lastClr="000000"/>
                </a:solidFill>
                <a:effectLst/>
                <a:uLnTx/>
                <a:uFillTx/>
              </a:rPr>
              <a:t>Provide for efficient and adaptable water supply management</a:t>
            </a:r>
          </a:p>
          <a:p>
            <a:pPr marL="857250" lvl="1" indent="-457200">
              <a:spcBef>
                <a:spcPts val="0"/>
              </a:spcBef>
              <a:spcAft>
                <a:spcPts val="600"/>
              </a:spcAft>
              <a:buClrTx/>
              <a:buFont typeface="Courier New" panose="02070309020205020404" pitchFamily="49" charset="0"/>
              <a:buChar char="o"/>
              <a:defRPr/>
            </a:pPr>
            <a:r>
              <a:rPr kumimoji="0" lang="en-US" sz="2000" b="0" i="0" u="none" strike="noStrike" kern="0" cap="none" spc="0" normalizeH="0" baseline="0" noProof="0" dirty="0">
                <a:ln>
                  <a:noFill/>
                </a:ln>
                <a:solidFill>
                  <a:sysClr val="windowText" lastClr="000000"/>
                </a:solidFill>
                <a:effectLst/>
                <a:uLnTx/>
                <a:uFillTx/>
              </a:rPr>
              <a:t>Contribute to sustainable economy and environment</a:t>
            </a:r>
          </a:p>
          <a:p>
            <a:pPr marL="0" marR="0" lvl="0" indent="0" defTabSz="914400" eaLnBrk="1" fontAlgn="auto" latinLnBrk="0" hangingPunct="1">
              <a:lnSpc>
                <a:spcPct val="100000"/>
              </a:lnSpc>
              <a:spcBef>
                <a:spcPts val="0"/>
              </a:spcBef>
              <a:spcAft>
                <a:spcPts val="600"/>
              </a:spcAft>
              <a:buClrTx/>
              <a:buSzTx/>
              <a:buFontTx/>
              <a:buNone/>
              <a:tabLst/>
              <a:defRPr/>
            </a:pPr>
            <a:endParaRPr kumimoji="0" lang="en-US" sz="2400" b="1" i="0" u="none" strike="noStrike" kern="0" cap="none" spc="0" normalizeH="0" baseline="0" noProof="0" dirty="0">
              <a:ln>
                <a:noFill/>
              </a:ln>
              <a:solidFill>
                <a:sysClr val="windowText" lastClr="000000"/>
              </a:solidFill>
              <a:effectLst/>
              <a:uLnTx/>
              <a:uFillTx/>
              <a:latin typeface="Aharoni" panose="02010803020104030203" pitchFamily="2" charset="-79"/>
              <a:cs typeface="Aharoni" panose="02010803020104030203" pitchFamily="2" charset="-79"/>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a:p>
            <a:pPr marL="914400" marR="0" lvl="1" indent="-514350" defTabSz="91440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18509428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4287"/>
            <a:ext cx="8153400" cy="1090163"/>
          </a:xfrm>
        </p:spPr>
        <p:txBody>
          <a:bodyPr>
            <a:noAutofit/>
          </a:bodyPr>
          <a:lstStyle/>
          <a:p>
            <a:r>
              <a:rPr lang="en-US" b="1" dirty="0" smtClean="0"/>
              <a:t>Yakima River Basin Water Enhancement Project Timeline</a:t>
            </a:r>
            <a:endParaRPr lang="en-US" b="1" dirty="0"/>
          </a:p>
        </p:txBody>
      </p:sp>
      <p:sp>
        <p:nvSpPr>
          <p:cNvPr id="4" name="Text Placeholder 3"/>
          <p:cNvSpPr>
            <a:spLocks noGrp="1"/>
          </p:cNvSpPr>
          <p:nvPr>
            <p:ph type="body" sz="quarter" idx="12"/>
          </p:nvPr>
        </p:nvSpPr>
        <p:spPr/>
        <p:txBody>
          <a:bodyPr/>
          <a:lstStyle/>
          <a:p>
            <a:endParaRPr lang="en-US"/>
          </a:p>
        </p:txBody>
      </p:sp>
      <p:pic>
        <p:nvPicPr>
          <p:cNvPr id="6" name="Content Placeholder 8" descr="slide10_feasability.jpg"/>
          <p:cNvPicPr>
            <a:picLocks noGrp="1" noChangeAspect="1"/>
          </p:cNvPicPr>
          <p:nvPr>
            <p:ph idx="1"/>
          </p:nvPr>
        </p:nvPicPr>
        <p:blipFill rotWithShape="1">
          <a:blip r:embed="rId3" cstate="screen"/>
          <a:srcRect r="1814" b="3518"/>
          <a:stretch/>
        </p:blipFill>
        <p:spPr>
          <a:xfrm>
            <a:off x="1215623" y="1442809"/>
            <a:ext cx="7284254" cy="4658182"/>
          </a:xfrm>
        </p:spPr>
      </p:pic>
    </p:spTree>
    <p:extLst>
      <p:ext uri="{BB962C8B-B14F-4D97-AF65-F5344CB8AC3E}">
        <p14:creationId xmlns:p14="http://schemas.microsoft.com/office/powerpoint/2010/main" val="669615831"/>
      </p:ext>
    </p:extLst>
  </p:cSld>
  <p:clrMapOvr>
    <a:masterClrMapping/>
  </p:clrMapOvr>
  <p:timing>
    <p:tnLst>
      <p:par>
        <p:cTn id="1" dur="indefinite" restart="never" nodeType="tmRoot"/>
      </p:par>
    </p:tnLst>
  </p:timing>
</p:sld>
</file>

<file path=ppt/theme/theme1.xml><?xml version="1.0" encoding="utf-8"?>
<a:theme xmlns:a="http://schemas.openxmlformats.org/drawingml/2006/main" name="31434 D Quals PPT Template">
  <a:themeElements>
    <a:clrScheme name="Custom 2">
      <a:dk1>
        <a:sysClr val="windowText" lastClr="000000"/>
      </a:dk1>
      <a:lt1>
        <a:sysClr val="window" lastClr="FFFFFF"/>
      </a:lt1>
      <a:dk2>
        <a:srgbClr val="B22816"/>
      </a:dk2>
      <a:lt2>
        <a:srgbClr val="607F7A"/>
      </a:lt2>
      <a:accent1>
        <a:srgbClr val="355C57"/>
      </a:accent1>
      <a:accent2>
        <a:srgbClr val="225C8E"/>
      </a:accent2>
      <a:accent3>
        <a:srgbClr val="7193B6"/>
      </a:accent3>
      <a:accent4>
        <a:srgbClr val="845C16"/>
      </a:accent4>
      <a:accent5>
        <a:srgbClr val="EDE2CE"/>
      </a:accent5>
      <a:accent6>
        <a:srgbClr val="CFD9E3"/>
      </a:accent6>
      <a:hlink>
        <a:srgbClr val="000000"/>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EcologyReclamatio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ppt35D9.tmp</Template>
  <TotalTime>10170</TotalTime>
  <Words>1913</Words>
  <Application>Microsoft Office PowerPoint</Application>
  <PresentationFormat>On-screen Show (4:3)</PresentationFormat>
  <Paragraphs>409</Paragraphs>
  <Slides>47</Slides>
  <Notes>28</Notes>
  <HiddenSlides>11</HiddenSlides>
  <MMClips>0</MMClip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31434 D Quals PPT Template</vt:lpstr>
      <vt:lpstr>Theme1EcologyReclamation</vt:lpstr>
      <vt:lpstr>Yakima River Basin Integrated Water Resource Management Plan - Update</vt:lpstr>
      <vt:lpstr>Outline</vt:lpstr>
      <vt:lpstr>Yakima River Basin:  Overview</vt:lpstr>
      <vt:lpstr>Yakima River Basin Water Management</vt:lpstr>
      <vt:lpstr>PowerPoint Presentation</vt:lpstr>
      <vt:lpstr>Declining Water Supply</vt:lpstr>
      <vt:lpstr>Reduced Fisheries</vt:lpstr>
      <vt:lpstr>An Emerging Solution</vt:lpstr>
      <vt:lpstr>Yakima River Basin Water Enhancement Project Timeline</vt:lpstr>
      <vt:lpstr>YRBWEP Workgroup Members</vt:lpstr>
      <vt:lpstr>Yakima Integrated Plan: Keys to Future Success  </vt:lpstr>
      <vt:lpstr>PowerPoint Presentation</vt:lpstr>
      <vt:lpstr>Plan Overview</vt:lpstr>
      <vt:lpstr>PowerPoint Presentation</vt:lpstr>
      <vt:lpstr>PowerPoint Presentation</vt:lpstr>
      <vt:lpstr>PowerPoint Presentation</vt:lpstr>
      <vt:lpstr>Ongoing Projects </vt:lpstr>
      <vt:lpstr>Accomplishments 2013-2015</vt:lpstr>
      <vt:lpstr>Accomplishments 2013-2015</vt:lpstr>
      <vt:lpstr>Structural and Operational Changes</vt:lpstr>
      <vt:lpstr>Structural &amp; Operational Changes</vt:lpstr>
      <vt:lpstr>Structural &amp; Operational Changes (con’t)</vt:lpstr>
      <vt:lpstr>Bull Trout Enhancement</vt:lpstr>
      <vt:lpstr>Reservoir Fish Passage</vt:lpstr>
      <vt:lpstr>Reservoir Fish Passage</vt:lpstr>
      <vt:lpstr>Surface Water Storage</vt:lpstr>
      <vt:lpstr>Surface Water Storage</vt:lpstr>
      <vt:lpstr>Groundwater Storage</vt:lpstr>
      <vt:lpstr>Groundwater Storage</vt:lpstr>
      <vt:lpstr>Enhanced Water Conservation</vt:lpstr>
      <vt:lpstr>Enhanced Water Conservation</vt:lpstr>
      <vt:lpstr>Habitat/Watershed Protection and  Enhancement</vt:lpstr>
      <vt:lpstr>Habitat/Watershed Protection and Enhancement</vt:lpstr>
      <vt:lpstr>PowerPoint Presentation</vt:lpstr>
      <vt:lpstr>Manastash Creek Conservation &amp; Tributary Enhancement </vt:lpstr>
      <vt:lpstr>Manastash Creek – Before and After </vt:lpstr>
      <vt:lpstr>Market Reallocation</vt:lpstr>
      <vt:lpstr>Market Reallocation</vt:lpstr>
      <vt:lpstr>Project Locations </vt:lpstr>
      <vt:lpstr>Kachess Drought Relief Pumping Plant      Alt. 1 - East Shore Pumping Plant    Alt. 2 - South Pumping Plant</vt:lpstr>
      <vt:lpstr>Kachess Drought Relief Pumping Plant  Area between upper and lower reservoirs</vt:lpstr>
      <vt:lpstr>Keechelus-to-Kachess Conveyance  North Tunnel and South Tunnel Alternatives</vt:lpstr>
      <vt:lpstr>PowerPoint Presentation</vt:lpstr>
      <vt:lpstr>PowerPoint Presentation</vt:lpstr>
      <vt:lpstr>2013 - First Sockeye to be born and raised in the Yakima River Basin in over 100 years to return, released into Cle Elum Lake</vt:lpstr>
      <vt:lpstr>Cle Elum Pool Raise</vt:lpstr>
      <vt:lpstr>What about Wymer and Bumping?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Windows User</dc:creator>
  <cp:lastModifiedBy>Dan Church</cp:lastModifiedBy>
  <cp:revision>390</cp:revision>
  <cp:lastPrinted>2015-04-01T16:14:51Z</cp:lastPrinted>
  <dcterms:created xsi:type="dcterms:W3CDTF">2012-10-30T00:20:16Z</dcterms:created>
  <dcterms:modified xsi:type="dcterms:W3CDTF">2015-06-17T14:32:00Z</dcterms:modified>
</cp:coreProperties>
</file>