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5" r:id="rId3"/>
    <p:sldId id="276" r:id="rId4"/>
    <p:sldId id="258" r:id="rId5"/>
    <p:sldId id="268" r:id="rId6"/>
    <p:sldId id="260" r:id="rId7"/>
    <p:sldId id="273" r:id="rId8"/>
    <p:sldId id="274" r:id="rId9"/>
    <p:sldId id="264" r:id="rId10"/>
    <p:sldId id="280" r:id="rId11"/>
    <p:sldId id="286" r:id="rId12"/>
    <p:sldId id="284" r:id="rId13"/>
    <p:sldId id="278" r:id="rId14"/>
    <p:sldId id="27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84B398-213E-4A01-8675-638B64ADBBD8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FE431E-5D06-4F2C-9973-EF92AC3F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7980BE8-BAA3-4198-B9AE-50CF1EC6A214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758FE12-B133-4DA8-9AC0-4107DC8FD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8FE12-B133-4DA8-9AC0-4107DC8FD1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9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8FE12-B133-4DA8-9AC0-4107DC8FD1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8FE12-B133-4DA8-9AC0-4107DC8FD1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8FE12-B133-4DA8-9AC0-4107DC8FD1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27498F-C966-4C11-8B54-6576AEE3144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72E5A-ADD2-4CB7-A572-C55354D7C8E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D3B0-83D0-480B-A29D-9D7B39A2434A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ABA1-5471-49FD-A2B0-05F86934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1174-942C-4C38-94B6-D31A87696D6F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5928-4315-4192-ACB0-1309D8BD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692F-2313-439B-A4CC-F8BC6441E1F6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03EB-2B80-4F1C-8596-11C9BF9E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D3B0-83D0-480B-A29D-9D7B39A243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ABA1-5471-49FD-A2B0-05F86934C1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5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A34C-1701-4E1B-A377-C1AC855E7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02F5-5589-4607-883D-40B609FE4D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0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EB6C-E93B-4489-AF9D-8605E058DF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D8F4-6272-4CE8-98F6-57FCB4862E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7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9640-861E-472B-A471-8494CBB559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AC78-224C-42F3-A248-EF4B7C32A6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6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F9F8-57FC-4EF4-A18A-1BC52DFCA7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ACD4-C5C6-48AE-957E-F6E59C73A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C938-27A2-468F-9083-D86D0CE639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FA95-8EBF-455B-BA99-907B03B17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24EA-8E1E-4AFB-ADCB-8D90AC804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01A4-9F95-43CB-8AB6-D14CE03731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8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318E-6A1A-4A0A-93EB-28995D252E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BE38-4747-4C0A-869F-CBF3F8C8DF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4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A34C-1701-4E1B-A377-C1AC855E7A7A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02F5-5589-4607-883D-40B609FE4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4E7E-1CF5-4F5E-A1E5-C61A00498D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A45C-6C2C-4C23-A1C3-576F7BA764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8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1174-942C-4C38-94B6-D31A87696D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5928-4315-4192-ACB0-1309D8BDCA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9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692F-2313-439B-A4CC-F8BC6441E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03EB-2B80-4F1C-8596-11C9BF9E10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6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EB6C-E93B-4489-AF9D-8605E058DF50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D8F4-6272-4CE8-98F6-57FCB4862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9640-861E-472B-A471-8494CBB55948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AC78-224C-42F3-A248-EF4B7C32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F9F8-57FC-4EF4-A18A-1BC52DFCA7BC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ACD4-C5C6-48AE-957E-F6E59C73A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C938-27A2-468F-9083-D86D0CE63998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FA95-8EBF-455B-BA99-907B03B17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24EA-8E1E-4AFB-ADCB-8D90AC8043B6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01A4-9F95-43CB-8AB6-D14CE0373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318E-6A1A-4A0A-93EB-28995D252E50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BE38-4747-4C0A-869F-CBF3F8C8D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4E7E-1CF5-4F5E-A1E5-C61A00498DE2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A45C-6C2C-4C23-A1C3-576F7BA7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E61E7-36D4-44C7-8A2B-2DE3089A80A0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AF22B-B8AE-446F-A20B-6484AD44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E61E7-36D4-44C7-8A2B-2DE3089A80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AF22B-B8AE-446F-A20B-6484AD44D8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cenery\Yakima River 2007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Yakima River Hooking Mortality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2478" y="4572000"/>
            <a:ext cx="75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Anthony Fritts, </a:t>
            </a:r>
            <a:r>
              <a:rPr lang="en-US" sz="2800" b="1" dirty="0">
                <a:latin typeface="+mn-lt"/>
              </a:rPr>
              <a:t>Gabriel </a:t>
            </a:r>
            <a:r>
              <a:rPr lang="en-US" sz="2800" b="1" dirty="0" smtClean="0">
                <a:latin typeface="+mn-lt"/>
              </a:rPr>
              <a:t>Temple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, and </a:t>
            </a:r>
            <a:r>
              <a:rPr lang="en-US" sz="2800" b="1" dirty="0" smtClean="0">
                <a:latin typeface="+mn-lt"/>
              </a:rPr>
              <a:t>Cade </a:t>
            </a:r>
            <a:r>
              <a:rPr lang="en-US" sz="2800" b="1" dirty="0">
                <a:latin typeface="+mn-lt"/>
              </a:rPr>
              <a:t>Lillquist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7000" y="5257800"/>
            <a:ext cx="376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Ecological Interactions Team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5867400"/>
            <a:ext cx="570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Washington Department of Fish and Wildlife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Factors Affecting Survival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severity and hook location were significant factors</a:t>
            </a:r>
          </a:p>
          <a:p>
            <a:r>
              <a:rPr lang="en-US" dirty="0" smtClean="0"/>
              <a:t>Highest mortality was for fish hooked in the gills followed by stomach/esophagus, tongue, jaw, and eye</a:t>
            </a:r>
          </a:p>
        </p:txBody>
      </p:sp>
    </p:spTree>
    <p:extLst>
      <p:ext uri="{BB962C8B-B14F-4D97-AF65-F5344CB8AC3E}">
        <p14:creationId xmlns:p14="http://schemas.microsoft.com/office/powerpoint/2010/main" val="35211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Estimates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303109"/>
              </p:ext>
            </p:extLst>
          </p:nvPr>
        </p:nvGraphicFramePr>
        <p:xfrm>
          <a:off x="2476500" y="1295400"/>
          <a:ext cx="4191000" cy="572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aph" r:id="rId4" imgW="4177378" imgH="5714097" progId="STATISTICA.Graph">
                  <p:embed/>
                </p:oleObj>
              </mc:Choice>
              <mc:Fallback>
                <p:oleObj name="Graph" r:id="rId4" imgW="4177378" imgH="5714097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295400"/>
                        <a:ext cx="4191000" cy="5724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259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9.7%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419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5.5%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867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14.1%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11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Closing Time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for 2013-2014 was slightly below 10%</a:t>
            </a:r>
          </a:p>
          <a:p>
            <a:r>
              <a:rPr lang="en-US" dirty="0" smtClean="0"/>
              <a:t>If we had a way to estimate 2012 mortality below </a:t>
            </a:r>
            <a:r>
              <a:rPr lang="en-US" dirty="0" err="1" smtClean="0"/>
              <a:t>Roza</a:t>
            </a:r>
            <a:r>
              <a:rPr lang="en-US" dirty="0" smtClean="0"/>
              <a:t> the 3-year average would be higher but no reliable way to do this because of the lack of controls or the ability to track the treatments</a:t>
            </a:r>
          </a:p>
        </p:txBody>
      </p:sp>
    </p:spTree>
    <p:extLst>
      <p:ext uri="{BB962C8B-B14F-4D97-AF65-F5344CB8AC3E}">
        <p14:creationId xmlns:p14="http://schemas.microsoft.com/office/powerpoint/2010/main" val="19463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 Johnston and his crew (Yakama Nation) at RAMF tagged fish at </a:t>
            </a:r>
            <a:r>
              <a:rPr lang="en-US" sz="2800" dirty="0" err="1" smtClean="0"/>
              <a:t>Roza</a:t>
            </a:r>
            <a:r>
              <a:rPr lang="en-US" sz="2800" dirty="0" smtClean="0"/>
              <a:t> and provided helpful suggestions to improve the study</a:t>
            </a:r>
          </a:p>
          <a:p>
            <a:pPr eaLnBrk="1" hangingPunct="1"/>
            <a:r>
              <a:rPr lang="en-US" sz="2800" dirty="0" smtClean="0"/>
              <a:t>Jeff Bates, Kyle Hatch, Alex Hedrick, Seth Shy, and Tommy </a:t>
            </a:r>
            <a:r>
              <a:rPr lang="en-US" sz="2800" dirty="0" err="1" smtClean="0"/>
              <a:t>Wachholder</a:t>
            </a:r>
            <a:r>
              <a:rPr lang="en-US" sz="2800" dirty="0" smtClean="0"/>
              <a:t> tagged fish below Roza and tracked to spawning; </a:t>
            </a:r>
            <a:r>
              <a:rPr lang="en-US" sz="2800" dirty="0"/>
              <a:t>Scott </a:t>
            </a:r>
            <a:r>
              <a:rPr lang="en-US" sz="2800" dirty="0" smtClean="0"/>
              <a:t>Coil, </a:t>
            </a:r>
            <a:r>
              <a:rPr lang="en-US" sz="2800" dirty="0"/>
              <a:t>Trenton De </a:t>
            </a:r>
            <a:r>
              <a:rPr lang="en-US" sz="2800" dirty="0" smtClean="0"/>
              <a:t>Boer, Zack Lessig, Nick </a:t>
            </a:r>
            <a:r>
              <a:rPr lang="en-US" sz="2800" dirty="0"/>
              <a:t>Mankus, </a:t>
            </a:r>
            <a:r>
              <a:rPr lang="en-US" sz="2800" dirty="0" smtClean="0"/>
              <a:t>Zack Mays, Rochelle Polacek, and Tim Webster assisted with tracking</a:t>
            </a:r>
          </a:p>
          <a:p>
            <a:pPr eaLnBrk="1" hangingPunct="1"/>
            <a:r>
              <a:rPr lang="en-US" sz="2800" dirty="0" smtClean="0"/>
              <a:t>Funding was provided by the CRSSAB fund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Purpose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/>
              <a:t>Estimate long-term mortality of spring Chinook salmon caught and released in the fishery below Roza Dam</a:t>
            </a:r>
          </a:p>
          <a:p>
            <a:pPr eaLnBrk="1" hangingPunct="1"/>
            <a:r>
              <a:rPr lang="en-US" dirty="0" smtClean="0"/>
              <a:t>Standard 10% rate currently used</a:t>
            </a:r>
          </a:p>
          <a:p>
            <a:pPr eaLnBrk="1" hangingPunct="1"/>
            <a:r>
              <a:rPr lang="en-US" dirty="0" smtClean="0"/>
              <a:t>Potential use for take estimates in other fisheries with ESA considerations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public\R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Fishery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Anchor-tag Chinook salmon in fishery below </a:t>
            </a:r>
            <a:r>
              <a:rPr lang="en-US" dirty="0" err="1" smtClean="0">
                <a:solidFill>
                  <a:schemeClr val="bg1"/>
                </a:solidFill>
              </a:rPr>
              <a:t>Roza</a:t>
            </a:r>
            <a:r>
              <a:rPr lang="en-US" dirty="0" smtClean="0">
                <a:solidFill>
                  <a:schemeClr val="bg1"/>
                </a:solidFill>
              </a:rPr>
              <a:t> Dam as they are caught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Record where fish is hooked, severity of bleeding, gear type, play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chmbcb\Desktop\Roza adult workup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Radio-tagging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Radio-tag treatment fish when they show up at Roza</a:t>
            </a:r>
          </a:p>
          <a:p>
            <a:pPr eaLnBrk="1" hangingPunct="1"/>
            <a:r>
              <a:rPr lang="en-US" dirty="0" smtClean="0"/>
              <a:t>Radio-tag an equal number of control fish (HO)</a:t>
            </a:r>
          </a:p>
          <a:p>
            <a:pPr eaLnBrk="1" hangingPunct="1"/>
            <a:r>
              <a:rPr lang="en-US" dirty="0" smtClean="0"/>
              <a:t>Both groups receive the same amount of handling at RAMF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C:\Data\My Pictures\P826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Track tagged fish through spawning to determine ultimate fate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Snorkel to determine if holding fish are alive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ches092303 000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2012 Issues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Only ~76% were recaptured at RAMF*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Could not account for tag loss, fish spawning below </a:t>
            </a:r>
            <a:r>
              <a:rPr lang="en-US" dirty="0" err="1" smtClean="0">
                <a:solidFill>
                  <a:srgbClr val="FFFF00"/>
                </a:solidFill>
              </a:rPr>
              <a:t>Roza</a:t>
            </a:r>
            <a:r>
              <a:rPr lang="en-US" dirty="0" smtClean="0">
                <a:solidFill>
                  <a:srgbClr val="FFFF00"/>
                </a:solidFill>
              </a:rPr>
              <a:t>, strays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ho EA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2013 - 2014 Methods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PIT-tagged and radio tagged fish as soon as they are caught below </a:t>
            </a:r>
            <a:r>
              <a:rPr lang="en-US" dirty="0" err="1" smtClean="0">
                <a:solidFill>
                  <a:srgbClr val="FFFF00"/>
                </a:solidFill>
              </a:rPr>
              <a:t>Roza</a:t>
            </a:r>
            <a:r>
              <a:rPr lang="en-US" dirty="0" smtClean="0">
                <a:solidFill>
                  <a:srgbClr val="FFFF00"/>
                </a:solidFill>
              </a:rPr>
              <a:t> Dam using portable </a:t>
            </a:r>
            <a:r>
              <a:rPr lang="en-US" dirty="0" err="1" smtClean="0">
                <a:solidFill>
                  <a:srgbClr val="FFFF00"/>
                </a:solidFill>
              </a:rPr>
              <a:t>electronarcosis</a:t>
            </a:r>
            <a:r>
              <a:rPr lang="en-US" dirty="0" smtClean="0">
                <a:solidFill>
                  <a:srgbClr val="FFFF00"/>
                </a:solidFill>
              </a:rPr>
              <a:t> unit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Tagged HO controls at </a:t>
            </a:r>
            <a:r>
              <a:rPr lang="en-US" dirty="0" err="1" smtClean="0">
                <a:solidFill>
                  <a:srgbClr val="FFFF00"/>
                </a:solidFill>
              </a:rPr>
              <a:t>Roza</a:t>
            </a:r>
            <a:r>
              <a:rPr lang="en-US" dirty="0" smtClean="0">
                <a:solidFill>
                  <a:srgbClr val="FFFF00"/>
                </a:solidFill>
              </a:rPr>
              <a:t> using </a:t>
            </a:r>
            <a:r>
              <a:rPr lang="en-US" dirty="0" err="1" smtClean="0">
                <a:solidFill>
                  <a:srgbClr val="FFFF00"/>
                </a:solidFill>
              </a:rPr>
              <a:t>electronarcosis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Analysis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Used Kaplan-Meier procedure (Pollack et al. 1989) to estimate survival each week</a:t>
            </a:r>
          </a:p>
          <a:p>
            <a:pPr eaLnBrk="1" hangingPunct="1"/>
            <a:r>
              <a:rPr lang="en-US" sz="2000" dirty="0" smtClean="0"/>
              <a:t>Censored fish that spit radio-tags, were taken out at </a:t>
            </a:r>
            <a:r>
              <a:rPr lang="en-US" sz="2000" dirty="0" err="1" smtClean="0"/>
              <a:t>Roza</a:t>
            </a:r>
            <a:r>
              <a:rPr lang="en-US" sz="2000" dirty="0" smtClean="0"/>
              <a:t>, disappeared in the upper Yakima, and all fish that were not radio-tagged in 2012</a:t>
            </a:r>
          </a:p>
          <a:p>
            <a:pPr eaLnBrk="1" hangingPunct="1"/>
            <a:r>
              <a:rPr lang="en-US" sz="2000" dirty="0" smtClean="0"/>
              <a:t>Mortalities were fish that were found dead or dropped well downstream of historic spawning areas prior to Sept. 1</a:t>
            </a:r>
          </a:p>
          <a:p>
            <a:pPr eaLnBrk="1" hangingPunct="1"/>
            <a:r>
              <a:rPr lang="en-US" sz="2000" dirty="0" smtClean="0"/>
              <a:t>Used logistic regression to examine the factors affecting survival (play time, handling time, hook location, bleeding severity, water temp, stream discharge, date caught)</a:t>
            </a:r>
          </a:p>
          <a:p>
            <a:pPr eaLnBrk="1" hangingPunct="1"/>
            <a:r>
              <a:rPr lang="en-US" sz="2000" dirty="0" smtClean="0"/>
              <a:t>Hooking mortality calculated as the mean difference between T &amp; C survival from tagging to Sept. 1</a:t>
            </a:r>
            <a:endParaRPr lang="en-US" sz="20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Zog\Hooking Mort\2014\P602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Results-Fishery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Anglers were instrumental in effort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107 adults anchor tagged in fishery in 2012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70 adults radio tagged in 2013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116 adults radio tagged in 2014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Equivalent number of control fish tagged each year</a:t>
            </a:r>
          </a:p>
        </p:txBody>
      </p:sp>
    </p:spTree>
    <p:extLst>
      <p:ext uri="{BB962C8B-B14F-4D97-AF65-F5344CB8AC3E}">
        <p14:creationId xmlns:p14="http://schemas.microsoft.com/office/powerpoint/2010/main" val="30372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509</Words>
  <Application>Microsoft Office PowerPoint</Application>
  <PresentationFormat>On-screen Show (4:3)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Graph</vt:lpstr>
      <vt:lpstr>Yakima River Hooking Mortality</vt:lpstr>
      <vt:lpstr>Purpose</vt:lpstr>
      <vt:lpstr>Fishery</vt:lpstr>
      <vt:lpstr>Radio-tagging</vt:lpstr>
      <vt:lpstr>Tracking</vt:lpstr>
      <vt:lpstr>2012 Issues</vt:lpstr>
      <vt:lpstr>2013 - 2014 Methods</vt:lpstr>
      <vt:lpstr>Analysis</vt:lpstr>
      <vt:lpstr>Results-Fishery</vt:lpstr>
      <vt:lpstr>Factors Affecting Survival</vt:lpstr>
      <vt:lpstr>Survival Estimates</vt:lpstr>
      <vt:lpstr>Closing Time</vt:lpstr>
      <vt:lpstr>Acknowledgements</vt:lpstr>
    </vt:vector>
  </TitlesOfParts>
  <Company>WDFW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justincase</dc:creator>
  <cp:lastModifiedBy> </cp:lastModifiedBy>
  <cp:revision>174</cp:revision>
  <cp:lastPrinted>2014-04-24T01:03:22Z</cp:lastPrinted>
  <dcterms:created xsi:type="dcterms:W3CDTF">2012-02-22T22:15:42Z</dcterms:created>
  <dcterms:modified xsi:type="dcterms:W3CDTF">2015-06-17T00:33:50Z</dcterms:modified>
</cp:coreProperties>
</file>