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21"/>
  </p:handoutMasterIdLst>
  <p:sldIdLst>
    <p:sldId id="256" r:id="rId2"/>
    <p:sldId id="257" r:id="rId3"/>
    <p:sldId id="259" r:id="rId4"/>
    <p:sldId id="268" r:id="rId5"/>
    <p:sldId id="275" r:id="rId6"/>
    <p:sldId id="280" r:id="rId7"/>
    <p:sldId id="261" r:id="rId8"/>
    <p:sldId id="262" r:id="rId9"/>
    <p:sldId id="274" r:id="rId10"/>
    <p:sldId id="271" r:id="rId11"/>
    <p:sldId id="263" r:id="rId12"/>
    <p:sldId id="282" r:id="rId13"/>
    <p:sldId id="269" r:id="rId14"/>
    <p:sldId id="258" r:id="rId15"/>
    <p:sldId id="281" r:id="rId16"/>
    <p:sldId id="279" r:id="rId17"/>
    <p:sldId id="272" r:id="rId18"/>
    <p:sldId id="273" r:id="rId19"/>
    <p:sldId id="277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Data%20worksheets\Bull%20Trout\Yakima\YAK09.re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sv.wa.lcl\dfw%20files\FP\Science\GENETICS\Common\1%20DNA\Projects%20-%20current\Yakima%20bull%20trout%20baseline%20and%20standardization\Phase%203\Analyses\YAK09.re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sv.wa.lcl\dfw%20files\FP\Science\GENETICS\Common\1%20DNA\Projects%20-%20current\Yakima%20bull%20trout%20baseline%20and%20standardization\Phase%203\Analyses\YAK09.re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sv.wa.lcl\dfw%20files\FP\Science\GENETICS\Common\1%20DNA\Projects%20-%20current\Yakima%20bull%20trout%20baseline%20and%20standardization\Phase%203\Analyses\YAK09.re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sv.wa.lcl\dfw%20files\FP\Science\GENETICS\Common\1%20DNA\Projects%20-%20current\Yakima%20bull%20trout%20baseline%20and%20standardization\Phase%203\Analyses\YAK09.re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Ne and 95% CI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Ne</c:v>
          </c:tx>
          <c:errBars>
            <c:errBarType val="both"/>
            <c:errValType val="cust"/>
            <c:plus>
              <c:numRef>
                <c:f>[YAK09.reanalysis.xlsx]table!$Z$50:$Z$62</c:f>
                <c:numCache>
                  <c:formatCode>General</c:formatCode>
                  <c:ptCount val="13"/>
                  <c:pt idx="0">
                    <c:v>10.400000000000002</c:v>
                  </c:pt>
                  <c:pt idx="1">
                    <c:v>6.6999999999999975</c:v>
                  </c:pt>
                  <c:pt idx="2">
                    <c:v>10</c:v>
                  </c:pt>
                  <c:pt idx="3">
                    <c:v>4.7999999999999972</c:v>
                  </c:pt>
                  <c:pt idx="4">
                    <c:v>28.4</c:v>
                  </c:pt>
                  <c:pt idx="5">
                    <c:v>35.20000000000001</c:v>
                  </c:pt>
                  <c:pt idx="6">
                    <c:v>175.2</c:v>
                  </c:pt>
                  <c:pt idx="7">
                    <c:v>12.900000000000006</c:v>
                  </c:pt>
                  <c:pt idx="8">
                    <c:v>2.0999999999999988</c:v>
                  </c:pt>
                  <c:pt idx="9">
                    <c:v>2.5</c:v>
                  </c:pt>
                  <c:pt idx="10">
                    <c:v>2.8</c:v>
                  </c:pt>
                  <c:pt idx="11">
                    <c:v>11</c:v>
                  </c:pt>
                  <c:pt idx="12">
                    <c:v>8.9</c:v>
                  </c:pt>
                </c:numCache>
              </c:numRef>
            </c:plus>
            <c:minus>
              <c:numRef>
                <c:f>[YAK09.reanalysis.xlsx]table!$Y$50:$Y$62</c:f>
                <c:numCache>
                  <c:formatCode>General</c:formatCode>
                  <c:ptCount val="13"/>
                  <c:pt idx="0">
                    <c:v>5.6999999999999975</c:v>
                  </c:pt>
                  <c:pt idx="1">
                    <c:v>4.5999999999999996</c:v>
                  </c:pt>
                  <c:pt idx="2">
                    <c:v>7</c:v>
                  </c:pt>
                  <c:pt idx="3">
                    <c:v>3.5000000000000018</c:v>
                  </c:pt>
                  <c:pt idx="4">
                    <c:v>13.900000000000002</c:v>
                  </c:pt>
                  <c:pt idx="5">
                    <c:v>12</c:v>
                  </c:pt>
                  <c:pt idx="6">
                    <c:v>9</c:v>
                  </c:pt>
                  <c:pt idx="7">
                    <c:v>7.8999999999999986</c:v>
                  </c:pt>
                  <c:pt idx="8">
                    <c:v>1.9000000000000008</c:v>
                  </c:pt>
                  <c:pt idx="9">
                    <c:v>1.6999999999999984</c:v>
                  </c:pt>
                  <c:pt idx="10">
                    <c:v>2.9000000000000004</c:v>
                  </c:pt>
                  <c:pt idx="11">
                    <c:v>5.8000000000000007</c:v>
                  </c:pt>
                  <c:pt idx="12">
                    <c:v>1.2000000000000002</c:v>
                  </c:pt>
                </c:numCache>
              </c:numRef>
            </c:minus>
          </c:errBars>
          <c:cat>
            <c:strRef>
              <c:f>[YAK09.reanalysis.xlsx]table!$U$50:$U$62</c:f>
              <c:strCache>
                <c:ptCount val="13"/>
                <c:pt idx="0">
                  <c:v>Union</c:v>
                </c:pt>
                <c:pt idx="1">
                  <c:v>American</c:v>
                </c:pt>
                <c:pt idx="2">
                  <c:v>Rattlesnake</c:v>
                </c:pt>
                <c:pt idx="3">
                  <c:v>Crow</c:v>
                </c:pt>
                <c:pt idx="4">
                  <c:v>Indian</c:v>
                </c:pt>
                <c:pt idx="5">
                  <c:v>SFTieton</c:v>
                </c:pt>
                <c:pt idx="6">
                  <c:v>NFTieton</c:v>
                </c:pt>
                <c:pt idx="7">
                  <c:v>Deep</c:v>
                </c:pt>
                <c:pt idx="8">
                  <c:v>Ahtanum</c:v>
                </c:pt>
                <c:pt idx="9">
                  <c:v>BoxCanyon</c:v>
                </c:pt>
                <c:pt idx="10">
                  <c:v>Kachess</c:v>
                </c:pt>
                <c:pt idx="11">
                  <c:v>Gold</c:v>
                </c:pt>
                <c:pt idx="12">
                  <c:v>NFTeanaway</c:v>
                </c:pt>
              </c:strCache>
            </c:strRef>
          </c:cat>
          <c:val>
            <c:numRef>
              <c:f>[YAK09.reanalysis.xlsx]table!$V$50:$V$62</c:f>
              <c:numCache>
                <c:formatCode>General</c:formatCode>
                <c:ptCount val="13"/>
                <c:pt idx="0">
                  <c:v>19.2</c:v>
                </c:pt>
                <c:pt idx="1">
                  <c:v>19.2</c:v>
                </c:pt>
                <c:pt idx="2">
                  <c:v>33</c:v>
                </c:pt>
                <c:pt idx="3">
                  <c:v>17.100000000000001</c:v>
                </c:pt>
                <c:pt idx="4">
                  <c:v>45.1</c:v>
                </c:pt>
                <c:pt idx="5">
                  <c:v>30.4</c:v>
                </c:pt>
                <c:pt idx="6">
                  <c:v>14.5</c:v>
                </c:pt>
                <c:pt idx="7">
                  <c:v>32.300000000000004</c:v>
                </c:pt>
                <c:pt idx="8">
                  <c:v>11.5</c:v>
                </c:pt>
                <c:pt idx="9">
                  <c:v>5.3</c:v>
                </c:pt>
                <c:pt idx="10">
                  <c:v>6.2</c:v>
                </c:pt>
                <c:pt idx="11">
                  <c:v>19</c:v>
                </c:pt>
                <c:pt idx="12">
                  <c:v>2.6</c:v>
                </c:pt>
              </c:numCache>
            </c:numRef>
          </c:val>
        </c:ser>
        <c:axId val="68321280"/>
        <c:axId val="68322816"/>
      </c:barChart>
      <c:catAx>
        <c:axId val="683212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8322816"/>
        <c:crosses val="autoZero"/>
        <c:auto val="1"/>
        <c:lblAlgn val="ctr"/>
        <c:lblOffset val="100"/>
      </c:catAx>
      <c:valAx>
        <c:axId val="68322816"/>
        <c:scaling>
          <c:orientation val="minMax"/>
          <c:max val="80"/>
          <c:min val="0"/>
        </c:scaling>
        <c:axPos val="l"/>
        <c:majorGridlines/>
        <c:numFmt formatCode="General" sourceLinked="1"/>
        <c:tickLblPos val="nextTo"/>
        <c:crossAx val="6832128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Allelic</a:t>
            </a:r>
            <a:r>
              <a:rPr lang="en-US" baseline="0"/>
              <a:t> richness vs Ne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Ne</c:v>
          </c:tx>
          <c:spPr>
            <a:ln w="28575">
              <a:noFill/>
            </a:ln>
          </c:spPr>
          <c:trendline>
            <c:trendlineType val="linear"/>
          </c:trendline>
          <c:trendline>
            <c:trendlineType val="linear"/>
          </c:trendline>
          <c:trendline>
            <c:trendlineType val="linear"/>
            <c:dispRSqr val="1"/>
            <c:trendlineLbl>
              <c:layout>
                <c:manualLayout>
                  <c:x val="4.1256683192378733E-2"/>
                  <c:y val="0.27863113264688033"/>
                </c:manualLayout>
              </c:layout>
              <c:numFmt formatCode="General" sourceLinked="0"/>
            </c:trendlineLbl>
          </c:trendline>
          <c:xVal>
            <c:numRef>
              <c:f>table!$AD$51:$AD$63</c:f>
              <c:numCache>
                <c:formatCode>General</c:formatCode>
                <c:ptCount val="13"/>
                <c:pt idx="0">
                  <c:v>2.6</c:v>
                </c:pt>
                <c:pt idx="1">
                  <c:v>5.3</c:v>
                </c:pt>
                <c:pt idx="2">
                  <c:v>6.2</c:v>
                </c:pt>
                <c:pt idx="3">
                  <c:v>11.5</c:v>
                </c:pt>
                <c:pt idx="4">
                  <c:v>14.5</c:v>
                </c:pt>
                <c:pt idx="5">
                  <c:v>17.100000000000001</c:v>
                </c:pt>
                <c:pt idx="6">
                  <c:v>19</c:v>
                </c:pt>
                <c:pt idx="7">
                  <c:v>19.2</c:v>
                </c:pt>
                <c:pt idx="8">
                  <c:v>19.2</c:v>
                </c:pt>
                <c:pt idx="9">
                  <c:v>30.4</c:v>
                </c:pt>
                <c:pt idx="10">
                  <c:v>32.300000000000004</c:v>
                </c:pt>
                <c:pt idx="11">
                  <c:v>33</c:v>
                </c:pt>
                <c:pt idx="12">
                  <c:v>45.1</c:v>
                </c:pt>
              </c:numCache>
            </c:numRef>
          </c:xVal>
          <c:yVal>
            <c:numRef>
              <c:f>table!$AE$51:$AE$63</c:f>
              <c:numCache>
                <c:formatCode>0.00</c:formatCode>
                <c:ptCount val="13"/>
                <c:pt idx="0">
                  <c:v>2.1487499999999997</c:v>
                </c:pt>
                <c:pt idx="1">
                  <c:v>3.2378125</c:v>
                </c:pt>
                <c:pt idx="2">
                  <c:v>3.0303749999999998</c:v>
                </c:pt>
                <c:pt idx="3">
                  <c:v>3.7836250000000002</c:v>
                </c:pt>
                <c:pt idx="4">
                  <c:v>3.4375</c:v>
                </c:pt>
                <c:pt idx="5">
                  <c:v>4.5530625000000011</c:v>
                </c:pt>
                <c:pt idx="6">
                  <c:v>4.4398125000000004</c:v>
                </c:pt>
                <c:pt idx="7">
                  <c:v>4.4919374999999997</c:v>
                </c:pt>
                <c:pt idx="8">
                  <c:v>4.2029374999999964</c:v>
                </c:pt>
                <c:pt idx="9">
                  <c:v>4.0703749999999985</c:v>
                </c:pt>
                <c:pt idx="10">
                  <c:v>5.0613749999999955</c:v>
                </c:pt>
                <c:pt idx="11">
                  <c:v>4.6718749999999956</c:v>
                </c:pt>
                <c:pt idx="12">
                  <c:v>4.4350625000000035</c:v>
                </c:pt>
              </c:numCache>
            </c:numRef>
          </c:yVal>
        </c:ser>
        <c:axId val="68283776"/>
        <c:axId val="68343296"/>
      </c:scatterChart>
      <c:valAx>
        <c:axId val="68283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Ne</a:t>
                </a:r>
              </a:p>
            </c:rich>
          </c:tx>
          <c:layout/>
        </c:title>
        <c:numFmt formatCode="General" sourceLinked="1"/>
        <c:tickLblPos val="nextTo"/>
        <c:crossAx val="68343296"/>
        <c:crosses val="autoZero"/>
        <c:crossBetween val="midCat"/>
      </c:valAx>
      <c:valAx>
        <c:axId val="683432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Allelic</a:t>
                </a:r>
                <a:r>
                  <a:rPr lang="en-US" sz="1200" baseline="0"/>
                  <a:t> richness</a:t>
                </a:r>
                <a:endParaRPr lang="en-US" sz="1200"/>
              </a:p>
            </c:rich>
          </c:tx>
          <c:layout/>
        </c:title>
        <c:numFmt formatCode="0.00" sourceLinked="1"/>
        <c:tickLblPos val="nextTo"/>
        <c:crossAx val="68283776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Heterozygosity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Ne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trendline>
            <c:trendlineType val="linear"/>
            <c:dispRSqr val="1"/>
            <c:trendlineLbl>
              <c:layout>
                <c:manualLayout>
                  <c:x val="-1.9645563741529651E-2"/>
                  <c:y val="0.19349563238188991"/>
                </c:manualLayout>
              </c:layout>
              <c:numFmt formatCode="General" sourceLinked="0"/>
            </c:trendlineLbl>
          </c:trendline>
          <c:xVal>
            <c:numRef>
              <c:f>table!$AD$51:$AD$63</c:f>
              <c:numCache>
                <c:formatCode>General</c:formatCode>
                <c:ptCount val="13"/>
                <c:pt idx="0">
                  <c:v>2.6</c:v>
                </c:pt>
                <c:pt idx="1">
                  <c:v>5.3</c:v>
                </c:pt>
                <c:pt idx="2">
                  <c:v>6.2</c:v>
                </c:pt>
                <c:pt idx="3">
                  <c:v>11.5</c:v>
                </c:pt>
                <c:pt idx="4">
                  <c:v>14.5</c:v>
                </c:pt>
                <c:pt idx="5">
                  <c:v>17.100000000000001</c:v>
                </c:pt>
                <c:pt idx="6">
                  <c:v>19</c:v>
                </c:pt>
                <c:pt idx="7">
                  <c:v>19.2</c:v>
                </c:pt>
                <c:pt idx="8">
                  <c:v>19.2</c:v>
                </c:pt>
                <c:pt idx="9">
                  <c:v>30.4</c:v>
                </c:pt>
                <c:pt idx="10">
                  <c:v>32.300000000000004</c:v>
                </c:pt>
                <c:pt idx="11">
                  <c:v>33</c:v>
                </c:pt>
                <c:pt idx="12">
                  <c:v>45.1</c:v>
                </c:pt>
              </c:numCache>
            </c:numRef>
          </c:xVal>
          <c:yVal>
            <c:numRef>
              <c:f>table!$AF$51:$AF$63</c:f>
              <c:numCache>
                <c:formatCode>0.000</c:formatCode>
                <c:ptCount val="13"/>
                <c:pt idx="0">
                  <c:v>0.26756250000000026</c:v>
                </c:pt>
                <c:pt idx="1">
                  <c:v>0.48718750000000022</c:v>
                </c:pt>
                <c:pt idx="2">
                  <c:v>0.46037500000000026</c:v>
                </c:pt>
                <c:pt idx="3">
                  <c:v>0.57106249999999958</c:v>
                </c:pt>
                <c:pt idx="4">
                  <c:v>0.50656249999999925</c:v>
                </c:pt>
                <c:pt idx="5">
                  <c:v>0.6368125</c:v>
                </c:pt>
                <c:pt idx="6">
                  <c:v>0.61181249999999987</c:v>
                </c:pt>
                <c:pt idx="7">
                  <c:v>0.62050000000000005</c:v>
                </c:pt>
                <c:pt idx="8">
                  <c:v>0.61031249999999959</c:v>
                </c:pt>
                <c:pt idx="9">
                  <c:v>0.58218749999999941</c:v>
                </c:pt>
                <c:pt idx="10">
                  <c:v>0.66175000000000084</c:v>
                </c:pt>
                <c:pt idx="11">
                  <c:v>0.63468750000000052</c:v>
                </c:pt>
                <c:pt idx="12">
                  <c:v>0.58668749999999958</c:v>
                </c:pt>
              </c:numCache>
            </c:numRef>
          </c:yVal>
        </c:ser>
        <c:axId val="68762624"/>
        <c:axId val="68777088"/>
      </c:scatterChart>
      <c:valAx>
        <c:axId val="68762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Ne</a:t>
                </a:r>
              </a:p>
            </c:rich>
          </c:tx>
          <c:layout>
            <c:manualLayout>
              <c:xMode val="edge"/>
              <c:yMode val="edge"/>
              <c:x val="0.52003937007874013"/>
              <c:y val="0.87868037328667326"/>
            </c:manualLayout>
          </c:layout>
        </c:title>
        <c:numFmt formatCode="General" sourceLinked="1"/>
        <c:tickLblPos val="nextTo"/>
        <c:crossAx val="68777088"/>
        <c:crosses val="autoZero"/>
        <c:crossBetween val="midCat"/>
      </c:valAx>
      <c:valAx>
        <c:axId val="68777088"/>
        <c:scaling>
          <c:orientation val="minMax"/>
          <c:max val="0.8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Gene</a:t>
                </a:r>
                <a:r>
                  <a:rPr lang="en-US" sz="1200" baseline="0"/>
                  <a:t> Diversity</a:t>
                </a:r>
                <a:endParaRPr lang="en-US" sz="1200"/>
              </a:p>
            </c:rich>
          </c:tx>
          <c:layout/>
        </c:title>
        <c:numFmt formatCode="0.000" sourceLinked="1"/>
        <c:tickLblPos val="nextTo"/>
        <c:crossAx val="68762624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3970253718285227E-2"/>
          <c:y val="5.5555555555555504E-2"/>
          <c:w val="0.80804076990376206"/>
          <c:h val="0.76560484106153448"/>
        </c:manualLayout>
      </c:layout>
      <c:scatterChart>
        <c:scatterStyle val="lineMarker"/>
        <c:ser>
          <c:idx val="0"/>
          <c:order val="0"/>
          <c:tx>
            <c:v>Pairwise Fst</c:v>
          </c:tx>
          <c:spPr>
            <a:ln w="28575">
              <a:noFill/>
            </a:ln>
          </c:spPr>
          <c:dPt>
            <c:idx val="0"/>
            <c:marker>
              <c:spPr>
                <a:solidFill>
                  <a:srgbClr val="FF0000"/>
                </a:solidFill>
              </c:spPr>
            </c:marker>
          </c:dPt>
          <c:dPt>
            <c:idx val="1"/>
            <c:marker>
              <c:spPr>
                <a:solidFill>
                  <a:srgbClr val="FF0000"/>
                </a:solidFill>
              </c:spPr>
            </c:marker>
          </c:dPt>
          <c:dPt>
            <c:idx val="2"/>
            <c:marker>
              <c:spPr>
                <a:solidFill>
                  <a:srgbClr val="FF0000"/>
                </a:solidFill>
              </c:spPr>
            </c:marker>
          </c:dPt>
          <c:dPt>
            <c:idx val="6"/>
            <c:marker>
              <c:spPr>
                <a:solidFill>
                  <a:srgbClr val="FF0000"/>
                </a:solidFill>
              </c:spPr>
            </c:marker>
          </c:dPt>
          <c:dPt>
            <c:idx val="7"/>
            <c:marker>
              <c:spPr>
                <a:solidFill>
                  <a:srgbClr val="FF0000"/>
                </a:solidFill>
              </c:spPr>
            </c:marker>
          </c:dPt>
          <c:dPt>
            <c:idx val="11"/>
            <c:marker>
              <c:spPr>
                <a:solidFill>
                  <a:srgbClr val="FF0000"/>
                </a:solidFill>
              </c:spPr>
            </c:marker>
          </c:dPt>
          <c:dPt>
            <c:idx val="18"/>
            <c:marker>
              <c:spPr>
                <a:solidFill>
                  <a:srgbClr val="92D050"/>
                </a:solidFill>
              </c:spPr>
            </c:marker>
          </c:dPt>
          <c:dPt>
            <c:idx val="19"/>
            <c:marker>
              <c:spPr>
                <a:solidFill>
                  <a:srgbClr val="92D050"/>
                </a:solidFill>
              </c:spPr>
            </c:marker>
          </c:dPt>
          <c:dPt>
            <c:idx val="20"/>
            <c:marker>
              <c:spPr>
                <a:solidFill>
                  <a:srgbClr val="92D050"/>
                </a:solidFill>
              </c:spPr>
            </c:marker>
          </c:dPt>
          <c:trendline>
            <c:trendlineType val="linear"/>
          </c:trendline>
          <c:xVal>
            <c:numRef>
              <c:f>IBD!$E$47:$E$67</c:f>
              <c:numCache>
                <c:formatCode>General</c:formatCode>
                <c:ptCount val="21"/>
                <c:pt idx="0">
                  <c:v>3</c:v>
                </c:pt>
                <c:pt idx="1">
                  <c:v>57</c:v>
                </c:pt>
                <c:pt idx="2">
                  <c:v>53</c:v>
                </c:pt>
                <c:pt idx="3">
                  <c:v>112</c:v>
                </c:pt>
                <c:pt idx="4">
                  <c:v>108</c:v>
                </c:pt>
                <c:pt idx="5">
                  <c:v>100</c:v>
                </c:pt>
                <c:pt idx="6">
                  <c:v>60</c:v>
                </c:pt>
                <c:pt idx="7">
                  <c:v>56</c:v>
                </c:pt>
                <c:pt idx="8">
                  <c:v>115</c:v>
                </c:pt>
                <c:pt idx="9">
                  <c:v>111</c:v>
                </c:pt>
                <c:pt idx="10">
                  <c:v>103</c:v>
                </c:pt>
                <c:pt idx="11">
                  <c:v>56</c:v>
                </c:pt>
                <c:pt idx="12">
                  <c:v>86</c:v>
                </c:pt>
                <c:pt idx="13">
                  <c:v>82</c:v>
                </c:pt>
                <c:pt idx="14">
                  <c:v>74</c:v>
                </c:pt>
                <c:pt idx="15">
                  <c:v>108</c:v>
                </c:pt>
                <c:pt idx="16">
                  <c:v>104</c:v>
                </c:pt>
                <c:pt idx="17">
                  <c:v>96</c:v>
                </c:pt>
                <c:pt idx="18">
                  <c:v>43</c:v>
                </c:pt>
                <c:pt idx="19">
                  <c:v>35</c:v>
                </c:pt>
                <c:pt idx="20">
                  <c:v>16</c:v>
                </c:pt>
              </c:numCache>
            </c:numRef>
          </c:xVal>
          <c:yVal>
            <c:numRef>
              <c:f>IBD!$F$47:$F$67</c:f>
              <c:numCache>
                <c:formatCode>0.0000</c:formatCode>
                <c:ptCount val="21"/>
                <c:pt idx="0">
                  <c:v>0</c:v>
                </c:pt>
                <c:pt idx="1">
                  <c:v>0.10620000000000006</c:v>
                </c:pt>
                <c:pt idx="2">
                  <c:v>0.1198</c:v>
                </c:pt>
                <c:pt idx="3">
                  <c:v>0.14050000000000001</c:v>
                </c:pt>
                <c:pt idx="4">
                  <c:v>0.20230000000000001</c:v>
                </c:pt>
                <c:pt idx="5">
                  <c:v>0.1208</c:v>
                </c:pt>
                <c:pt idx="6">
                  <c:v>9.1500000000000026E-2</c:v>
                </c:pt>
                <c:pt idx="7">
                  <c:v>0.10460000000000005</c:v>
                </c:pt>
                <c:pt idx="8">
                  <c:v>0.1298</c:v>
                </c:pt>
                <c:pt idx="9">
                  <c:v>0.17970000000000011</c:v>
                </c:pt>
                <c:pt idx="10">
                  <c:v>0.1019</c:v>
                </c:pt>
                <c:pt idx="11">
                  <c:v>8.0900000000000027E-2</c:v>
                </c:pt>
                <c:pt idx="12">
                  <c:v>7.9300000000000051E-2</c:v>
                </c:pt>
                <c:pt idx="13">
                  <c:v>0.10690000000000002</c:v>
                </c:pt>
                <c:pt idx="14">
                  <c:v>6.7400000000000029E-2</c:v>
                </c:pt>
                <c:pt idx="15">
                  <c:v>0.1143</c:v>
                </c:pt>
                <c:pt idx="16">
                  <c:v>0.14930000000000004</c:v>
                </c:pt>
                <c:pt idx="17">
                  <c:v>9.5000000000000043E-2</c:v>
                </c:pt>
                <c:pt idx="18">
                  <c:v>0.12889999999999999</c:v>
                </c:pt>
                <c:pt idx="19">
                  <c:v>8.72E-2</c:v>
                </c:pt>
                <c:pt idx="20">
                  <c:v>0.10299999999999998</c:v>
                </c:pt>
              </c:numCache>
            </c:numRef>
          </c:yVal>
        </c:ser>
        <c:axId val="68954752"/>
        <c:axId val="68956928"/>
      </c:scatterChart>
      <c:valAx>
        <c:axId val="68954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Geographic distance</a:t>
                </a:r>
                <a:r>
                  <a:rPr lang="en-US" baseline="0"/>
                  <a:t> in Km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68956928"/>
        <c:crosses val="autoZero"/>
        <c:crossBetween val="midCat"/>
      </c:valAx>
      <c:valAx>
        <c:axId val="689569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Pairwise Fst value</a:t>
                </a:r>
              </a:p>
            </c:rich>
          </c:tx>
          <c:layout/>
        </c:title>
        <c:numFmt formatCode="0.0000" sourceLinked="1"/>
        <c:tickLblPos val="nextTo"/>
        <c:crossAx val="68954752"/>
        <c:crosses val="autoZero"/>
        <c:crossBetween val="midCat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v>Tieton Pool composition</c:v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Val val="1"/>
            <c:showLeaderLines val="1"/>
          </c:dLbls>
          <c:cat>
            <c:strRef>
              <c:f>[YAK09.reanalysis.xlsx]TietonPool!$J$10:$J$14</c:f>
              <c:strCache>
                <c:ptCount val="5"/>
                <c:pt idx="0">
                  <c:v>AmUnion</c:v>
                </c:pt>
                <c:pt idx="1">
                  <c:v>Rattlesnake</c:v>
                </c:pt>
                <c:pt idx="2">
                  <c:v>Indian</c:v>
                </c:pt>
                <c:pt idx="3">
                  <c:v>NF Tieton</c:v>
                </c:pt>
                <c:pt idx="4">
                  <c:v>SF Tieton</c:v>
                </c:pt>
              </c:strCache>
            </c:strRef>
          </c:cat>
          <c:val>
            <c:numRef>
              <c:f>[YAK09.reanalysis.xlsx]TietonPool!$K$10:$K$14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17</c:v>
                </c:pt>
                <c:pt idx="3">
                  <c:v>2</c:v>
                </c:pt>
                <c:pt idx="4">
                  <c:v>11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8782176533488901"/>
          <c:y val="0.23320100087008691"/>
          <c:w val="0.13193132108486441"/>
          <c:h val="0.30298693788876979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F6CDF-26B9-4F4F-9F59-8B87D9CEB0DD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3F340-76BF-40AE-B9AC-C516D3FC3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A6DC-E20E-4A68-A557-E64754533D28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346A-DC76-45FF-B9DD-1D3BDED1B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A6DC-E20E-4A68-A557-E64754533D28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346A-DC76-45FF-B9DD-1D3BDED1BF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5407A6DC-E20E-4A68-A557-E64754533D28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346A-DC76-45FF-B9DD-1D3BDED1BF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A6DC-E20E-4A68-A557-E64754533D28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346A-DC76-45FF-B9DD-1D3BDED1BF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A6DC-E20E-4A68-A557-E64754533D28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346A-DC76-45FF-B9DD-1D3BDED1BF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A6DC-E20E-4A68-A557-E64754533D28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346A-DC76-45FF-B9DD-1D3BDED1BF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A6DC-E20E-4A68-A557-E64754533D28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346A-DC76-45FF-B9DD-1D3BDED1BF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A6DC-E20E-4A68-A557-E64754533D28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346A-DC76-45FF-B9DD-1D3BDED1BF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A6DC-E20E-4A68-A557-E64754533D28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346A-DC76-45FF-B9DD-1D3BDED1BF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A6DC-E20E-4A68-A557-E64754533D28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346A-DC76-45FF-B9DD-1D3BDED1BF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A6DC-E20E-4A68-A557-E64754533D28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346A-DC76-45FF-B9DD-1D3BDED1BF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5407A6DC-E20E-4A68-A557-E64754533D28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B89D346A-DC76-45FF-B9DD-1D3BDED1BF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/imgres?imgurl=http://www.goodnaturepublishing.com/images/bulltrout_detail.jpg&amp;imgrefurl=http://www.goodnaturepublishing.com/bulltrout.htm&amp;usg=__EFeNoQI_ALmCccr-5SNfxFMDnrk=&amp;h=280&amp;w=278&amp;sz=25&amp;hl=en&amp;start=104&amp;tbnid=GIkULH4oDQN-jM:&amp;tbnh=114&amp;tbnw=113&amp;prev=/images?q=Bull+trout&amp;gbv=2&amp;ndsp=20&amp;hl=en&amp;sa=N&amp;start=1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#379909497_3WA35-A-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Fine-scale population genetic structure of bull trout in the Yakima basin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772400" cy="175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Maureen P. Small*, Denise Hawkins*, Yuki Reiss**, </a:t>
            </a:r>
          </a:p>
          <a:p>
            <a:r>
              <a:rPr lang="en-US" sz="2400" dirty="0" smtClean="0"/>
              <a:t>Eric Anderson*, Jennifer Von </a:t>
            </a:r>
            <a:r>
              <a:rPr lang="en-US" sz="2400" dirty="0" err="1" smtClean="0"/>
              <a:t>Bargen</a:t>
            </a:r>
            <a:r>
              <a:rPr lang="en-US" sz="2400" dirty="0" smtClean="0"/>
              <a:t>*</a:t>
            </a:r>
          </a:p>
          <a:p>
            <a:r>
              <a:rPr lang="en-US" sz="2400" dirty="0" smtClean="0"/>
              <a:t>*WDFW, **YBFWRB</a:t>
            </a:r>
          </a:p>
          <a:p>
            <a:r>
              <a:rPr lang="en-US" sz="2400" dirty="0" smtClean="0"/>
              <a:t>Presentation to YKFP on June 18, 2009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52400"/>
            <a:ext cx="1219200" cy="94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wdfwlogo_clrnotxt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"/>
            <a:ext cx="7874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Population structure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3124200" y="1676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Naches tributaries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04800" y="2133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Middle Yakima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6324600" y="5410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Upper Yakima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81000" y="5791200"/>
            <a:ext cx="1472665" cy="70788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Cavalli</a:t>
            </a:r>
            <a:r>
              <a:rPr lang="en-US" sz="1000" dirty="0" smtClean="0"/>
              <a:t>-Sforza and Edwards distances in Neighbor-joining tree</a:t>
            </a:r>
          </a:p>
          <a:p>
            <a:r>
              <a:rPr lang="en-US" sz="1000" dirty="0" smtClean="0"/>
              <a:t>1000 bootstraps</a:t>
            </a:r>
            <a:endParaRPr lang="en-US" sz="10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1905000" y="2286000"/>
            <a:ext cx="4797425" cy="4070350"/>
            <a:chOff x="1516064" y="1109663"/>
            <a:chExt cx="4797425" cy="4070350"/>
          </a:xfrm>
        </p:grpSpPr>
        <p:sp>
          <p:nvSpPr>
            <p:cNvPr id="102" name="Line 5"/>
            <p:cNvSpPr>
              <a:spLocks noChangeShapeType="1"/>
            </p:cNvSpPr>
            <p:nvPr/>
          </p:nvSpPr>
          <p:spPr bwMode="auto">
            <a:xfrm>
              <a:off x="1955801" y="5178425"/>
              <a:ext cx="2085975" cy="1588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03" name="Rectangle 6"/>
            <p:cNvSpPr>
              <a:spLocks noChangeArrowheads="1"/>
            </p:cNvSpPr>
            <p:nvPr/>
          </p:nvSpPr>
          <p:spPr bwMode="auto">
            <a:xfrm>
              <a:off x="2919414" y="4922838"/>
              <a:ext cx="195263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0.1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" name="Line 7"/>
            <p:cNvSpPr>
              <a:spLocks noChangeShapeType="1"/>
            </p:cNvSpPr>
            <p:nvPr/>
          </p:nvSpPr>
          <p:spPr bwMode="auto">
            <a:xfrm flipH="1">
              <a:off x="4086226" y="1766888"/>
              <a:ext cx="884238" cy="762000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05" name="Rectangle 8"/>
            <p:cNvSpPr>
              <a:spLocks noChangeArrowheads="1"/>
            </p:cNvSpPr>
            <p:nvPr/>
          </p:nvSpPr>
          <p:spPr bwMode="auto">
            <a:xfrm>
              <a:off x="5013326" y="1671638"/>
              <a:ext cx="338138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Deep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" name="Line 9"/>
            <p:cNvSpPr>
              <a:spLocks noChangeShapeType="1"/>
            </p:cNvSpPr>
            <p:nvPr/>
          </p:nvSpPr>
          <p:spPr bwMode="auto">
            <a:xfrm flipH="1">
              <a:off x="4438651" y="2505075"/>
              <a:ext cx="1279525" cy="307975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07" name="Rectangle 10"/>
            <p:cNvSpPr>
              <a:spLocks noChangeArrowheads="1"/>
            </p:cNvSpPr>
            <p:nvPr/>
          </p:nvSpPr>
          <p:spPr bwMode="auto">
            <a:xfrm>
              <a:off x="5761039" y="2409825"/>
              <a:ext cx="298450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Arial" pitchFamily="34" charset="0"/>
                </a:rPr>
                <a:t>Gold</a:t>
              </a:r>
            </a:p>
          </p:txBody>
        </p:sp>
        <p:sp>
          <p:nvSpPr>
            <p:cNvPr id="108" name="Line 11"/>
            <p:cNvSpPr>
              <a:spLocks noChangeShapeType="1"/>
            </p:cNvSpPr>
            <p:nvPr/>
          </p:nvSpPr>
          <p:spPr bwMode="auto">
            <a:xfrm flipH="1" flipV="1">
              <a:off x="4821239" y="3360738"/>
              <a:ext cx="641350" cy="200025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09" name="Rectangle 12"/>
            <p:cNvSpPr>
              <a:spLocks noChangeArrowheads="1"/>
            </p:cNvSpPr>
            <p:nvPr/>
          </p:nvSpPr>
          <p:spPr bwMode="auto">
            <a:xfrm>
              <a:off x="5505451" y="3551238"/>
              <a:ext cx="808038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Arial" pitchFamily="34" charset="0"/>
                </a:rPr>
                <a:t>BoxCanyon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itchFamily="34" charset="0"/>
                </a:rPr>
                <a:t>  </a:t>
              </a:r>
            </a:p>
          </p:txBody>
        </p:sp>
        <p:sp>
          <p:nvSpPr>
            <p:cNvPr id="110" name="Line 13"/>
            <p:cNvSpPr>
              <a:spLocks noChangeShapeType="1"/>
            </p:cNvSpPr>
            <p:nvPr/>
          </p:nvSpPr>
          <p:spPr bwMode="auto">
            <a:xfrm flipH="1" flipV="1">
              <a:off x="4821239" y="3360738"/>
              <a:ext cx="141288" cy="684213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11" name="Rectangle 14"/>
            <p:cNvSpPr>
              <a:spLocks noChangeArrowheads="1"/>
            </p:cNvSpPr>
            <p:nvPr/>
          </p:nvSpPr>
          <p:spPr bwMode="auto">
            <a:xfrm>
              <a:off x="5005389" y="4035425"/>
              <a:ext cx="541338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Arial" pitchFamily="34" charset="0"/>
                </a:rPr>
                <a:t>Kachess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" name="Line 15"/>
            <p:cNvSpPr>
              <a:spLocks noChangeShapeType="1"/>
            </p:cNvSpPr>
            <p:nvPr/>
          </p:nvSpPr>
          <p:spPr bwMode="auto">
            <a:xfrm flipH="1" flipV="1">
              <a:off x="4438651" y="2813050"/>
              <a:ext cx="382588" cy="547688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13" name="Line 16"/>
            <p:cNvSpPr>
              <a:spLocks noChangeShapeType="1"/>
            </p:cNvSpPr>
            <p:nvPr/>
          </p:nvSpPr>
          <p:spPr bwMode="auto">
            <a:xfrm flipH="1" flipV="1">
              <a:off x="4086226" y="2528888"/>
              <a:ext cx="352425" cy="284163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14" name="Line 17"/>
            <p:cNvSpPr>
              <a:spLocks noChangeShapeType="1"/>
            </p:cNvSpPr>
            <p:nvPr/>
          </p:nvSpPr>
          <p:spPr bwMode="auto">
            <a:xfrm flipH="1" flipV="1">
              <a:off x="3905251" y="2454275"/>
              <a:ext cx="180975" cy="74613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15" name="Line 18"/>
            <p:cNvSpPr>
              <a:spLocks noChangeShapeType="1"/>
            </p:cNvSpPr>
            <p:nvPr/>
          </p:nvSpPr>
          <p:spPr bwMode="auto">
            <a:xfrm flipV="1">
              <a:off x="3649664" y="2614613"/>
              <a:ext cx="187325" cy="1735138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16" name="Rectangle 19"/>
            <p:cNvSpPr>
              <a:spLocks noChangeArrowheads="1"/>
            </p:cNvSpPr>
            <p:nvPr/>
          </p:nvSpPr>
          <p:spPr bwMode="auto">
            <a:xfrm>
              <a:off x="3221039" y="4340225"/>
              <a:ext cx="841375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Arial" pitchFamily="34" charset="0"/>
                </a:rPr>
                <a:t>NFTeanaway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7" name="Line 20"/>
            <p:cNvSpPr>
              <a:spLocks noChangeShapeType="1"/>
            </p:cNvSpPr>
            <p:nvPr/>
          </p:nvSpPr>
          <p:spPr bwMode="auto">
            <a:xfrm flipV="1">
              <a:off x="2316164" y="3638550"/>
              <a:ext cx="88900" cy="225425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18" name="Rectangle 21"/>
            <p:cNvSpPr>
              <a:spLocks noChangeArrowheads="1"/>
            </p:cNvSpPr>
            <p:nvPr/>
          </p:nvSpPr>
          <p:spPr bwMode="auto">
            <a:xfrm>
              <a:off x="1965326" y="3854450"/>
              <a:ext cx="635000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AhtanumJ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9" name="Line 22"/>
            <p:cNvSpPr>
              <a:spLocks noChangeShapeType="1"/>
            </p:cNvSpPr>
            <p:nvPr/>
          </p:nvSpPr>
          <p:spPr bwMode="auto">
            <a:xfrm>
              <a:off x="2287589" y="3611563"/>
              <a:ext cx="117475" cy="26988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0" name="Rectangle 23"/>
            <p:cNvSpPr>
              <a:spLocks noChangeArrowheads="1"/>
            </p:cNvSpPr>
            <p:nvPr/>
          </p:nvSpPr>
          <p:spPr bwMode="auto">
            <a:xfrm>
              <a:off x="1516064" y="3438525"/>
              <a:ext cx="736600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AhtanumAd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1" name="Line 24"/>
            <p:cNvSpPr>
              <a:spLocks noChangeShapeType="1"/>
            </p:cNvSpPr>
            <p:nvPr/>
          </p:nvSpPr>
          <p:spPr bwMode="auto">
            <a:xfrm flipV="1">
              <a:off x="2405064" y="2614613"/>
              <a:ext cx="1431925" cy="1023938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2" name="Line 25"/>
            <p:cNvSpPr>
              <a:spLocks noChangeShapeType="1"/>
            </p:cNvSpPr>
            <p:nvPr/>
          </p:nvSpPr>
          <p:spPr bwMode="auto">
            <a:xfrm flipV="1">
              <a:off x="3836989" y="2454275"/>
              <a:ext cx="68263" cy="160338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3" name="Line 26"/>
            <p:cNvSpPr>
              <a:spLocks noChangeShapeType="1"/>
            </p:cNvSpPr>
            <p:nvPr/>
          </p:nvSpPr>
          <p:spPr bwMode="auto">
            <a:xfrm flipV="1">
              <a:off x="2925764" y="2255838"/>
              <a:ext cx="830263" cy="207963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4" name="Rectangle 27"/>
            <p:cNvSpPr>
              <a:spLocks noChangeArrowheads="1"/>
            </p:cNvSpPr>
            <p:nvPr/>
          </p:nvSpPr>
          <p:spPr bwMode="auto">
            <a:xfrm>
              <a:off x="2343151" y="2416175"/>
              <a:ext cx="573088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SFTieton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5" name="Line 28"/>
            <p:cNvSpPr>
              <a:spLocks noChangeShapeType="1"/>
            </p:cNvSpPr>
            <p:nvPr/>
          </p:nvSpPr>
          <p:spPr bwMode="auto">
            <a:xfrm>
              <a:off x="2520951" y="1966913"/>
              <a:ext cx="1103313" cy="193675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6" name="Rectangle 29"/>
            <p:cNvSpPr>
              <a:spLocks noChangeArrowheads="1"/>
            </p:cNvSpPr>
            <p:nvPr/>
          </p:nvSpPr>
          <p:spPr bwMode="auto">
            <a:xfrm>
              <a:off x="1962151" y="1797050"/>
              <a:ext cx="582613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NFTieton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7" name="Line 30"/>
            <p:cNvSpPr>
              <a:spLocks noChangeShapeType="1"/>
            </p:cNvSpPr>
            <p:nvPr/>
          </p:nvSpPr>
          <p:spPr bwMode="auto">
            <a:xfrm>
              <a:off x="3289301" y="1843088"/>
              <a:ext cx="334963" cy="317500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8" name="Rectangle 31"/>
            <p:cNvSpPr>
              <a:spLocks noChangeArrowheads="1"/>
            </p:cNvSpPr>
            <p:nvPr/>
          </p:nvSpPr>
          <p:spPr bwMode="auto">
            <a:xfrm>
              <a:off x="2965451" y="1681163"/>
              <a:ext cx="384175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Indian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" name="Line 32"/>
            <p:cNvSpPr>
              <a:spLocks noChangeShapeType="1"/>
            </p:cNvSpPr>
            <p:nvPr/>
          </p:nvSpPr>
          <p:spPr bwMode="auto">
            <a:xfrm>
              <a:off x="3624264" y="2160588"/>
              <a:ext cx="131763" cy="95250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30" name="Line 33"/>
            <p:cNvSpPr>
              <a:spLocks noChangeShapeType="1"/>
            </p:cNvSpPr>
            <p:nvPr/>
          </p:nvSpPr>
          <p:spPr bwMode="auto">
            <a:xfrm>
              <a:off x="3756026" y="2255838"/>
              <a:ext cx="85725" cy="15875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31" name="Line 34"/>
            <p:cNvSpPr>
              <a:spLocks noChangeShapeType="1"/>
            </p:cNvSpPr>
            <p:nvPr/>
          </p:nvSpPr>
          <p:spPr bwMode="auto">
            <a:xfrm>
              <a:off x="3375026" y="1262063"/>
              <a:ext cx="117475" cy="92075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32" name="Rectangle 35"/>
            <p:cNvSpPr>
              <a:spLocks noChangeArrowheads="1"/>
            </p:cNvSpPr>
            <p:nvPr/>
          </p:nvSpPr>
          <p:spPr bwMode="auto">
            <a:xfrm>
              <a:off x="2830514" y="1109663"/>
              <a:ext cx="596900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American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" name="Line 36"/>
            <p:cNvSpPr>
              <a:spLocks noChangeShapeType="1"/>
            </p:cNvSpPr>
            <p:nvPr/>
          </p:nvSpPr>
          <p:spPr bwMode="auto">
            <a:xfrm flipH="1">
              <a:off x="3492501" y="1314450"/>
              <a:ext cx="14288" cy="39688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34" name="Rectangle 37"/>
            <p:cNvSpPr>
              <a:spLocks noChangeArrowheads="1"/>
            </p:cNvSpPr>
            <p:nvPr/>
          </p:nvSpPr>
          <p:spPr bwMode="auto">
            <a:xfrm>
              <a:off x="3494089" y="1109663"/>
              <a:ext cx="369888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Union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5" name="Line 38"/>
            <p:cNvSpPr>
              <a:spLocks noChangeShapeType="1"/>
            </p:cNvSpPr>
            <p:nvPr/>
          </p:nvSpPr>
          <p:spPr bwMode="auto">
            <a:xfrm>
              <a:off x="3492501" y="1354138"/>
              <a:ext cx="360363" cy="854075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36" name="Line 39"/>
            <p:cNvSpPr>
              <a:spLocks noChangeShapeType="1"/>
            </p:cNvSpPr>
            <p:nvPr/>
          </p:nvSpPr>
          <p:spPr bwMode="auto">
            <a:xfrm flipH="1">
              <a:off x="3873501" y="1349375"/>
              <a:ext cx="111125" cy="814388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37" name="Rectangle 40"/>
            <p:cNvSpPr>
              <a:spLocks noChangeArrowheads="1"/>
            </p:cNvSpPr>
            <p:nvPr/>
          </p:nvSpPr>
          <p:spPr bwMode="auto">
            <a:xfrm>
              <a:off x="3962401" y="1143000"/>
              <a:ext cx="330200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Crow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" name="Line 41"/>
            <p:cNvSpPr>
              <a:spLocks noChangeShapeType="1"/>
            </p:cNvSpPr>
            <p:nvPr/>
          </p:nvSpPr>
          <p:spPr bwMode="auto">
            <a:xfrm flipH="1">
              <a:off x="3873501" y="1795463"/>
              <a:ext cx="296863" cy="368300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39" name="Rectangle 42"/>
            <p:cNvSpPr>
              <a:spLocks noChangeArrowheads="1"/>
            </p:cNvSpPr>
            <p:nvPr/>
          </p:nvSpPr>
          <p:spPr bwMode="auto">
            <a:xfrm>
              <a:off x="4132264" y="1611313"/>
              <a:ext cx="746125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Rattlesnake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0" name="Line 43"/>
            <p:cNvSpPr>
              <a:spLocks noChangeShapeType="1"/>
            </p:cNvSpPr>
            <p:nvPr/>
          </p:nvSpPr>
          <p:spPr bwMode="auto">
            <a:xfrm flipH="1">
              <a:off x="3852864" y="2163763"/>
              <a:ext cx="20638" cy="44450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1" name="Line 44"/>
            <p:cNvSpPr>
              <a:spLocks noChangeShapeType="1"/>
            </p:cNvSpPr>
            <p:nvPr/>
          </p:nvSpPr>
          <p:spPr bwMode="auto">
            <a:xfrm flipH="1">
              <a:off x="3841751" y="2208213"/>
              <a:ext cx="11113" cy="63500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2" name="Line 45"/>
            <p:cNvSpPr>
              <a:spLocks noChangeShapeType="1"/>
            </p:cNvSpPr>
            <p:nvPr/>
          </p:nvSpPr>
          <p:spPr bwMode="auto">
            <a:xfrm>
              <a:off x="3833814" y="2266950"/>
              <a:ext cx="84138" cy="196850"/>
            </a:xfrm>
            <a:prstGeom prst="line">
              <a:avLst/>
            </a:prstGeom>
            <a:noFill/>
            <a:ln w="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223436" y="3329539"/>
              <a:ext cx="685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100</a:t>
              </a:r>
              <a:endParaRPr lang="en-US" sz="11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744494" y="3107977"/>
              <a:ext cx="40107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100</a:t>
              </a:r>
              <a:endParaRPr lang="en-US" sz="11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286451" y="2572351"/>
              <a:ext cx="40107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100</a:t>
              </a:r>
              <a:endParaRPr lang="en-US" sz="1100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166753" y="1288801"/>
              <a:ext cx="40107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100</a:t>
              </a:r>
              <a:endParaRPr lang="en-US" sz="1100" dirty="0"/>
            </a:p>
          </p:txBody>
        </p:sp>
      </p:grpSp>
      <p:pic>
        <p:nvPicPr>
          <p:cNvPr id="150" name="Picture 149" descr="YakimaTestMap2.jpg"/>
          <p:cNvPicPr>
            <a:picLocks noChangeAspect="1"/>
          </p:cNvPicPr>
          <p:nvPr/>
        </p:nvPicPr>
        <p:blipFill>
          <a:blip r:embed="rId2"/>
          <a:srcRect l="5736" t="23333" r="4356" b="17458"/>
          <a:stretch>
            <a:fillRect/>
          </a:stretch>
        </p:blipFill>
        <p:spPr>
          <a:xfrm>
            <a:off x="6245024" y="46384"/>
            <a:ext cx="3747463" cy="3193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Isolation by distance in middle Yakima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5715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3" name="Picture 1"/>
          <p:cNvPicPr>
            <a:picLocks noChangeArrowheads="1"/>
          </p:cNvPicPr>
          <p:nvPr/>
        </p:nvPicPr>
        <p:blipFill>
          <a:blip r:embed="rId3" cstate="print"/>
          <a:srcRect t="-121" b="-182"/>
          <a:stretch>
            <a:fillRect/>
          </a:stretch>
        </p:blipFill>
        <p:spPr bwMode="auto">
          <a:xfrm>
            <a:off x="5867400" y="4114800"/>
            <a:ext cx="34290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62000" y="563880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Green – within </a:t>
            </a:r>
            <a:r>
              <a:rPr lang="en-US" sz="1400" dirty="0" err="1" smtClean="0"/>
              <a:t>Rimrock</a:t>
            </a:r>
            <a:endParaRPr lang="en-US" sz="1400" dirty="0" smtClean="0"/>
          </a:p>
          <a:p>
            <a:r>
              <a:rPr lang="en-US" sz="1400" dirty="0" smtClean="0"/>
              <a:t>Red – within Naches (except Deep Cr.)</a:t>
            </a:r>
          </a:p>
          <a:p>
            <a:r>
              <a:rPr lang="en-US" sz="1400" dirty="0" smtClean="0"/>
              <a:t>Blue – between </a:t>
            </a:r>
            <a:r>
              <a:rPr lang="en-US" sz="1400" dirty="0" err="1" smtClean="0"/>
              <a:t>Rimrock</a:t>
            </a:r>
            <a:r>
              <a:rPr lang="en-US" sz="1400" dirty="0" smtClean="0"/>
              <a:t> and Naches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3733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by Mike </a:t>
            </a:r>
            <a:r>
              <a:rPr lang="en-US" dirty="0" err="1" smtClean="0"/>
              <a:t>Mizelle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ietonD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971800"/>
            <a:ext cx="5220508" cy="35051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Tieton</a:t>
            </a:r>
            <a:r>
              <a:rPr lang="en-US" dirty="0" smtClean="0"/>
              <a:t> Dam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981200"/>
            <a:ext cx="7383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One-way barrier since 1925 – created </a:t>
            </a:r>
            <a:r>
              <a:rPr lang="en-US" dirty="0" err="1" smtClean="0"/>
              <a:t>adfluvial</a:t>
            </a:r>
            <a:r>
              <a:rPr lang="en-US" dirty="0" smtClean="0"/>
              <a:t> habitat for </a:t>
            </a:r>
            <a:r>
              <a:rPr lang="en-US" dirty="0" err="1" smtClean="0"/>
              <a:t>Tieton</a:t>
            </a:r>
            <a:r>
              <a:rPr lang="en-US" dirty="0" smtClean="0"/>
              <a:t> populations</a:t>
            </a:r>
          </a:p>
          <a:p>
            <a:pPr algn="ctr"/>
            <a:r>
              <a:rPr lang="en-US" dirty="0" smtClean="0"/>
              <a:t>Populations get bigger but lose some portion over the dam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Tieton</a:t>
            </a:r>
            <a:r>
              <a:rPr lang="en-US" dirty="0" smtClean="0"/>
              <a:t> Pool composition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sz="3300" dirty="0" smtClean="0"/>
              <a:t>what happens to these fish?</a:t>
            </a:r>
            <a:endParaRPr lang="en-US" sz="3300" dirty="0"/>
          </a:p>
        </p:txBody>
      </p:sp>
      <p:pic>
        <p:nvPicPr>
          <p:cNvPr id="4" name="Picture 3" descr="bulltr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385" y="223144"/>
            <a:ext cx="1373737" cy="8370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37146" y="113898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http://srd.alberta.ca/fishwildlife/fishingalberta/gamefish/bulltrout.aspx</a:t>
            </a:r>
            <a:endParaRPr lang="en-US" sz="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Content Placeholder 3" descr="TietonD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5143501"/>
            <a:ext cx="2553508" cy="1714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Self-assignment tests</a:t>
            </a:r>
            <a:endParaRPr lang="en-US" dirty="0"/>
          </a:p>
        </p:txBody>
      </p:sp>
      <p:pic>
        <p:nvPicPr>
          <p:cNvPr id="16386" name="Picture 2" descr="http://www.cnr.usu.edu/wats/images/uploads/budy/bull%20trout4.jpg"/>
          <p:cNvPicPr>
            <a:picLocks noChangeAspect="1" noChangeArrowheads="1"/>
          </p:cNvPicPr>
          <p:nvPr/>
        </p:nvPicPr>
        <p:blipFill>
          <a:blip r:embed="rId2"/>
          <a:srcRect l="3273" t="40730" r="2845" b="17920"/>
          <a:stretch>
            <a:fillRect/>
          </a:stretch>
        </p:blipFill>
        <p:spPr bwMode="auto">
          <a:xfrm>
            <a:off x="5715000" y="0"/>
            <a:ext cx="3020993" cy="99794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562600" y="1066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http://www.cnr.usu.edu/wats/images/uploads/budy/bull%20trout4.jpg</a:t>
            </a:r>
            <a:endParaRPr lang="en-US" sz="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3" y="2057396"/>
          <a:ext cx="7696197" cy="2895604"/>
        </p:xfrm>
        <a:graphic>
          <a:graphicData uri="http://schemas.openxmlformats.org/drawingml/2006/table">
            <a:tbl>
              <a:tblPr/>
              <a:tblGrid>
                <a:gridCol w="674553"/>
                <a:gridCol w="627051"/>
                <a:gridCol w="456036"/>
                <a:gridCol w="456036"/>
                <a:gridCol w="665054"/>
                <a:gridCol w="532043"/>
                <a:gridCol w="627051"/>
                <a:gridCol w="456036"/>
                <a:gridCol w="570046"/>
                <a:gridCol w="579546"/>
                <a:gridCol w="456036"/>
                <a:gridCol w="682309"/>
                <a:gridCol w="533400"/>
                <a:gridCol w="381000"/>
              </a:tblGrid>
              <a:tr h="230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BoxCanyon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Kachess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NFTeanaway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AmUnion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Rattlesnake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Crow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SFTieton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NFTieton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Ahtanum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Deep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BoxCanyon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1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Kachess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 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NFTeanaway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AmUnion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Rattlesnake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 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Crow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SFTieton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 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NFTieton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Ahtanum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Deep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5791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adult fish sampled in the Rattlesnake spawning area came from SF </a:t>
            </a:r>
            <a:r>
              <a:rPr lang="en-US" dirty="0" err="1" smtClean="0"/>
              <a:t>Tieton</a:t>
            </a:r>
            <a:r>
              <a:rPr lang="en-US" dirty="0" smtClean="0"/>
              <a:t> and NF </a:t>
            </a:r>
            <a:r>
              <a:rPr lang="en-US" dirty="0" err="1" smtClean="0"/>
              <a:t>Tieton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to fish after they get out of </a:t>
            </a:r>
            <a:r>
              <a:rPr lang="en-US" dirty="0" err="1" smtClean="0"/>
              <a:t>Rimrock</a:t>
            </a:r>
            <a:r>
              <a:rPr lang="en-US" dirty="0" smtClean="0"/>
              <a:t> Lake?</a:t>
            </a:r>
            <a:endParaRPr lang="en-US" dirty="0"/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2" cstate="print"/>
          <a:srcRect t="-121" b="-182"/>
          <a:stretch>
            <a:fillRect/>
          </a:stretch>
        </p:blipFill>
        <p:spPr bwMode="auto">
          <a:xfrm>
            <a:off x="304800" y="1447800"/>
            <a:ext cx="434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15240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to nearest spawning area?</a:t>
            </a:r>
          </a:p>
          <a:p>
            <a:endParaRPr lang="en-US" dirty="0" smtClean="0"/>
          </a:p>
          <a:p>
            <a:r>
              <a:rPr lang="en-US" dirty="0" smtClean="0"/>
              <a:t>Gene flow estimates from MIGRATE show </a:t>
            </a:r>
            <a:r>
              <a:rPr lang="en-US" dirty="0" err="1" smtClean="0"/>
              <a:t>asymetric</a:t>
            </a:r>
            <a:r>
              <a:rPr lang="en-US" dirty="0" smtClean="0"/>
              <a:t> gene flow</a:t>
            </a:r>
          </a:p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109410" y="2937309"/>
            <a:ext cx="3048000" cy="1653710"/>
            <a:chOff x="5334000" y="4114800"/>
            <a:chExt cx="3048000" cy="1653710"/>
          </a:xfrm>
        </p:grpSpPr>
        <p:sp>
          <p:nvSpPr>
            <p:cNvPr id="7" name="TextBox 6"/>
            <p:cNvSpPr txBox="1"/>
            <p:nvPr/>
          </p:nvSpPr>
          <p:spPr>
            <a:xfrm>
              <a:off x="5334000" y="472440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Indian                 Rattlesnake</a:t>
              </a:r>
              <a:endParaRPr lang="en-US" dirty="0"/>
            </a:p>
          </p:txBody>
        </p:sp>
        <p:sp>
          <p:nvSpPr>
            <p:cNvPr id="14" name="Curved Down Arrow 13"/>
            <p:cNvSpPr/>
            <p:nvPr/>
          </p:nvSpPr>
          <p:spPr>
            <a:xfrm>
              <a:off x="5943600" y="4419600"/>
              <a:ext cx="1600200" cy="38100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Curved Down Arrow 16"/>
            <p:cNvSpPr/>
            <p:nvPr/>
          </p:nvSpPr>
          <p:spPr>
            <a:xfrm rot="10800000">
              <a:off x="5943600" y="5029200"/>
              <a:ext cx="1524000" cy="381000"/>
            </a:xfrm>
            <a:prstGeom prst="curvedDownArrow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00800" y="41148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1.62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75133" y="546073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0.98</a:t>
              </a:r>
              <a:endParaRPr lang="en-US" sz="1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75723" y="4869581"/>
            <a:ext cx="3264568" cy="1653710"/>
            <a:chOff x="5292291" y="4114800"/>
            <a:chExt cx="3264568" cy="1653710"/>
          </a:xfrm>
        </p:grpSpPr>
        <p:sp>
          <p:nvSpPr>
            <p:cNvPr id="22" name="TextBox 21"/>
            <p:cNvSpPr txBox="1"/>
            <p:nvPr/>
          </p:nvSpPr>
          <p:spPr>
            <a:xfrm>
              <a:off x="5292291" y="4736432"/>
              <a:ext cx="3264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SFTieton</a:t>
              </a:r>
              <a:r>
                <a:rPr lang="en-US" dirty="0" smtClean="0"/>
                <a:t>                 Rattlesnake</a:t>
              </a:r>
              <a:endParaRPr lang="en-US" dirty="0"/>
            </a:p>
          </p:txBody>
        </p:sp>
        <p:sp>
          <p:nvSpPr>
            <p:cNvPr id="23" name="Curved Down Arrow 22"/>
            <p:cNvSpPr/>
            <p:nvPr/>
          </p:nvSpPr>
          <p:spPr>
            <a:xfrm>
              <a:off x="5943600" y="4419600"/>
              <a:ext cx="1600200" cy="38100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urved Down Arrow 23"/>
            <p:cNvSpPr/>
            <p:nvPr/>
          </p:nvSpPr>
          <p:spPr>
            <a:xfrm rot="10800000">
              <a:off x="5943600" y="5029200"/>
              <a:ext cx="1524000" cy="381000"/>
            </a:xfrm>
            <a:prstGeom prst="curvedDownArrow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00800" y="41148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1.12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75133" y="546073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0.89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Negative: fish unable to return to spawn in their natal tributary if they cross the dam</a:t>
            </a:r>
          </a:p>
          <a:p>
            <a:pPr lvl="1"/>
            <a:r>
              <a:rPr lang="en-US" dirty="0" smtClean="0"/>
              <a:t>Lose genetic diversity? </a:t>
            </a:r>
          </a:p>
          <a:p>
            <a:pPr lvl="2"/>
            <a:r>
              <a:rPr lang="en-US" dirty="0" smtClean="0"/>
              <a:t>Lower </a:t>
            </a:r>
            <a:r>
              <a:rPr lang="en-US" dirty="0" smtClean="0"/>
              <a:t>allelic richness than bull trout </a:t>
            </a:r>
            <a:r>
              <a:rPr lang="en-US" dirty="0" smtClean="0"/>
              <a:t>in Columbia </a:t>
            </a:r>
            <a:r>
              <a:rPr lang="en-US" smtClean="0"/>
              <a:t>and Snake</a:t>
            </a:r>
            <a:endParaRPr lang="en-US" dirty="0" smtClean="0"/>
          </a:p>
          <a:p>
            <a:pPr lvl="1"/>
            <a:r>
              <a:rPr lang="en-US" dirty="0" smtClean="0"/>
              <a:t>Alter genetic relationships?</a:t>
            </a:r>
          </a:p>
          <a:p>
            <a:pPr lvl="2"/>
            <a:r>
              <a:rPr lang="en-US" dirty="0" smtClean="0"/>
              <a:t>Some of these fish go to nearby tributaries</a:t>
            </a:r>
          </a:p>
          <a:p>
            <a:pPr lvl="3"/>
            <a:r>
              <a:rPr lang="en-US" dirty="0" smtClean="0"/>
              <a:t>SF </a:t>
            </a:r>
            <a:r>
              <a:rPr lang="en-US" dirty="0" err="1" smtClean="0"/>
              <a:t>Tieton</a:t>
            </a:r>
            <a:r>
              <a:rPr lang="en-US" dirty="0" smtClean="0"/>
              <a:t> fish in Rattlesnake</a:t>
            </a:r>
          </a:p>
          <a:p>
            <a:pPr lvl="3"/>
            <a:r>
              <a:rPr lang="en-US" dirty="0" smtClean="0"/>
              <a:t>NF </a:t>
            </a:r>
            <a:r>
              <a:rPr lang="en-US" dirty="0" err="1" smtClean="0"/>
              <a:t>Tieton</a:t>
            </a:r>
            <a:r>
              <a:rPr lang="en-US" dirty="0" smtClean="0"/>
              <a:t> fish in Rattlesnake</a:t>
            </a:r>
          </a:p>
          <a:p>
            <a:pPr lvl="3"/>
            <a:r>
              <a:rPr lang="en-US" dirty="0" smtClean="0"/>
              <a:t>One-way gene flow out of </a:t>
            </a:r>
            <a:r>
              <a:rPr lang="en-US" dirty="0" err="1" smtClean="0"/>
              <a:t>Tieton</a:t>
            </a:r>
            <a:r>
              <a:rPr lang="en-US" dirty="0" smtClean="0"/>
              <a:t> basin </a:t>
            </a:r>
          </a:p>
          <a:p>
            <a:r>
              <a:rPr lang="en-US" dirty="0" smtClean="0"/>
              <a:t>Positive: opportunity for bull trout in </a:t>
            </a:r>
            <a:r>
              <a:rPr lang="en-US" dirty="0" err="1" smtClean="0"/>
              <a:t>Tieton</a:t>
            </a:r>
            <a:r>
              <a:rPr lang="en-US" dirty="0" smtClean="0"/>
              <a:t> tributaries to become </a:t>
            </a:r>
            <a:r>
              <a:rPr lang="en-US" dirty="0" err="1" smtClean="0"/>
              <a:t>adfluvial</a:t>
            </a:r>
            <a:endParaRPr lang="en-US" dirty="0" smtClean="0"/>
          </a:p>
          <a:p>
            <a:pPr lvl="1"/>
            <a:r>
              <a:rPr lang="en-US" dirty="0" smtClean="0"/>
              <a:t>Grow larger – have more offspring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impacts of dams?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Thanks to all the samplers: </a:t>
            </a:r>
          </a:p>
          <a:p>
            <a:pPr lvl="1"/>
            <a:r>
              <a:rPr lang="en-US" dirty="0" smtClean="0"/>
              <a:t>WDFW, Mike </a:t>
            </a:r>
            <a:r>
              <a:rPr lang="en-US" dirty="0" err="1" smtClean="0"/>
              <a:t>Mizelle</a:t>
            </a:r>
            <a:r>
              <a:rPr lang="en-US" dirty="0" smtClean="0"/>
              <a:t>,  William Meyer, Yuki Reiss CWU, Yakama Nation, USFWS </a:t>
            </a:r>
          </a:p>
          <a:p>
            <a:r>
              <a:rPr lang="en-US" dirty="0" smtClean="0"/>
              <a:t>Thanks to Adrian Spidle, Judy </a:t>
            </a:r>
            <a:r>
              <a:rPr lang="en-US" dirty="0" err="1" smtClean="0"/>
              <a:t>DeLaVerne</a:t>
            </a:r>
            <a:r>
              <a:rPr lang="en-US" dirty="0" smtClean="0"/>
              <a:t>, Scott Blankenship, Anne Marshall, Todd Kassler and Ken Warheit for comments and suggestions</a:t>
            </a:r>
          </a:p>
          <a:p>
            <a:r>
              <a:rPr lang="en-US" dirty="0" smtClean="0"/>
              <a:t>Thanks to the people who post nice pictures of fish </a:t>
            </a:r>
          </a:p>
          <a:p>
            <a:r>
              <a:rPr lang="en-US" dirty="0" smtClean="0"/>
              <a:t>Funding from USFWS and WA state general funds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2050" name="Picture 2" descr="http://tbn0.google.com/images?q=tbn:GIkULH4oDQN-jM:http://www.goodnaturepublishing.com/images/bulltrout_detai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0"/>
            <a:ext cx="1076325" cy="10858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05600" y="1143000"/>
            <a:ext cx="198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www.goodnaturepublishing.com</a:t>
            </a:r>
            <a:br>
              <a:rPr lang="en-US" sz="800" dirty="0" smtClean="0"/>
            </a:br>
            <a:endParaRPr lang="en-US" sz="800" dirty="0"/>
          </a:p>
        </p:txBody>
      </p:sp>
      <p:sp>
        <p:nvSpPr>
          <p:cNvPr id="6" name="Oval Callout 5"/>
          <p:cNvSpPr/>
          <p:nvPr/>
        </p:nvSpPr>
        <p:spPr>
          <a:xfrm>
            <a:off x="7239000" y="0"/>
            <a:ext cx="1752600" cy="533400"/>
          </a:xfrm>
          <a:prstGeom prst="wedgeEllipseCallout">
            <a:avLst>
              <a:gd name="adj1" fmla="val -54829"/>
              <a:gd name="adj2" fmla="val 55990"/>
            </a:avLst>
          </a:prstGeom>
          <a:blipFill>
            <a:blip r:embed="rId4">
              <a:lum bright="2000" contrast="-64000"/>
            </a:blip>
            <a:tile tx="0" ty="0" sx="100000" sy="100000" flip="none" algn="tl"/>
          </a:blip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 trout genetic statistics</a:t>
            </a:r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063750" y="1969770"/>
          <a:ext cx="5016500" cy="2918460"/>
        </p:xfrm>
        <a:graphic>
          <a:graphicData uri="http://schemas.openxmlformats.org/drawingml/2006/table">
            <a:tbl>
              <a:tblPr/>
              <a:tblGrid>
                <a:gridCol w="7493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rich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Gene Div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Pval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BoxCanyon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0.487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-0.066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Kachess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0.460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 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-0.062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Gold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0.614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(4)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NFTeanaway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 (4)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American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0.610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(9)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0.167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Union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0.621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 (8)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Rattlesnake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0.635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(7)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Crow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0.637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-0.018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SFTieton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0.582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 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-0.004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0.538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NFTieton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0.507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 (4)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Indian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0.587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(5)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AhtanumJ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0.563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(52)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AhtanumAd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0.571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(8)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-0.025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Deep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0.662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 (13)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avg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0.557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0.102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14400" y="5257800"/>
            <a:ext cx="7848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Allelic richness = avg. number of alleles per locus</a:t>
            </a:r>
          </a:p>
          <a:p>
            <a:r>
              <a:rPr lang="en-US" sz="1400" dirty="0" smtClean="0"/>
              <a:t>Gene Diversity = avg. </a:t>
            </a:r>
            <a:r>
              <a:rPr lang="en-US" sz="1400" dirty="0" err="1" smtClean="0"/>
              <a:t>heterozygosity</a:t>
            </a:r>
            <a:r>
              <a:rPr lang="en-US" sz="1400" dirty="0" smtClean="0"/>
              <a:t> per locus</a:t>
            </a:r>
          </a:p>
          <a:p>
            <a:r>
              <a:rPr lang="en-US" sz="1400" dirty="0" smtClean="0"/>
              <a:t>LD = number of locus pairs in linkage (number in parenthesis is before </a:t>
            </a:r>
            <a:r>
              <a:rPr lang="en-US" sz="1400" dirty="0" err="1" smtClean="0"/>
              <a:t>Bonferroni</a:t>
            </a:r>
            <a:r>
              <a:rPr lang="en-US" sz="1400" dirty="0" smtClean="0"/>
              <a:t> corrections)</a:t>
            </a:r>
          </a:p>
          <a:p>
            <a:r>
              <a:rPr lang="en-US" sz="1400" dirty="0" smtClean="0"/>
              <a:t>Ne = effective population size</a:t>
            </a:r>
          </a:p>
          <a:p>
            <a:r>
              <a:rPr lang="en-US" sz="1400" dirty="0" smtClean="0"/>
              <a:t>FIS = Hardy-Weinberg equilibrium value – based on departures from expected </a:t>
            </a:r>
            <a:r>
              <a:rPr lang="en-US" sz="1400" dirty="0" err="1" smtClean="0"/>
              <a:t>heterozygosity</a:t>
            </a:r>
            <a:endParaRPr lang="en-US" sz="1400" dirty="0"/>
          </a:p>
        </p:txBody>
      </p:sp>
      <p:pic>
        <p:nvPicPr>
          <p:cNvPr id="28" name="Picture 27" descr="YakimaTestMap1.jpg"/>
          <p:cNvPicPr>
            <a:picLocks noChangeAspect="1"/>
          </p:cNvPicPr>
          <p:nvPr/>
        </p:nvPicPr>
        <p:blipFill>
          <a:blip r:embed="rId2"/>
          <a:srcRect l="17503" t="20000" r="3987" b="11111"/>
          <a:stretch>
            <a:fillRect/>
          </a:stretch>
        </p:blipFill>
        <p:spPr>
          <a:xfrm>
            <a:off x="7162800" y="0"/>
            <a:ext cx="1981200" cy="224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Unknown fish assignment tests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600200"/>
          <a:ext cx="8610602" cy="2825652"/>
        </p:xfrm>
        <a:graphic>
          <a:graphicData uri="http://schemas.openxmlformats.org/drawingml/2006/table">
            <a:tbl>
              <a:tblPr/>
              <a:tblGrid>
                <a:gridCol w="1093304"/>
                <a:gridCol w="802688"/>
                <a:gridCol w="633454"/>
                <a:gridCol w="472171"/>
                <a:gridCol w="794737"/>
                <a:gridCol w="785585"/>
                <a:gridCol w="775252"/>
                <a:gridCol w="506896"/>
                <a:gridCol w="586409"/>
                <a:gridCol w="626165"/>
                <a:gridCol w="477078"/>
                <a:gridCol w="636104"/>
                <a:gridCol w="420759"/>
              </a:tblGrid>
              <a:tr h="40763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Baseline populations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Collection site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BoxCanyon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Kachess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NFTeanaway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AmUnion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Rattlesnake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Crow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SFTieton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NFTieton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Ahtanum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Deep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Kettle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UBumpPool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LBumpPool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KachessPool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RozaDam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WDFWsecondary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07KachessAdult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TietonPool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NachesAdult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68766" y="5919438"/>
            <a:ext cx="3657600" cy="901465"/>
            <a:chOff x="-68766" y="5919438"/>
            <a:chExt cx="3657600" cy="901465"/>
          </a:xfrm>
        </p:grpSpPr>
        <p:pic>
          <p:nvPicPr>
            <p:cNvPr id="10" name="Picture 8" descr="British Columbia - David's First Bull Trout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24732" t="43252" r="20683" b="17333"/>
            <a:stretch>
              <a:fillRect/>
            </a:stretch>
          </p:blipFill>
          <p:spPr bwMode="auto">
            <a:xfrm>
              <a:off x="1228493" y="5919438"/>
              <a:ext cx="1297241" cy="702527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-68766" y="6605459"/>
              <a:ext cx="3657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smtClean="0"/>
                <a:t>http://www.robertnlowe.com/gallery/6914607_cCqHD#379909497_3WA35</a:t>
              </a:r>
              <a:endParaRPr lang="en-US" sz="800" dirty="0"/>
            </a:p>
          </p:txBody>
        </p:sp>
      </p:grpSp>
      <p:pic>
        <p:nvPicPr>
          <p:cNvPr id="12" name="Picture 11" descr="YakimaTestMap1.jpg"/>
          <p:cNvPicPr>
            <a:picLocks noChangeAspect="1"/>
          </p:cNvPicPr>
          <p:nvPr/>
        </p:nvPicPr>
        <p:blipFill>
          <a:blip r:embed="rId4"/>
          <a:srcRect l="17503" t="25889" r="3987" b="11111"/>
          <a:stretch>
            <a:fillRect/>
          </a:stretch>
        </p:blipFill>
        <p:spPr>
          <a:xfrm>
            <a:off x="7162800" y="4563208"/>
            <a:ext cx="2209800" cy="2294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843784"/>
          </a:xfrm>
        </p:spPr>
        <p:txBody>
          <a:bodyPr>
            <a:normAutofit/>
          </a:bodyPr>
          <a:lstStyle/>
          <a:p>
            <a:r>
              <a:rPr lang="en-US" dirty="0" smtClean="0"/>
              <a:t>1) Describe bull trout life history</a:t>
            </a:r>
          </a:p>
          <a:p>
            <a:r>
              <a:rPr lang="en-US" dirty="0" smtClean="0"/>
              <a:t>2) Questions for study</a:t>
            </a:r>
          </a:p>
          <a:p>
            <a:r>
              <a:rPr lang="en-US" dirty="0" smtClean="0"/>
              <a:t>3) Methods to address questions</a:t>
            </a:r>
          </a:p>
          <a:p>
            <a:r>
              <a:rPr lang="en-US" dirty="0" smtClean="0"/>
              <a:t>4) Results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77000" y="1066800"/>
            <a:ext cx="24801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http://www.dfw.state.or.us/swwd/trout.html</a:t>
            </a:r>
            <a:endParaRPr lang="en-US" sz="1000" dirty="0"/>
          </a:p>
        </p:txBody>
      </p:sp>
      <p:pic>
        <p:nvPicPr>
          <p:cNvPr id="5" name="Picture 4" descr="bulltrou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2961" y="110405"/>
            <a:ext cx="3352800" cy="959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7306"/>
            <a:ext cx="8229600" cy="4528857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Considered “glacial remnants”</a:t>
            </a:r>
          </a:p>
          <a:p>
            <a:r>
              <a:rPr lang="en-US" dirty="0" smtClean="0"/>
              <a:t>Spawn and rear in cold headwaters (&lt; 8 ºC)</a:t>
            </a:r>
          </a:p>
          <a:p>
            <a:r>
              <a:rPr lang="en-US" dirty="0" smtClean="0"/>
              <a:t>Repeat </a:t>
            </a:r>
            <a:r>
              <a:rPr lang="en-US" dirty="0" err="1" smtClean="0"/>
              <a:t>spawners</a:t>
            </a:r>
            <a:endParaRPr lang="en-US" dirty="0" smtClean="0"/>
          </a:p>
          <a:p>
            <a:r>
              <a:rPr lang="en-US" dirty="0" smtClean="0"/>
              <a:t>Juveniles stay in natal streams </a:t>
            </a:r>
          </a:p>
          <a:p>
            <a:pPr lvl="1"/>
            <a:r>
              <a:rPr lang="en-US" dirty="0" smtClean="0"/>
              <a:t>Resident – remain in small streams</a:t>
            </a:r>
          </a:p>
          <a:p>
            <a:pPr lvl="1"/>
            <a:r>
              <a:rPr lang="en-US" dirty="0" smtClean="0"/>
              <a:t>Fluvial – migrate out to </a:t>
            </a:r>
            <a:r>
              <a:rPr lang="en-US" dirty="0" err="1" smtClean="0"/>
              <a:t>mainstem</a:t>
            </a:r>
            <a:r>
              <a:rPr lang="en-US" dirty="0" smtClean="0"/>
              <a:t> rivers</a:t>
            </a:r>
          </a:p>
          <a:p>
            <a:pPr lvl="1"/>
            <a:r>
              <a:rPr lang="en-US" dirty="0" err="1" smtClean="0"/>
              <a:t>Adfluvial</a:t>
            </a:r>
            <a:r>
              <a:rPr lang="en-US" dirty="0" smtClean="0"/>
              <a:t> – migrate out to lakes or reservoirs</a:t>
            </a:r>
          </a:p>
          <a:p>
            <a:pPr lvl="1"/>
            <a:r>
              <a:rPr lang="en-US" dirty="0" err="1" smtClean="0"/>
              <a:t>Anadromous</a:t>
            </a:r>
            <a:r>
              <a:rPr lang="en-US" dirty="0" smtClean="0"/>
              <a:t> (</a:t>
            </a:r>
            <a:r>
              <a:rPr lang="en-US" dirty="0" err="1" smtClean="0"/>
              <a:t>amphidromous</a:t>
            </a:r>
            <a:r>
              <a:rPr lang="en-US" dirty="0" smtClean="0"/>
              <a:t>) – migrate out to saltwater but may move in and out of rivers </a:t>
            </a:r>
          </a:p>
          <a:p>
            <a:pPr lvl="1"/>
            <a:r>
              <a:rPr lang="en-US" dirty="0" smtClean="0"/>
              <a:t>Connectivity important but disrupted in Yakima basin by irrigation impoundments and extractions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 trout life history</a:t>
            </a:r>
            <a:endParaRPr lang="en-US" dirty="0"/>
          </a:p>
        </p:txBody>
      </p:sp>
      <p:pic>
        <p:nvPicPr>
          <p:cNvPr id="15364" name="Picture 4" descr="http://www.wildrockiesalliance.org/assets/pix/maps/BT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0869" y="0"/>
            <a:ext cx="2723131" cy="21209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357395" y="212005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http://www.wildrockiesalliance.org/issues/bulltrout/index.html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characteristics of Yakima bull trout – diversity, </a:t>
            </a:r>
            <a:r>
              <a:rPr lang="en-US" dirty="0" err="1" smtClean="0"/>
              <a:t>heterozygosity</a:t>
            </a:r>
            <a:r>
              <a:rPr lang="en-US" dirty="0" smtClean="0"/>
              <a:t>, effective population sizes?</a:t>
            </a:r>
          </a:p>
          <a:p>
            <a:r>
              <a:rPr lang="en-US" dirty="0" smtClean="0"/>
              <a:t>What are the genetic relationships among populations?</a:t>
            </a:r>
          </a:p>
          <a:p>
            <a:r>
              <a:rPr lang="en-US" dirty="0" smtClean="0"/>
              <a:t>How have dams affected connectivity?</a:t>
            </a:r>
          </a:p>
          <a:p>
            <a:r>
              <a:rPr lang="en-US" dirty="0" smtClean="0"/>
              <a:t>Where do fish go if they get over a dam?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 trout questions in Yakima basin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2600" y="6611779"/>
            <a:ext cx="3352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http://www.ecy.wa.gov/programs/wq/swqs/temperature.html</a:t>
            </a:r>
            <a:endParaRPr lang="en-US" sz="1000" dirty="0"/>
          </a:p>
        </p:txBody>
      </p:sp>
      <p:pic>
        <p:nvPicPr>
          <p:cNvPr id="14338" name="Picture 2" descr="Bull trout picture, courtesy of the U. S. Fish and Wildlife Serv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5257800"/>
            <a:ext cx="1946275" cy="1304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143000"/>
            <a:ext cx="289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Map of the study area</a:t>
            </a:r>
          </a:p>
          <a:p>
            <a:endParaRPr lang="en-US" dirty="0" smtClean="0"/>
          </a:p>
          <a:p>
            <a:r>
              <a:rPr lang="en-US" dirty="0" smtClean="0"/>
              <a:t>Features affecting bull trout movement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Dams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Dewatered portions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Water temperature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Sediment load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Culverts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Roads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Vehicles in river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Cows in river and grazing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7" name="Picture 6" descr="YakimaTestMa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ietonD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971800"/>
            <a:ext cx="5220508" cy="35051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Tieton</a:t>
            </a:r>
            <a:r>
              <a:rPr lang="en-US" dirty="0" smtClean="0"/>
              <a:t> Dam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981200"/>
            <a:ext cx="6089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Constructed in early 1900’s with no fish passage – 319 feet tall </a:t>
            </a:r>
          </a:p>
          <a:p>
            <a:r>
              <a:rPr lang="en-US" dirty="0" err="1" smtClean="0"/>
              <a:t>Tieton</a:t>
            </a:r>
            <a:r>
              <a:rPr lang="en-US" dirty="0" smtClean="0"/>
              <a:t> pool formed at 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standardized bull trout microsatellite suite</a:t>
            </a:r>
          </a:p>
          <a:p>
            <a:r>
              <a:rPr lang="en-US" dirty="0" smtClean="0"/>
              <a:t>Collaborative effort headed by USFWS, including WDFW, UBC, U of M, IDFG</a:t>
            </a:r>
          </a:p>
          <a:p>
            <a:r>
              <a:rPr lang="en-US" dirty="0" smtClean="0"/>
              <a:t>Data compatible among participating labs</a:t>
            </a:r>
          </a:p>
          <a:p>
            <a:r>
              <a:rPr lang="en-US" dirty="0" smtClean="0"/>
              <a:t>Standardized loci discriminate:</a:t>
            </a:r>
          </a:p>
          <a:p>
            <a:pPr lvl="1"/>
            <a:r>
              <a:rPr lang="en-US" dirty="0" smtClean="0"/>
              <a:t>Local bull trout populations</a:t>
            </a:r>
          </a:p>
          <a:p>
            <a:pPr lvl="1"/>
            <a:r>
              <a:rPr lang="en-US" dirty="0" smtClean="0"/>
              <a:t>Inland and Coastal bull trout</a:t>
            </a:r>
          </a:p>
          <a:p>
            <a:pPr lvl="1"/>
            <a:r>
              <a:rPr lang="en-US" dirty="0" smtClean="0"/>
              <a:t>Bull trout and Dolly </a:t>
            </a:r>
            <a:r>
              <a:rPr lang="en-US" dirty="0" err="1" smtClean="0"/>
              <a:t>Varden</a:t>
            </a:r>
            <a:endParaRPr lang="en-US" dirty="0" smtClean="0"/>
          </a:p>
          <a:p>
            <a:pPr lvl="1"/>
            <a:r>
              <a:rPr lang="en-US" dirty="0" smtClean="0"/>
              <a:t>Bull trout and Brook trout</a:t>
            </a:r>
          </a:p>
          <a:p>
            <a:pPr lvl="1"/>
            <a:r>
              <a:rPr lang="en-US" dirty="0" smtClean="0"/>
              <a:t>Identify hybrids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Identify Bull trout genetically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93673" y="1399478"/>
            <a:ext cx="20409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http://www.fws.gov/pacific/bulltrout</a:t>
            </a:r>
            <a:endParaRPr lang="en-US" dirty="0"/>
          </a:p>
        </p:txBody>
      </p:sp>
      <p:pic>
        <p:nvPicPr>
          <p:cNvPr id="5" name="Picture 4" descr="Bull trout1.jpg"/>
          <p:cNvPicPr>
            <a:picLocks noChangeAspect="1"/>
          </p:cNvPicPr>
          <p:nvPr/>
        </p:nvPicPr>
        <p:blipFill>
          <a:blip r:embed="rId2" cstate="print"/>
          <a:srcRect t="20084" b="23133"/>
          <a:stretch>
            <a:fillRect/>
          </a:stretch>
        </p:blipFill>
        <p:spPr>
          <a:xfrm>
            <a:off x="6825557" y="304800"/>
            <a:ext cx="2318443" cy="987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Bull trout effective population sizes</a:t>
            </a:r>
            <a:endParaRPr lang="en-US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914400" y="1905000"/>
          <a:ext cx="5765800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65760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fish</a:t>
            </a:r>
            <a:endParaRPr lang="en-US" dirty="0"/>
          </a:p>
        </p:txBody>
      </p:sp>
      <p:pic>
        <p:nvPicPr>
          <p:cNvPr id="6" name="Picture 5" descr="YakimaTestMap1.jpg"/>
          <p:cNvPicPr>
            <a:picLocks noChangeAspect="1"/>
          </p:cNvPicPr>
          <p:nvPr/>
        </p:nvPicPr>
        <p:blipFill>
          <a:blip r:embed="rId3"/>
          <a:srcRect l="17503" t="20000" r="3987" b="11111"/>
          <a:stretch>
            <a:fillRect/>
          </a:stretch>
        </p:blipFill>
        <p:spPr>
          <a:xfrm>
            <a:off x="7162800" y="1219200"/>
            <a:ext cx="1981200" cy="224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Genetic diversity </a:t>
            </a:r>
            <a:r>
              <a:rPr lang="en-US" dirty="0" err="1" smtClean="0"/>
              <a:t>vs</a:t>
            </a:r>
            <a:r>
              <a:rPr lang="en-US" dirty="0" smtClean="0"/>
              <a:t> 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3733800" cy="284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572000" y="3352800"/>
          <a:ext cx="3581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crosatellite DNA analysis of char population genetic structure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Microsatellite DNA analysis of char population genetic structure</Template>
  <TotalTime>4492</TotalTime>
  <Words>984</Words>
  <Application>Microsoft Office PowerPoint</Application>
  <PresentationFormat>On-screen Show (4:3)</PresentationFormat>
  <Paragraphs>390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Microsatellite DNA analysis of char population genetic structure</vt:lpstr>
      <vt:lpstr>Fine-scale population genetic structure of bull trout in the Yakima basin</vt:lpstr>
      <vt:lpstr>Format</vt:lpstr>
      <vt:lpstr>Bull trout life history</vt:lpstr>
      <vt:lpstr>Bull trout questions in Yakima basin</vt:lpstr>
      <vt:lpstr>Slide 5</vt:lpstr>
      <vt:lpstr>Tieton Dam</vt:lpstr>
      <vt:lpstr>Identify Bull trout genetically</vt:lpstr>
      <vt:lpstr>Bull trout effective population sizes</vt:lpstr>
      <vt:lpstr>Genetic diversity vs Ne</vt:lpstr>
      <vt:lpstr>Population structure</vt:lpstr>
      <vt:lpstr>Isolation by distance in middle Yakima</vt:lpstr>
      <vt:lpstr>Tieton Dam</vt:lpstr>
      <vt:lpstr>Tieton Pool composition - what happens to these fish?</vt:lpstr>
      <vt:lpstr>Self-assignment tests</vt:lpstr>
      <vt:lpstr>What happens to fish after they get out of Rimrock Lake?</vt:lpstr>
      <vt:lpstr>What are impacts of dams?</vt:lpstr>
      <vt:lpstr>Acknowledgements</vt:lpstr>
      <vt:lpstr>Bull trout genetic statistics</vt:lpstr>
      <vt:lpstr>Unknown fish assignment tests</vt:lpstr>
    </vt:vector>
  </TitlesOfParts>
  <Company>WDFW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Fine-scale population genetic structure of bull trout in the Yakima basin</dc:title>
  <dc:creator>User</dc:creator>
  <cp:lastModifiedBy>User</cp:lastModifiedBy>
  <cp:revision>318</cp:revision>
  <dcterms:created xsi:type="dcterms:W3CDTF">2009-06-10T18:21:27Z</dcterms:created>
  <dcterms:modified xsi:type="dcterms:W3CDTF">2009-06-17T21:17:46Z</dcterms:modified>
</cp:coreProperties>
</file>